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1"/>
  </p:notesMasterIdLst>
  <p:sldIdLst>
    <p:sldId id="256" r:id="rId2"/>
    <p:sldId id="257" r:id="rId3"/>
    <p:sldId id="258" r:id="rId4"/>
    <p:sldId id="320" r:id="rId5"/>
    <p:sldId id="289" r:id="rId6"/>
    <p:sldId id="262" r:id="rId7"/>
    <p:sldId id="321" r:id="rId8"/>
    <p:sldId id="310" r:id="rId9"/>
    <p:sldId id="312" r:id="rId10"/>
    <p:sldId id="314" r:id="rId11"/>
    <p:sldId id="266" r:id="rId12"/>
    <p:sldId id="270" r:id="rId13"/>
    <p:sldId id="293" r:id="rId14"/>
    <p:sldId id="294" r:id="rId15"/>
    <p:sldId id="274" r:id="rId16"/>
    <p:sldId id="275" r:id="rId17"/>
    <p:sldId id="295" r:id="rId18"/>
    <p:sldId id="276" r:id="rId19"/>
    <p:sldId id="296" r:id="rId20"/>
    <p:sldId id="297" r:id="rId21"/>
    <p:sldId id="282" r:id="rId22"/>
    <p:sldId id="298" r:id="rId23"/>
    <p:sldId id="299" r:id="rId24"/>
    <p:sldId id="301" r:id="rId25"/>
    <p:sldId id="302" r:id="rId26"/>
    <p:sldId id="304" r:id="rId27"/>
    <p:sldId id="305" r:id="rId28"/>
    <p:sldId id="306" r:id="rId29"/>
    <p:sldId id="308"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885">
          <p15:clr>
            <a:srgbClr val="A4A3A4"/>
          </p15:clr>
        </p15:guide>
        <p15:guide id="2" orient="horz" pos="1902">
          <p15:clr>
            <a:srgbClr val="A4A3A4"/>
          </p15:clr>
        </p15:guide>
        <p15:guide id="3" pos="287">
          <p15:clr>
            <a:srgbClr val="A4A3A4"/>
          </p15:clr>
        </p15:guide>
        <p15:guide id="4" pos="5325">
          <p15:clr>
            <a:srgbClr val="A4A3A4"/>
          </p15:clr>
        </p15:guide>
        <p15:guide id="5"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habi T Chakrawarty" initials="MTC" lastIdx="14" clrIdx="0">
    <p:extLst>
      <p:ext uri="{19B8F6BF-5375-455C-9EA6-DF929625EA0E}">
        <p15:presenceInfo xmlns:p15="http://schemas.microsoft.com/office/powerpoint/2012/main" userId="S-1-5-21-3361151005-2080053223-3394076701-163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439"/>
    <a:srgbClr val="8C1129"/>
    <a:srgbClr val="FFE5AA"/>
    <a:srgbClr val="EC008D"/>
    <a:srgbClr val="00502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17" autoAdjust="0"/>
    <p:restoredTop sz="77917" autoAdjust="0"/>
  </p:normalViewPr>
  <p:slideViewPr>
    <p:cSldViewPr snapToGrid="0" snapToObjects="1">
      <p:cViewPr varScale="1">
        <p:scale>
          <a:sx n="71" d="100"/>
          <a:sy n="71" d="100"/>
        </p:scale>
        <p:origin x="1344" y="66"/>
      </p:cViewPr>
      <p:guideLst>
        <p:guide orient="horz" pos="885"/>
        <p:guide orient="horz" pos="1902"/>
        <p:guide pos="287"/>
        <p:guide pos="5325"/>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ea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ea typeface="Arial"/>
                <a:cs typeface="Arial"/>
              </a:defRPr>
            </a:lvl1pPr>
          </a:lstStyle>
          <a:p>
            <a:fld id="{65AA7FD2-5906-1D4C-A40A-C1503D22A541}" type="datetimeFigureOut">
              <a:rPr lang="en-US" smtClean="0"/>
              <a:pPr/>
              <a:t>9/28/2015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ea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ea typeface="Arial"/>
                <a:cs typeface="Arial"/>
              </a:defRPr>
            </a:lvl1pPr>
          </a:lstStyle>
          <a:p>
            <a:fld id="{8E25E665-D376-AC40-8571-2A9FCD3E2D18}" type="slidenum">
              <a:rPr lang="en-US" smtClean="0"/>
              <a:pPr/>
              <a:t>‹#›</a:t>
            </a:fld>
            <a:endParaRPr lang="en-US" dirty="0"/>
          </a:p>
        </p:txBody>
      </p:sp>
    </p:spTree>
    <p:extLst>
      <p:ext uri="{BB962C8B-B14F-4D97-AF65-F5344CB8AC3E}">
        <p14:creationId xmlns:p14="http://schemas.microsoft.com/office/powerpoint/2010/main" val="3891377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5E665-D376-AC40-8571-2A9FCD3E2D18}" type="slidenum">
              <a:rPr lang="en-US" smtClean="0"/>
              <a:pPr/>
              <a:t>1</a:t>
            </a:fld>
            <a:endParaRPr lang="en-US" dirty="0"/>
          </a:p>
        </p:txBody>
      </p:sp>
    </p:spTree>
    <p:extLst>
      <p:ext uri="{BB962C8B-B14F-4D97-AF65-F5344CB8AC3E}">
        <p14:creationId xmlns:p14="http://schemas.microsoft.com/office/powerpoint/2010/main" val="72718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25E665-D376-AC40-8571-2A9FCD3E2D18}" type="slidenum">
              <a:rPr lang="en-US" smtClean="0"/>
              <a:pPr/>
              <a:t>2</a:t>
            </a:fld>
            <a:endParaRPr lang="en-US" dirty="0"/>
          </a:p>
        </p:txBody>
      </p:sp>
    </p:spTree>
    <p:extLst>
      <p:ext uri="{BB962C8B-B14F-4D97-AF65-F5344CB8AC3E}">
        <p14:creationId xmlns:p14="http://schemas.microsoft.com/office/powerpoint/2010/main" val="156365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5E665-D376-AC40-8571-2A9FCD3E2D18}" type="slidenum">
              <a:rPr lang="en-US" smtClean="0"/>
              <a:pPr/>
              <a:t>3</a:t>
            </a:fld>
            <a:endParaRPr lang="en-US" dirty="0"/>
          </a:p>
        </p:txBody>
      </p:sp>
    </p:spTree>
    <p:extLst>
      <p:ext uri="{BB962C8B-B14F-4D97-AF65-F5344CB8AC3E}">
        <p14:creationId xmlns:p14="http://schemas.microsoft.com/office/powerpoint/2010/main" val="3965762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5E665-D376-AC40-8571-2A9FCD3E2D18}" type="slidenum">
              <a:rPr lang="en-US" smtClean="0"/>
              <a:pPr/>
              <a:t>6</a:t>
            </a:fld>
            <a:endParaRPr lang="en-US" dirty="0"/>
          </a:p>
        </p:txBody>
      </p:sp>
    </p:spTree>
    <p:extLst>
      <p:ext uri="{BB962C8B-B14F-4D97-AF65-F5344CB8AC3E}">
        <p14:creationId xmlns:p14="http://schemas.microsoft.com/office/powerpoint/2010/main" val="3774238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5E665-D376-AC40-8571-2A9FCD3E2D18}" type="slidenum">
              <a:rPr lang="en-US" smtClean="0"/>
              <a:pPr/>
              <a:t>11</a:t>
            </a:fld>
            <a:endParaRPr lang="en-US" dirty="0"/>
          </a:p>
        </p:txBody>
      </p:sp>
    </p:spTree>
    <p:extLst>
      <p:ext uri="{BB962C8B-B14F-4D97-AF65-F5344CB8AC3E}">
        <p14:creationId xmlns:p14="http://schemas.microsoft.com/office/powerpoint/2010/main" val="266676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5E665-D376-AC40-8571-2A9FCD3E2D18}" type="slidenum">
              <a:rPr lang="en-US" smtClean="0"/>
              <a:pPr/>
              <a:t>15</a:t>
            </a:fld>
            <a:endParaRPr lang="en-US" dirty="0"/>
          </a:p>
        </p:txBody>
      </p:sp>
    </p:spTree>
    <p:extLst>
      <p:ext uri="{BB962C8B-B14F-4D97-AF65-F5344CB8AC3E}">
        <p14:creationId xmlns:p14="http://schemas.microsoft.com/office/powerpoint/2010/main" val="1503867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5E665-D376-AC40-8571-2A9FCD3E2D18}" type="slidenum">
              <a:rPr lang="en-US" smtClean="0"/>
              <a:pPr/>
              <a:t>18</a:t>
            </a:fld>
            <a:endParaRPr lang="en-US" dirty="0"/>
          </a:p>
        </p:txBody>
      </p:sp>
    </p:spTree>
    <p:extLst>
      <p:ext uri="{BB962C8B-B14F-4D97-AF65-F5344CB8AC3E}">
        <p14:creationId xmlns:p14="http://schemas.microsoft.com/office/powerpoint/2010/main" val="3999220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Rectangle 11"/>
          <p:cNvSpPr>
            <a:spLocks/>
          </p:cNvSpPr>
          <p:nvPr userDrawn="1"/>
        </p:nvSpPr>
        <p:spPr>
          <a:xfrm>
            <a:off x="-9144" y="-11620"/>
            <a:ext cx="9153144" cy="1435608"/>
          </a:xfrm>
          <a:prstGeom prst="rect">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TextBox 3"/>
          <p:cNvSpPr txBox="1">
            <a:spLocks noChangeArrowheads="1"/>
          </p:cNvSpPr>
          <p:nvPr userDrawn="1"/>
        </p:nvSpPr>
        <p:spPr bwMode="auto">
          <a:xfrm>
            <a:off x="5508625" y="3165475"/>
            <a:ext cx="32051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3200" dirty="0" smtClean="0">
                <a:solidFill>
                  <a:schemeClr val="tx2"/>
                </a:solidFill>
                <a:latin typeface="Arial" panose="020B0604020202020204" pitchFamily="34" charset="0"/>
                <a:cs typeface="Arial" panose="020B0604020202020204" pitchFamily="34" charset="0"/>
              </a:rPr>
              <a:t>Punishment and </a:t>
            </a:r>
            <a:r>
              <a:rPr lang="en-US" sz="3200" baseline="0" dirty="0" smtClean="0">
                <a:solidFill>
                  <a:schemeClr val="tx2"/>
                </a:solidFill>
                <a:latin typeface="Arial" panose="020B0604020202020204" pitchFamily="34" charset="0"/>
                <a:cs typeface="Arial" panose="020B0604020202020204" pitchFamily="34" charset="0"/>
              </a:rPr>
              <a:t>Sentencing </a:t>
            </a:r>
            <a:endParaRPr lang="en-US" sz="3200" dirty="0">
              <a:solidFill>
                <a:schemeClr val="tx2"/>
              </a:solidFill>
              <a:latin typeface="Arial" panose="020B0604020202020204" pitchFamily="34" charset="0"/>
              <a:cs typeface="Arial" panose="020B0604020202020204" pitchFamily="34" charset="0"/>
            </a:endParaRPr>
          </a:p>
        </p:txBody>
      </p:sp>
      <p:sp>
        <p:nvSpPr>
          <p:cNvPr id="5" name="TextBox 4"/>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 9</a:t>
            </a:r>
          </a:p>
        </p:txBody>
      </p:sp>
      <p:cxnSp>
        <p:nvCxnSpPr>
          <p:cNvPr id="6" name="Straight Connector 5"/>
          <p:cNvCxnSpPr/>
          <p:nvPr userDrawn="1"/>
        </p:nvCxnSpPr>
        <p:spPr>
          <a:xfrm>
            <a:off x="4832350" y="2987675"/>
            <a:ext cx="4311650" cy="0"/>
          </a:xfrm>
          <a:prstGeom prst="line">
            <a:avLst/>
          </a:prstGeom>
          <a:ln w="38100" cmpd="sng">
            <a:solidFill>
              <a:srgbClr val="CB9439"/>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444500" y="241300"/>
            <a:ext cx="3008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800" dirty="0" smtClean="0">
              <a:solidFill>
                <a:schemeClr val="tx2"/>
              </a:solidFill>
              <a:latin typeface="Calibri" pitchFamily="34" charset="0"/>
            </a:endParaRPr>
          </a:p>
          <a:p>
            <a:pPr eaLnBrk="1" hangingPunct="1">
              <a:defRPr/>
            </a:pPr>
            <a:endParaRPr lang="en-US" altLang="en-US" dirty="0" smtClean="0"/>
          </a:p>
        </p:txBody>
      </p:sp>
      <p:sp>
        <p:nvSpPr>
          <p:cNvPr id="9"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0" name="Footer Placeholder 1"/>
          <p:cNvSpPr>
            <a:spLocks noGrp="1"/>
          </p:cNvSpPr>
          <p:nvPr>
            <p:ph type="ftr" sz="quarter" idx="10"/>
          </p:nvPr>
        </p:nvSpPr>
        <p:spPr>
          <a:xfrm>
            <a:off x="5508625" y="6440488"/>
            <a:ext cx="3635375" cy="422275"/>
          </a:xfrm>
          <a:prstGeom prst="rect">
            <a:avLst/>
          </a:prstGeom>
        </p:spPr>
        <p:txBody>
          <a:bodyPr anchor="b"/>
          <a:lstStyle>
            <a:lvl1pPr algn="ctr">
              <a:defRPr sz="700" kern="700" spc="50" dirty="0">
                <a:solidFill>
                  <a:schemeClr val="tx2"/>
                </a:solidFill>
                <a:latin typeface="Arial Narrow"/>
                <a:cs typeface="Arial Narrow"/>
              </a:defRPr>
            </a:lvl1pPr>
          </a:lstStyle>
          <a:p>
            <a:pPr>
              <a:defRPr/>
            </a:pPr>
            <a:r>
              <a:rPr lang="en-US"/>
              <a:t>Copyright ©2016 Cengage Learning. All Rights Reserved. May not be scanned, copied or duplicated, or posted to a publicly accessible website, in whole or in part.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 y="-29059"/>
            <a:ext cx="5124450" cy="6891821"/>
          </a:xfrm>
          <a:prstGeom prst="rect">
            <a:avLst/>
          </a:prstGeom>
        </p:spPr>
      </p:pic>
    </p:spTree>
    <p:extLst>
      <p:ext uri="{BB962C8B-B14F-4D97-AF65-F5344CB8AC3E}">
        <p14:creationId xmlns:p14="http://schemas.microsoft.com/office/powerpoint/2010/main" val="2776089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SUMMARY</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A84ED04F-F85E-4E5B-B220-5CCEB3C570BA}"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dirty="0"/>
            </a:lvl1pPr>
          </a:lstStyle>
          <a:p>
            <a:pPr>
              <a:defRPr/>
            </a:pPr>
            <a:endParaRPr lang="en-US"/>
          </a:p>
        </p:txBody>
      </p:sp>
      <p:sp>
        <p:nvSpPr>
          <p:cNvPr id="16" name="Footer Placeholder 4"/>
          <p:cNvSpPr>
            <a:spLocks noGrp="1"/>
          </p:cNvSpPr>
          <p:nvPr>
            <p:ph type="ftr" sz="quarter" idx="14"/>
          </p:nvPr>
        </p:nvSpPr>
        <p:spPr>
          <a:xfrm>
            <a:off x="3124200" y="6356350"/>
            <a:ext cx="2895600" cy="365125"/>
          </a:xfrm>
          <a:prstGeom prst="rect">
            <a:avLst/>
          </a:prstGeom>
        </p:spPr>
        <p:txBody>
          <a:bodyPr/>
          <a:lstStyle>
            <a:lvl1pPr>
              <a:defRPr dirty="0"/>
            </a:lvl1pPr>
          </a:lstStyle>
          <a:p>
            <a:pPr>
              <a:defRPr/>
            </a:pPr>
            <a:endParaRPr lang="en-US"/>
          </a:p>
        </p:txBody>
      </p:sp>
      <p:sp>
        <p:nvSpPr>
          <p:cNvPr id="18"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
        <p:nvSpPr>
          <p:cNvPr id="1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CH9</a:t>
            </a:r>
            <a:endParaRPr lang="en-US" sz="1000" b="1" dirty="0">
              <a:solidFill>
                <a:srgbClr val="000000"/>
              </a:solidFill>
            </a:endParaRPr>
          </a:p>
        </p:txBody>
      </p:sp>
    </p:spTree>
    <p:extLst>
      <p:ext uri="{BB962C8B-B14F-4D97-AF65-F5344CB8AC3E}">
        <p14:creationId xmlns:p14="http://schemas.microsoft.com/office/powerpoint/2010/main" val="33479847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CB943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645DAB3-4B86-4D57-BF5E-010105C92323}"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9"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8"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p>
        </p:txBody>
      </p:sp>
      <p:sp>
        <p:nvSpPr>
          <p:cNvPr id="12"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CH9</a:t>
            </a:r>
            <a:endParaRPr lang="en-US" sz="1000" b="1" dirty="0">
              <a:solidFill>
                <a:srgbClr val="000000"/>
              </a:solidFill>
            </a:endParaRPr>
          </a:p>
        </p:txBody>
      </p:sp>
    </p:spTree>
    <p:extLst>
      <p:ext uri="{BB962C8B-B14F-4D97-AF65-F5344CB8AC3E}">
        <p14:creationId xmlns:p14="http://schemas.microsoft.com/office/powerpoint/2010/main" val="8803577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1C534A1E-3330-4D33-8B86-3AA32EA7BA3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CH9</a:t>
            </a:r>
            <a:endParaRPr lang="en-US" b="1" dirty="0">
              <a:solidFill>
                <a:srgbClr val="000000"/>
              </a:solidFill>
            </a:endParaRPr>
          </a:p>
        </p:txBody>
      </p:sp>
      <p:sp>
        <p:nvSpPr>
          <p:cNvPr id="7" name="Chord 6"/>
          <p:cNvSpPr/>
          <p:nvPr userDrawn="1"/>
        </p:nvSpPr>
        <p:spPr>
          <a:xfrm rot="13320000">
            <a:off x="-465138" y="155575"/>
            <a:ext cx="987426" cy="987425"/>
          </a:xfrm>
          <a:prstGeom prst="chord">
            <a:avLst>
              <a:gd name="adj1" fmla="val 2700000"/>
              <a:gd name="adj2" fmla="val 13872841"/>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solidFill>
                  <a:schemeClr val="tx2"/>
                </a:solidFill>
              </a:defRPr>
            </a:lvl1pPr>
            <a:lvl2pPr marL="640080" indent="-274320">
              <a:lnSpc>
                <a:spcPct val="90000"/>
              </a:lnSpc>
              <a:buClr>
                <a:srgbClr val="B00027"/>
              </a:buClr>
              <a:buFont typeface="Arial"/>
              <a:buChar char="•"/>
              <a:defRPr b="0" i="1">
                <a:solidFill>
                  <a:schemeClr val="tx2"/>
                </a:solidFill>
              </a:defRPr>
            </a:lvl2pPr>
            <a:lvl3pPr marL="960120" indent="-320040">
              <a:lnSpc>
                <a:spcPct val="90000"/>
              </a:lnSpc>
              <a:buClr>
                <a:srgbClr val="B00027"/>
              </a:buClr>
              <a:buSzPct val="100000"/>
              <a:buFont typeface="Lucida Grande"/>
              <a:buChar char="-"/>
              <a:defRPr sz="2800">
                <a:solidFill>
                  <a:schemeClr val="tx2"/>
                </a:solidFill>
              </a:defRPr>
            </a:lvl3pPr>
            <a:lvl4pPr marL="1234440" indent="-228600">
              <a:lnSpc>
                <a:spcPct val="90000"/>
              </a:lnSpc>
              <a:buFont typeface="Arial"/>
              <a:buChar char="▸"/>
              <a:defRPr sz="2400">
                <a:solidFill>
                  <a:schemeClr val="tx2"/>
                </a:solidFill>
              </a:defRPr>
            </a:lvl4pPr>
            <a:lvl5pPr marL="1508760" indent="-228600">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B46C8D1-BB15-4662-925A-F84576813618}"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1209601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54DE4439-9069-406B-A5A3-068F8C441EB7}"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pic>
        <p:nvPicPr>
          <p:cNvPr id="6"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F1DAFEA3-46F0-494B-9DC5-64C601FF302B}"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CH9</a:t>
            </a:r>
            <a:endParaRPr lang="en-US" sz="1000" b="1" dirty="0">
              <a:solidFill>
                <a:srgbClr val="000000"/>
              </a:solidFill>
            </a:endParaRPr>
          </a:p>
        </p:txBody>
      </p:sp>
    </p:spTree>
    <p:extLst>
      <p:ext uri="{BB962C8B-B14F-4D97-AF65-F5344CB8AC3E}">
        <p14:creationId xmlns:p14="http://schemas.microsoft.com/office/powerpoint/2010/main" val="30336455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7B8B7DB-D301-4F44-B771-CAA6B4BCA9B8}"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CB9439"/>
          </a:solidFill>
          <a:ln>
            <a:solidFill>
              <a:srgbClr val="CB9439"/>
            </a:solid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Table</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2" name="Title 1"/>
          <p:cNvSpPr>
            <a:spLocks noGrp="1"/>
          </p:cNvSpPr>
          <p:nvPr>
            <p:ph type="title"/>
          </p:nvPr>
        </p:nvSpPr>
        <p:spPr>
          <a:xfrm>
            <a:off x="1452563" y="331859"/>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5E40AD4-491A-4DD1-9693-34372DAEB1DD}" type="slidenum">
              <a:rPr lang="en-US" altLang="en-US"/>
              <a:pPr>
                <a:defRPr/>
              </a:pPr>
              <a:t>‹#›</a:t>
            </a:fld>
            <a:endParaRPr lang="en-US" altLang="en-US" dirty="0"/>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CH9</a:t>
            </a:r>
            <a:endParaRPr lang="en-US" sz="1000" b="1" dirty="0">
              <a:solidFill>
                <a:srgbClr val="000000"/>
              </a:solidFill>
            </a:endParaRPr>
          </a:p>
        </p:txBody>
      </p:sp>
    </p:spTree>
    <p:extLst>
      <p:ext uri="{BB962C8B-B14F-4D97-AF65-F5344CB8AC3E}">
        <p14:creationId xmlns:p14="http://schemas.microsoft.com/office/powerpoint/2010/main" val="19272836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0F81268-23D6-473E-A611-DD1A2F49A42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CB9439"/>
          </a:solidFill>
          <a:ln>
            <a:solidFill>
              <a:srgbClr val="CB9439"/>
            </a:solid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Map</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2" name="Title 1"/>
          <p:cNvSpPr>
            <a:spLocks noGrp="1"/>
          </p:cNvSpPr>
          <p:nvPr>
            <p:ph type="title"/>
          </p:nvPr>
        </p:nvSpPr>
        <p:spPr>
          <a:xfrm>
            <a:off x="1453012" y="391900"/>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CFD03A1A-AA9E-4509-BBB5-C908CEDDA74F}" type="slidenum">
              <a:rPr lang="en-US" altLang="en-US"/>
              <a:pPr>
                <a:defRPr/>
              </a:pPr>
              <a:t>‹#›</a:t>
            </a:fld>
            <a:endParaRPr lang="en-US" altLang="en-US" dirty="0"/>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CH9</a:t>
            </a:r>
            <a:endParaRPr lang="en-US" sz="1000" b="1" dirty="0">
              <a:solidFill>
                <a:srgbClr val="000000"/>
              </a:solidFill>
            </a:endParaRPr>
          </a:p>
        </p:txBody>
      </p:sp>
    </p:spTree>
    <p:extLst>
      <p:ext uri="{BB962C8B-B14F-4D97-AF65-F5344CB8AC3E}">
        <p14:creationId xmlns:p14="http://schemas.microsoft.com/office/powerpoint/2010/main" val="35083553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D799AC3-176F-4FB3-A22E-3BCEC285141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CB9439"/>
          </a:solidFill>
          <a:ln>
            <a:solidFill>
              <a:srgbClr val="CB9439"/>
            </a:solid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Figure</a:t>
            </a:r>
            <a:endParaRPr lang="en-US" altLang="en-US" sz="3200" b="1" i="1" dirty="0" smtClean="0">
              <a:solidFill>
                <a:schemeClr val="bg1"/>
              </a:solidFill>
              <a:latin typeface="Franklin Gothic Medium" pitchFamily="34" charset="0"/>
            </a:endParaRPr>
          </a:p>
        </p:txBody>
      </p:sp>
      <p:sp>
        <p:nvSpPr>
          <p:cNvPr id="2" name="Title 1"/>
          <p:cNvSpPr>
            <a:spLocks noGrp="1"/>
          </p:cNvSpPr>
          <p:nvPr>
            <p:ph type="title"/>
          </p:nvPr>
        </p:nvSpPr>
        <p:spPr>
          <a:xfrm>
            <a:off x="1452563" y="168799"/>
            <a:ext cx="7536700" cy="983201"/>
          </a:xfrm>
        </p:spPr>
        <p:txBody>
          <a:bodyPr>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B9C5E746-9CF0-4373-87D0-3568854BF073}"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CH9</a:t>
            </a:r>
            <a:endParaRPr lang="en-US" sz="1000" b="1" dirty="0">
              <a:solidFill>
                <a:srgbClr val="000000"/>
              </a:solidFill>
            </a:endParaRPr>
          </a:p>
        </p:txBody>
      </p:sp>
    </p:spTree>
    <p:extLst>
      <p:ext uri="{BB962C8B-B14F-4D97-AF65-F5344CB8AC3E}">
        <p14:creationId xmlns:p14="http://schemas.microsoft.com/office/powerpoint/2010/main" val="15001255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3395B54-4E75-4DE6-BC03-36123E26E8B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CH9</a:t>
            </a:r>
            <a:endParaRPr lang="en-US" sz="1000"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946962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21ABFF9-6122-49AE-8636-BE4D76B4987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8" name="TextBox 7"/>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dirty="0" smtClean="0">
                <a:solidFill>
                  <a:srgbClr val="B00027"/>
                </a:solidFill>
                <a:latin typeface="Arial Narrow" pitchFamily="34" charset="0"/>
              </a:rPr>
              <a:t>LEARNING OUTCOMES </a:t>
            </a:r>
            <a:r>
              <a:rPr lang="en-US" altLang="en-US" sz="2000" i="1" dirty="0" smtClean="0">
                <a:solidFill>
                  <a:srgbClr val="B00027"/>
                </a:solidFill>
                <a:latin typeface="Arial Narrow" pitchFamily="34" charset="0"/>
              </a:rPr>
              <a:t>(continued)</a:t>
            </a:r>
          </a:p>
        </p:txBody>
      </p:sp>
      <p:sp>
        <p:nvSpPr>
          <p:cNvPr id="10" name="Title 1"/>
          <p:cNvSpPr txBox="1">
            <a:spLocks/>
          </p:cNvSpPr>
          <p:nvPr userDrawn="1"/>
        </p:nvSpPr>
        <p:spPr bwMode="auto">
          <a:xfrm>
            <a:off x="677863" y="1555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defRPr/>
            </a:pPr>
            <a:endParaRPr lang="en-US" altLang="en-US" dirty="0" smtClean="0">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2" name="Date Placeholder 3"/>
          <p:cNvSpPr>
            <a:spLocks noGrp="1"/>
          </p:cNvSpPr>
          <p:nvPr>
            <p:ph type="dt" sz="half" idx="10"/>
          </p:nvPr>
        </p:nvSpPr>
        <p:spPr/>
        <p:txBody>
          <a:bodyPr/>
          <a:lstStyle>
            <a:lvl1pPr>
              <a:defRPr dirty="0"/>
            </a:lvl1pPr>
          </a:lstStyle>
          <a:p>
            <a:pPr>
              <a:defRPr/>
            </a:pPr>
            <a:endParaRPr lang="en-US"/>
          </a:p>
        </p:txBody>
      </p:sp>
      <p:sp>
        <p:nvSpPr>
          <p:cNvPr id="14" name="Footer Placeholder 4"/>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p>
        </p:txBody>
      </p:sp>
      <p:sp>
        <p:nvSpPr>
          <p:cNvPr id="15"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
        <p:nvSpPr>
          <p:cNvPr id="1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CH9</a:t>
            </a:r>
            <a:endParaRPr lang="en-US" sz="1000" b="1" dirty="0">
              <a:solidFill>
                <a:srgbClr val="000000"/>
              </a:solidFill>
            </a:endParaRPr>
          </a:p>
        </p:txBody>
      </p:sp>
    </p:spTree>
    <p:extLst>
      <p:ext uri="{BB962C8B-B14F-4D97-AF65-F5344CB8AC3E}">
        <p14:creationId xmlns:p14="http://schemas.microsoft.com/office/powerpoint/2010/main" val="14764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F4A80CA-B378-471A-8729-0D272997C406}"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0">
              <a:lnSpc>
                <a:spcPct val="90000"/>
              </a:lnSpc>
              <a:spcBef>
                <a:spcPts val="2400"/>
              </a:spcBef>
              <a:buClrTx/>
              <a:buFont typeface="Wingdings" charset="2"/>
              <a:buNone/>
              <a:defRPr sz="2800">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
        <p:nvSpPr>
          <p:cNvPr id="1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CH9</a:t>
            </a:r>
            <a:endParaRPr lang="en-US" sz="1000" b="1" dirty="0">
              <a:solidFill>
                <a:srgbClr val="000000"/>
              </a:solidFill>
            </a:endParaRPr>
          </a:p>
        </p:txBody>
      </p:sp>
    </p:spTree>
    <p:extLst>
      <p:ext uri="{BB962C8B-B14F-4D97-AF65-F5344CB8AC3E}">
        <p14:creationId xmlns:p14="http://schemas.microsoft.com/office/powerpoint/2010/main" val="27159169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ea typeface="ＭＳ Ｐゴシック" panose="020B0600070205080204" pitchFamily="34" charset="-128"/>
                <a:cs typeface="Arial" panose="020B0604020202020204" pitchFamily="34" charset="0"/>
              </a:defRPr>
            </a:lvl1pPr>
          </a:lstStyle>
          <a:p>
            <a:pPr>
              <a:defRPr/>
            </a:pPr>
            <a:fld id="{3A014513-17C8-4B83-86AA-AF0FE4E88669}" type="slidenum">
              <a:rPr lang="en-US" altLang="en-US"/>
              <a:pPr>
                <a:defRPr/>
              </a:pPr>
              <a:t>‹#›</a:t>
            </a:fld>
            <a:endParaRPr lang="en-US" altLang="en-US" dirty="0"/>
          </a:p>
        </p:txBody>
      </p:sp>
    </p:spTree>
    <p:extLst>
      <p:ext uri="{BB962C8B-B14F-4D97-AF65-F5344CB8AC3E}">
        <p14:creationId xmlns:p14="http://schemas.microsoft.com/office/powerpoint/2010/main" val="41563481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IN" dirty="0" smtClean="0"/>
              <a:t>Chapter 9</a:t>
            </a:r>
            <a:endParaRPr lang="en-IN" dirty="0"/>
          </a:p>
        </p:txBody>
      </p:sp>
      <p:sp>
        <p:nvSpPr>
          <p:cNvPr id="6" name="Footer Placeholder 4"/>
          <p:cNvSpPr>
            <a:spLocks noGrp="1"/>
          </p:cNvSpPr>
          <p:nvPr>
            <p:ph type="ftr" sz="quarter" idx="10"/>
          </p:nvPr>
        </p:nvSpPr>
        <p:spPr/>
        <p:txBody>
          <a:bodyPr/>
          <a:lstStyle>
            <a:lvl1pPr fontAlgn="base">
              <a:spcBef>
                <a:spcPct val="0"/>
              </a:spcBef>
              <a:spcAft>
                <a:spcPct val="0"/>
              </a:spcAft>
              <a:defRPr lang="en-US" sz="700" smtClean="0">
                <a:effectLst/>
                <a:latin typeface="Arial" panose="020B0604020202020204" pitchFamily="34" charset="0"/>
                <a:cs typeface="Arial" panose="020B0604020202020204" pitchFamily="34" charset="0"/>
              </a:defRPr>
            </a:lvl1pPr>
          </a:lstStyle>
          <a:p>
            <a:r>
              <a:rPr lang="en-IN" dirty="0" smtClean="0"/>
              <a:t>Copyright ©2016 Cengage Learning. All Rights Reserved. May not be scanned, copied or duplicated, or posted to a publicly accessible website, in whole or in part.</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Factors </a:t>
            </a:r>
            <a:r>
              <a:rPr lang="en-IN" dirty="0" smtClean="0"/>
              <a:t>Considered for Sentencing</a:t>
            </a:r>
            <a:endParaRPr lang="en-IN" dirty="0"/>
          </a:p>
        </p:txBody>
      </p:sp>
      <p:sp>
        <p:nvSpPr>
          <p:cNvPr id="3" name="Content Placeholder 2"/>
          <p:cNvSpPr>
            <a:spLocks noGrp="1"/>
          </p:cNvSpPr>
          <p:nvPr>
            <p:ph idx="1"/>
          </p:nvPr>
        </p:nvSpPr>
        <p:spPr>
          <a:xfrm>
            <a:off x="726141" y="1532988"/>
            <a:ext cx="4491318" cy="4612318"/>
          </a:xfrm>
        </p:spPr>
        <p:txBody>
          <a:bodyPr/>
          <a:lstStyle/>
          <a:p>
            <a:r>
              <a:rPr lang="en-IN" sz="2800" dirty="0" smtClean="0"/>
              <a:t>Seriousness of the crime</a:t>
            </a:r>
          </a:p>
          <a:p>
            <a:r>
              <a:rPr lang="en-IN" sz="2800" b="1" dirty="0" smtClean="0"/>
              <a:t>Mitigating circumstances </a:t>
            </a:r>
          </a:p>
          <a:p>
            <a:pPr lvl="1"/>
            <a:r>
              <a:rPr lang="en-IN" sz="2600" dirty="0" smtClean="0"/>
              <a:t>Accompany the commission of a crime that may justify a lighter sentence</a:t>
            </a:r>
          </a:p>
          <a:p>
            <a:r>
              <a:rPr lang="en-IN" sz="2800" b="1" dirty="0" smtClean="0"/>
              <a:t>Aggravating </a:t>
            </a:r>
            <a:r>
              <a:rPr lang="en-IN" sz="2800" b="1" dirty="0"/>
              <a:t>circumstances </a:t>
            </a:r>
          </a:p>
          <a:p>
            <a:pPr lvl="1"/>
            <a:r>
              <a:rPr lang="en-IN" sz="2600" dirty="0" smtClean="0"/>
              <a:t>Accompany </a:t>
            </a:r>
            <a:r>
              <a:rPr lang="en-IN" sz="2600" dirty="0"/>
              <a:t>the commission of a crime that may justify a harsher </a:t>
            </a:r>
            <a:r>
              <a:rPr lang="en-IN" sz="2600" dirty="0" smtClean="0"/>
              <a:t>sentence</a:t>
            </a:r>
          </a:p>
          <a:p>
            <a:endParaRPr lang="en-IN" dirty="0" smtClean="0"/>
          </a:p>
        </p:txBody>
      </p:sp>
      <p:pic>
        <p:nvPicPr>
          <p:cNvPr id="4" name="Picture 3" descr="In the image, a woman juror is sitting at a table and looking through some papers. There is a mic and a gavel on the table. " title="Factors Considered for Sentenc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459" y="2245106"/>
            <a:ext cx="3836370" cy="2474812"/>
          </a:xfrm>
          <a:prstGeom prst="rect">
            <a:avLst/>
          </a:prstGeom>
        </p:spPr>
      </p:pic>
    </p:spTree>
    <p:extLst>
      <p:ext uri="{BB962C8B-B14F-4D97-AF65-F5344CB8AC3E}">
        <p14:creationId xmlns:p14="http://schemas.microsoft.com/office/powerpoint/2010/main" val="110654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LO 3</a:t>
            </a:r>
            <a:endParaRPr lang="en-IN" dirty="0"/>
          </a:p>
        </p:txBody>
      </p:sp>
      <p:sp>
        <p:nvSpPr>
          <p:cNvPr id="4" name="Rectangle 2"/>
          <p:cNvSpPr txBox="1">
            <a:spLocks noChangeArrowheads="1"/>
          </p:cNvSpPr>
          <p:nvPr/>
        </p:nvSpPr>
        <p:spPr bwMode="auto">
          <a:xfrm>
            <a:off x="525764" y="2806700"/>
            <a:ext cx="75335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CB9439"/>
                </a:solidFill>
                <a:latin typeface="+mn-lt"/>
                <a:cs typeface="Arial" charset="0"/>
              </a:rPr>
              <a:t>LO - 3</a:t>
            </a:r>
            <a:r>
              <a:rPr lang="en-US" dirty="0" smtClean="0">
                <a:solidFill>
                  <a:srgbClr val="000000"/>
                </a:solidFill>
                <a:cs typeface="Arial" charset="0"/>
              </a:rPr>
              <a:t/>
            </a:r>
            <a:br>
              <a:rPr lang="en-US" dirty="0" smtClean="0">
                <a:solidFill>
                  <a:srgbClr val="000000"/>
                </a:solidFill>
                <a:cs typeface="Arial" charset="0"/>
              </a:rPr>
            </a:br>
            <a:r>
              <a:rPr lang="en-US" sz="2500" b="0" dirty="0">
                <a:cs typeface="Arial" charset="0"/>
              </a:rPr>
              <a:t>E</a:t>
            </a:r>
            <a:r>
              <a:rPr lang="en-US" sz="2500" b="0" dirty="0" smtClean="0">
                <a:cs typeface="Arial" charset="0"/>
              </a:rPr>
              <a:t>xplain some of the reasons why sentencing reform has occurred </a:t>
            </a:r>
            <a:endParaRPr lang="en-US" sz="2500" b="0" dirty="0">
              <a:solidFill>
                <a:srgbClr val="000000"/>
              </a:solidFill>
              <a:cs typeface="Arial" charset="0"/>
            </a:endParaRPr>
          </a:p>
        </p:txBody>
      </p:sp>
    </p:spTree>
    <p:extLst>
      <p:ext uri="{BB962C8B-B14F-4D97-AF65-F5344CB8AC3E}">
        <p14:creationId xmlns:p14="http://schemas.microsoft.com/office/powerpoint/2010/main" val="1273932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Sentencing </a:t>
            </a:r>
            <a:r>
              <a:rPr lang="en-US" dirty="0" smtClean="0"/>
              <a:t>Disparity and </a:t>
            </a:r>
            <a:r>
              <a:rPr lang="en-IN" dirty="0"/>
              <a:t>Sentencing </a:t>
            </a:r>
            <a:r>
              <a:rPr lang="en-IN" dirty="0" smtClean="0"/>
              <a:t>Discrimination </a:t>
            </a:r>
            <a:endParaRPr lang="en-US" dirty="0"/>
          </a:p>
        </p:txBody>
      </p:sp>
      <p:sp>
        <p:nvSpPr>
          <p:cNvPr id="33795" name="Rectangle 4"/>
          <p:cNvSpPr>
            <a:spLocks noGrp="1" noChangeArrowheads="1"/>
          </p:cNvSpPr>
          <p:nvPr>
            <p:ph idx="1"/>
          </p:nvPr>
        </p:nvSpPr>
        <p:spPr/>
        <p:txBody>
          <a:bodyPr/>
          <a:lstStyle/>
          <a:p>
            <a:r>
              <a:rPr lang="en-US" b="1" dirty="0"/>
              <a:t>Sentencing </a:t>
            </a:r>
            <a:r>
              <a:rPr lang="en-US" b="1" dirty="0" smtClean="0"/>
              <a:t>Disparity</a:t>
            </a:r>
            <a:r>
              <a:rPr lang="en-US" dirty="0" smtClean="0"/>
              <a:t> </a:t>
            </a:r>
          </a:p>
          <a:p>
            <a:pPr lvl="1"/>
            <a:r>
              <a:rPr lang="en-US" dirty="0" smtClean="0"/>
              <a:t>Criminals receive:</a:t>
            </a:r>
          </a:p>
          <a:p>
            <a:pPr lvl="2"/>
            <a:r>
              <a:rPr lang="en-US" dirty="0" smtClean="0"/>
              <a:t>Similar sentences for different crimes </a:t>
            </a:r>
          </a:p>
          <a:p>
            <a:pPr lvl="2"/>
            <a:r>
              <a:rPr lang="en-US" dirty="0" smtClean="0"/>
              <a:t>Different sentences for similar crimes</a:t>
            </a:r>
          </a:p>
          <a:p>
            <a:pPr lvl="1"/>
            <a:r>
              <a:rPr lang="en-US" dirty="0" smtClean="0"/>
              <a:t>Mitigating or aggravating circumstances have a disproportionate effect on sentences</a:t>
            </a:r>
          </a:p>
          <a:p>
            <a:r>
              <a:rPr lang="en-IN" b="1" dirty="0" smtClean="0"/>
              <a:t>Sentencing discrimination</a:t>
            </a:r>
            <a:r>
              <a:rPr lang="en-IN" dirty="0" smtClean="0"/>
              <a:t>: Sentence </a:t>
            </a:r>
            <a:r>
              <a:rPr lang="en-IN" dirty="0"/>
              <a:t>is influenced by factors not directly related to the </a:t>
            </a:r>
            <a:r>
              <a:rPr lang="en-IN" dirty="0" smtClean="0"/>
              <a:t>crime</a:t>
            </a:r>
          </a:p>
          <a:p>
            <a:pPr lvl="1"/>
            <a:r>
              <a:rPr lang="en-IN" dirty="0"/>
              <a:t>Gender, race, or economic standing</a:t>
            </a:r>
          </a:p>
          <a:p>
            <a:pPr lvl="1"/>
            <a:endParaRPr lang="en-IN" dirty="0"/>
          </a:p>
        </p:txBody>
      </p:sp>
    </p:spTree>
    <p:extLst>
      <p:ext uri="{BB962C8B-B14F-4D97-AF65-F5344CB8AC3E}">
        <p14:creationId xmlns:p14="http://schemas.microsoft.com/office/powerpoint/2010/main" val="105885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Mandatory Sentencing Guidelines</a:t>
            </a:r>
          </a:p>
        </p:txBody>
      </p:sp>
      <p:sp>
        <p:nvSpPr>
          <p:cNvPr id="3" name="Content Placeholder 2"/>
          <p:cNvSpPr>
            <a:spLocks noGrp="1"/>
          </p:cNvSpPr>
          <p:nvPr>
            <p:ph idx="1"/>
          </p:nvPr>
        </p:nvSpPr>
        <p:spPr/>
        <p:txBody>
          <a:bodyPr/>
          <a:lstStyle/>
          <a:p>
            <a:r>
              <a:rPr lang="en-IN" dirty="0"/>
              <a:t>Statutorily </a:t>
            </a:r>
            <a:r>
              <a:rPr lang="en-IN" dirty="0" smtClean="0"/>
              <a:t>determined punishments for specific crimes</a:t>
            </a:r>
          </a:p>
          <a:p>
            <a:r>
              <a:rPr lang="en-IN" dirty="0"/>
              <a:t>State and federal mandatory minimums </a:t>
            </a:r>
            <a:endParaRPr lang="en-IN" dirty="0" smtClean="0"/>
          </a:p>
          <a:p>
            <a:pPr lvl="1"/>
            <a:r>
              <a:rPr lang="en-IN" dirty="0" smtClean="0"/>
              <a:t>Laws related </a:t>
            </a:r>
            <a:r>
              <a:rPr lang="en-IN" dirty="0"/>
              <a:t>to crimes involving the sale or possession </a:t>
            </a:r>
            <a:r>
              <a:rPr lang="en-IN" dirty="0" smtClean="0"/>
              <a:t>of illegal drugs</a:t>
            </a:r>
          </a:p>
          <a:p>
            <a:r>
              <a:rPr lang="en-IN" b="1" dirty="0" smtClean="0"/>
              <a:t>Habitual offender laws</a:t>
            </a:r>
            <a:r>
              <a:rPr lang="en-IN" dirty="0" smtClean="0"/>
              <a:t>:</a:t>
            </a:r>
            <a:r>
              <a:rPr lang="en-US" dirty="0"/>
              <a:t> Statutes that require</a:t>
            </a:r>
            <a:r>
              <a:rPr lang="en-IN" dirty="0" smtClean="0"/>
              <a:t> lengthy prison sentences </a:t>
            </a:r>
            <a:r>
              <a:rPr lang="en-IN" dirty="0"/>
              <a:t>for those who are convicted of multiple </a:t>
            </a:r>
            <a:r>
              <a:rPr lang="en-IN" dirty="0" smtClean="0"/>
              <a:t>felonies</a:t>
            </a:r>
          </a:p>
        </p:txBody>
      </p:sp>
    </p:spTree>
    <p:extLst>
      <p:ext uri="{BB962C8B-B14F-4D97-AF65-F5344CB8AC3E}">
        <p14:creationId xmlns:p14="http://schemas.microsoft.com/office/powerpoint/2010/main" val="427161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Reforming Mandatory Minimums</a:t>
            </a:r>
            <a:endParaRPr lang="en-IN" dirty="0"/>
          </a:p>
        </p:txBody>
      </p:sp>
      <p:sp>
        <p:nvSpPr>
          <p:cNvPr id="3" name="Content Placeholder 2"/>
          <p:cNvSpPr>
            <a:spLocks noGrp="1"/>
          </p:cNvSpPr>
          <p:nvPr>
            <p:ph idx="1"/>
          </p:nvPr>
        </p:nvSpPr>
        <p:spPr/>
        <p:txBody>
          <a:bodyPr/>
          <a:lstStyle/>
          <a:p>
            <a:r>
              <a:rPr lang="en-IN" dirty="0" smtClean="0"/>
              <a:t>Expanding judicial discretion</a:t>
            </a:r>
          </a:p>
          <a:p>
            <a:r>
              <a:rPr lang="en-IN" dirty="0" smtClean="0"/>
              <a:t>Limiting habitual offender triggers</a:t>
            </a:r>
          </a:p>
          <a:p>
            <a:r>
              <a:rPr lang="en-IN" dirty="0"/>
              <a:t>Repealing or revising mandatory minimum </a:t>
            </a:r>
            <a:r>
              <a:rPr lang="en-IN" dirty="0" smtClean="0"/>
              <a:t>sentences</a:t>
            </a:r>
            <a:endParaRPr lang="en-IN" dirty="0"/>
          </a:p>
        </p:txBody>
      </p:sp>
    </p:spTree>
    <p:extLst>
      <p:ext uri="{BB962C8B-B14F-4D97-AF65-F5344CB8AC3E}">
        <p14:creationId xmlns:p14="http://schemas.microsoft.com/office/powerpoint/2010/main" val="360256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LO 4</a:t>
            </a:r>
            <a:endParaRPr lang="en-IN" dirty="0"/>
          </a:p>
        </p:txBody>
      </p:sp>
      <p:sp>
        <p:nvSpPr>
          <p:cNvPr id="4" name="Rectangle 2"/>
          <p:cNvSpPr txBox="1">
            <a:spLocks noChangeArrowheads="1"/>
          </p:cNvSpPr>
          <p:nvPr/>
        </p:nvSpPr>
        <p:spPr bwMode="auto">
          <a:xfrm>
            <a:off x="525764" y="2806700"/>
            <a:ext cx="75335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CB9439"/>
                </a:solidFill>
                <a:latin typeface="+mn-lt"/>
                <a:cs typeface="Arial" charset="0"/>
              </a:rPr>
              <a:t>LO - 4</a:t>
            </a:r>
            <a:r>
              <a:rPr lang="en-US" dirty="0" smtClean="0">
                <a:solidFill>
                  <a:srgbClr val="000000"/>
                </a:solidFill>
                <a:cs typeface="Arial" charset="0"/>
              </a:rPr>
              <a:t/>
            </a:r>
            <a:br>
              <a:rPr lang="en-US" dirty="0" smtClean="0">
                <a:solidFill>
                  <a:srgbClr val="000000"/>
                </a:solidFill>
                <a:cs typeface="Arial" charset="0"/>
              </a:rPr>
            </a:br>
            <a:r>
              <a:rPr lang="en-US" sz="2500" b="0" dirty="0">
                <a:cs typeface="Arial" charset="0"/>
              </a:rPr>
              <a:t>I</a:t>
            </a:r>
            <a:r>
              <a:rPr lang="en-US" sz="2500" b="0" dirty="0" smtClean="0">
                <a:cs typeface="Arial" charset="0"/>
              </a:rPr>
              <a:t>dentify the arguments for and against the use of victim impact statements during sentencing hearings </a:t>
            </a:r>
            <a:endParaRPr lang="en-US" sz="2500" b="0" dirty="0">
              <a:solidFill>
                <a:srgbClr val="000000"/>
              </a:solidFill>
              <a:cs typeface="Arial" charset="0"/>
            </a:endParaRPr>
          </a:p>
        </p:txBody>
      </p:sp>
    </p:spTree>
    <p:extLst>
      <p:ext uri="{BB962C8B-B14F-4D97-AF65-F5344CB8AC3E}">
        <p14:creationId xmlns:p14="http://schemas.microsoft.com/office/powerpoint/2010/main" val="2884051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Victim Impact Evidence</a:t>
            </a:r>
          </a:p>
        </p:txBody>
      </p:sp>
      <p:sp>
        <p:nvSpPr>
          <p:cNvPr id="38915" name="Rectangle 3"/>
          <p:cNvSpPr>
            <a:spLocks noGrp="1" noChangeArrowheads="1"/>
          </p:cNvSpPr>
          <p:nvPr>
            <p:ph idx="1"/>
          </p:nvPr>
        </p:nvSpPr>
        <p:spPr/>
        <p:txBody>
          <a:bodyPr/>
          <a:lstStyle/>
          <a:p>
            <a:r>
              <a:rPr lang="en-IN" b="1" dirty="0" smtClean="0"/>
              <a:t>Victim Impact Statement (VIS)</a:t>
            </a:r>
            <a:r>
              <a:rPr lang="en-IN" dirty="0" smtClean="0"/>
              <a:t>: </a:t>
            </a:r>
            <a:r>
              <a:rPr lang="en-IN" dirty="0"/>
              <a:t>D</a:t>
            </a:r>
            <a:r>
              <a:rPr lang="en-IN" dirty="0" smtClean="0"/>
              <a:t>escribes how the crime has affected the victim</a:t>
            </a:r>
          </a:p>
          <a:p>
            <a:pPr lvl="1"/>
            <a:r>
              <a:rPr lang="en-IN" dirty="0" smtClean="0"/>
              <a:t>Provides victims the right to be reasonably heard</a:t>
            </a:r>
          </a:p>
          <a:p>
            <a:pPr lvl="1"/>
            <a:r>
              <a:rPr lang="en-US" dirty="0" smtClean="0"/>
              <a:t>Provides victims with psychological satisfaction</a:t>
            </a:r>
          </a:p>
          <a:p>
            <a:pPr lvl="1"/>
            <a:r>
              <a:rPr lang="en-IN" dirty="0" smtClean="0"/>
              <a:t>Helps </a:t>
            </a:r>
            <a:r>
              <a:rPr lang="en-IN" dirty="0"/>
              <a:t>judges and </a:t>
            </a:r>
            <a:r>
              <a:rPr lang="en-IN" dirty="0" smtClean="0"/>
              <a:t>juries make </a:t>
            </a:r>
            <a:r>
              <a:rPr lang="en-IN" dirty="0"/>
              <a:t>informed sentencing </a:t>
            </a:r>
            <a:r>
              <a:rPr lang="en-IN" dirty="0" smtClean="0"/>
              <a:t>decisions</a:t>
            </a:r>
            <a:endParaRPr lang="en-US" dirty="0"/>
          </a:p>
        </p:txBody>
      </p:sp>
    </p:spTree>
    <p:extLst>
      <p:ext uri="{BB962C8B-B14F-4D97-AF65-F5344CB8AC3E}">
        <p14:creationId xmlns:p14="http://schemas.microsoft.com/office/powerpoint/2010/main" val="99749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Risks of Victim Evidence</a:t>
            </a:r>
          </a:p>
        </p:txBody>
      </p:sp>
      <p:sp>
        <p:nvSpPr>
          <p:cNvPr id="3" name="Content Placeholder 2"/>
          <p:cNvSpPr>
            <a:spLocks noGrp="1"/>
          </p:cNvSpPr>
          <p:nvPr>
            <p:ph idx="1"/>
          </p:nvPr>
        </p:nvSpPr>
        <p:spPr/>
        <p:txBody>
          <a:bodyPr/>
          <a:lstStyle/>
          <a:p>
            <a:r>
              <a:rPr lang="en-IN" dirty="0"/>
              <a:t>I</a:t>
            </a:r>
            <a:r>
              <a:rPr lang="en-IN" dirty="0" smtClean="0"/>
              <a:t>nterjects prejudicial </a:t>
            </a:r>
            <a:r>
              <a:rPr lang="en-IN" dirty="0"/>
              <a:t>evidence into the sentencing </a:t>
            </a:r>
            <a:r>
              <a:rPr lang="en-IN" dirty="0" smtClean="0"/>
              <a:t>process</a:t>
            </a:r>
          </a:p>
          <a:p>
            <a:r>
              <a:rPr lang="en-IN" dirty="0" smtClean="0"/>
              <a:t>May distract </a:t>
            </a:r>
            <a:r>
              <a:rPr lang="en-IN" dirty="0"/>
              <a:t>judges </a:t>
            </a:r>
            <a:r>
              <a:rPr lang="en-IN" dirty="0" smtClean="0"/>
              <a:t>and juries </a:t>
            </a:r>
            <a:r>
              <a:rPr lang="en-IN" dirty="0"/>
              <a:t>from the facts of the </a:t>
            </a:r>
            <a:r>
              <a:rPr lang="en-IN" dirty="0" smtClean="0"/>
              <a:t>case</a:t>
            </a:r>
          </a:p>
          <a:p>
            <a:r>
              <a:rPr lang="en-IN" dirty="0" smtClean="0"/>
              <a:t>Judges may be compelled to base the punishment on the social value of the victim</a:t>
            </a:r>
          </a:p>
          <a:p>
            <a:endParaRPr lang="en-IN" dirty="0"/>
          </a:p>
        </p:txBody>
      </p:sp>
    </p:spTree>
    <p:extLst>
      <p:ext uri="{BB962C8B-B14F-4D97-AF65-F5344CB8AC3E}">
        <p14:creationId xmlns:p14="http://schemas.microsoft.com/office/powerpoint/2010/main" val="185040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LO 5</a:t>
            </a:r>
            <a:endParaRPr lang="en-IN" dirty="0"/>
          </a:p>
        </p:txBody>
      </p:sp>
      <p:sp>
        <p:nvSpPr>
          <p:cNvPr id="4" name="Rectangle 2"/>
          <p:cNvSpPr txBox="1">
            <a:spLocks noChangeArrowheads="1"/>
          </p:cNvSpPr>
          <p:nvPr/>
        </p:nvSpPr>
        <p:spPr bwMode="auto">
          <a:xfrm>
            <a:off x="525764" y="2806700"/>
            <a:ext cx="75335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CB9439"/>
                </a:solidFill>
                <a:latin typeface="+mn-lt"/>
                <a:cs typeface="Arial" charset="0"/>
              </a:rPr>
              <a:t>LO - 5</a:t>
            </a:r>
            <a:r>
              <a:rPr lang="en-US" dirty="0" smtClean="0">
                <a:solidFill>
                  <a:srgbClr val="000000"/>
                </a:solidFill>
                <a:cs typeface="Arial" charset="0"/>
              </a:rPr>
              <a:t/>
            </a:r>
            <a:br>
              <a:rPr lang="en-US" dirty="0" smtClean="0">
                <a:solidFill>
                  <a:srgbClr val="000000"/>
                </a:solidFill>
                <a:cs typeface="Arial" charset="0"/>
              </a:rPr>
            </a:br>
            <a:r>
              <a:rPr lang="en-US" sz="2500" b="0" dirty="0" smtClean="0">
                <a:cs typeface="Arial" charset="0"/>
              </a:rPr>
              <a:t>Identify the two stages that make up the bifurcated process of death penalty sentencing </a:t>
            </a:r>
            <a:endParaRPr lang="en-US" sz="2500" b="0" dirty="0">
              <a:solidFill>
                <a:srgbClr val="000000"/>
              </a:solidFill>
              <a:cs typeface="Arial" charset="0"/>
            </a:endParaRPr>
          </a:p>
        </p:txBody>
      </p:sp>
    </p:spTree>
    <p:extLst>
      <p:ext uri="{BB962C8B-B14F-4D97-AF65-F5344CB8AC3E}">
        <p14:creationId xmlns:p14="http://schemas.microsoft.com/office/powerpoint/2010/main" val="3757167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Capital Punishment</a:t>
            </a:r>
            <a:endParaRPr lang="en-IN" dirty="0"/>
          </a:p>
        </p:txBody>
      </p:sp>
      <p:sp>
        <p:nvSpPr>
          <p:cNvPr id="3" name="Content Placeholder 2"/>
          <p:cNvSpPr>
            <a:spLocks noGrp="1"/>
          </p:cNvSpPr>
          <p:nvPr>
            <p:ph idx="1"/>
          </p:nvPr>
        </p:nvSpPr>
        <p:spPr/>
        <p:txBody>
          <a:bodyPr/>
          <a:lstStyle/>
          <a:p>
            <a:r>
              <a:rPr lang="en-IN" dirty="0" smtClean="0"/>
              <a:t>Use of death penalty to punish wrongdoers for certain crimes</a:t>
            </a:r>
          </a:p>
          <a:p>
            <a:r>
              <a:rPr lang="en-IN" dirty="0" smtClean="0"/>
              <a:t>Methods of execution</a:t>
            </a:r>
          </a:p>
          <a:p>
            <a:pPr lvl="1"/>
            <a:r>
              <a:rPr lang="en-US" dirty="0" smtClean="0"/>
              <a:t>Hanging</a:t>
            </a:r>
          </a:p>
          <a:p>
            <a:pPr lvl="1"/>
            <a:r>
              <a:rPr lang="en-US" dirty="0" smtClean="0"/>
              <a:t>Lethal gas </a:t>
            </a:r>
          </a:p>
          <a:p>
            <a:pPr lvl="1"/>
            <a:r>
              <a:rPr lang="en-US" dirty="0" smtClean="0"/>
              <a:t>Electrocution</a:t>
            </a:r>
          </a:p>
          <a:p>
            <a:pPr lvl="1"/>
            <a:r>
              <a:rPr lang="en-US" dirty="0" smtClean="0"/>
              <a:t>Lethal injection </a:t>
            </a:r>
          </a:p>
          <a:p>
            <a:endParaRPr lang="en-IN" dirty="0" smtClean="0"/>
          </a:p>
          <a:p>
            <a:endParaRPr lang="en-IN" dirty="0"/>
          </a:p>
        </p:txBody>
      </p:sp>
      <p:pic>
        <p:nvPicPr>
          <p:cNvPr id="4" name="Picture 3" descr="The is an image of a lethal injection death chamber. There is a door, a mirror, a bed with six straps attached to it, and a curtain at one end of the bed. The bed is seen from the bars of a window. " title="Capital Punish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620" y="3525181"/>
            <a:ext cx="4265744" cy="2676784"/>
          </a:xfrm>
          <a:prstGeom prst="rect">
            <a:avLst/>
          </a:prstGeom>
        </p:spPr>
      </p:pic>
    </p:spTree>
    <p:extLst>
      <p:ext uri="{BB962C8B-B14F-4D97-AF65-F5344CB8AC3E}">
        <p14:creationId xmlns:p14="http://schemas.microsoft.com/office/powerpoint/2010/main" val="77122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noAutofit/>
          </a:bodyPr>
          <a:lstStyle/>
          <a:p>
            <a:pPr marL="419100" indent="-419100">
              <a:buFont typeface="Wingdings" panose="05000000000000000000" pitchFamily="2" charset="2"/>
              <a:buAutoNum type="arabicPlain"/>
            </a:pPr>
            <a:r>
              <a:rPr lang="en-US" dirty="0">
                <a:solidFill>
                  <a:schemeClr val="tx2"/>
                </a:solidFill>
                <a:latin typeface="Rockwell" panose="02060603020205020403" pitchFamily="18" charset="0"/>
                <a:ea typeface="Rockwell" panose="02060603020205020403" pitchFamily="18" charset="0"/>
                <a:cs typeface="Rockwell" panose="02060603020205020403" pitchFamily="18" charset="0"/>
              </a:rPr>
              <a:t>List and contrast the four basic philosophical reasons for sentencing criminals</a:t>
            </a:r>
          </a:p>
          <a:p>
            <a:pPr marL="419100" indent="-419100">
              <a:buFont typeface="Wingdings" panose="05000000000000000000" pitchFamily="2" charset="2"/>
              <a:buAutoNum type="arabicPlain"/>
            </a:pPr>
            <a:r>
              <a:rPr lang="en-IN" dirty="0">
                <a:solidFill>
                  <a:schemeClr val="tx2"/>
                </a:solidFill>
                <a:latin typeface="Rockwell" panose="02060603020205020403" pitchFamily="18" charset="0"/>
                <a:ea typeface="Rockwell" panose="02060603020205020403" pitchFamily="18" charset="0"/>
                <a:cs typeface="Rockwell" panose="02060603020205020403" pitchFamily="18" charset="0"/>
              </a:rPr>
              <a:t>Contrast indeterminate with determinate sentencing</a:t>
            </a:r>
            <a:endParaRPr lang="en-US" dirty="0">
              <a:solidFill>
                <a:schemeClr val="tx2"/>
              </a:solidFill>
              <a:latin typeface="Rockwell" panose="02060603020205020403" pitchFamily="18" charset="0"/>
              <a:ea typeface="Rockwell" panose="02060603020205020403" pitchFamily="18" charset="0"/>
              <a:cs typeface="Rockwell" panose="02060603020205020403" pitchFamily="18" charset="0"/>
            </a:endParaRPr>
          </a:p>
          <a:p>
            <a:pPr marL="419100" indent="-419100">
              <a:buFont typeface="Wingdings" panose="05000000000000000000" pitchFamily="2" charset="2"/>
              <a:buAutoNum type="arabicPlain"/>
            </a:pPr>
            <a:r>
              <a:rPr lang="en-US" dirty="0">
                <a:solidFill>
                  <a:schemeClr val="tx2"/>
                </a:solidFill>
                <a:latin typeface="Rockwell" panose="02060603020205020403" pitchFamily="18" charset="0"/>
                <a:ea typeface="Rockwell" panose="02060603020205020403" pitchFamily="18" charset="0"/>
                <a:cs typeface="Rockwell" panose="02060603020205020403" pitchFamily="18" charset="0"/>
              </a:rPr>
              <a:t>Explain some of the reasons why sentencing reform has </a:t>
            </a:r>
            <a:r>
              <a:rPr lang="en-US" dirty="0" smtClean="0">
                <a:solidFill>
                  <a:schemeClr val="tx2"/>
                </a:solidFill>
                <a:latin typeface="Rockwell" panose="02060603020205020403" pitchFamily="18" charset="0"/>
                <a:ea typeface="Rockwell" panose="02060603020205020403" pitchFamily="18" charset="0"/>
                <a:cs typeface="Rockwell" panose="02060603020205020403" pitchFamily="18" charset="0"/>
              </a:rPr>
              <a:t>occurred</a:t>
            </a:r>
          </a:p>
          <a:p>
            <a:pPr>
              <a:buFont typeface="Wingdings" panose="05000000000000000000" pitchFamily="2" charset="2"/>
              <a:buAutoNum type="arabicPlain" startAt="4"/>
            </a:pPr>
            <a:r>
              <a:rPr lang="en-US" dirty="0">
                <a:solidFill>
                  <a:schemeClr val="tx2"/>
                </a:solidFill>
                <a:latin typeface="Rockwell" panose="02060603020205020403" pitchFamily="18" charset="0"/>
                <a:ea typeface="Rockwell" panose="02060603020205020403" pitchFamily="18" charset="0"/>
                <a:cs typeface="Rockwell" panose="02060603020205020403" pitchFamily="18" charset="0"/>
              </a:rPr>
              <a:t>Identify the arguments for and against the use of victim impact statements during sentencing hearings</a:t>
            </a:r>
          </a:p>
          <a:p>
            <a:pPr>
              <a:buFont typeface="Wingdings" panose="05000000000000000000" pitchFamily="2" charset="2"/>
              <a:buAutoNum type="arabicPlain" startAt="4"/>
            </a:pPr>
            <a:r>
              <a:rPr lang="en-US" dirty="0">
                <a:solidFill>
                  <a:schemeClr val="tx2"/>
                </a:solidFill>
                <a:latin typeface="Rockwell" panose="02060603020205020403" pitchFamily="18" charset="0"/>
                <a:ea typeface="Rockwell" panose="02060603020205020403" pitchFamily="18" charset="0"/>
                <a:cs typeface="Rockwell" panose="02060603020205020403" pitchFamily="18" charset="0"/>
              </a:rPr>
              <a:t>Identify the two stages that make up the bifurcated process of death penalty sentencing</a:t>
            </a:r>
          </a:p>
          <a:p>
            <a:pPr marL="0" indent="0">
              <a:buNone/>
            </a:pPr>
            <a:endParaRPr lang="en-US" dirty="0">
              <a:solidFill>
                <a:schemeClr val="tx2"/>
              </a:solidFill>
              <a:latin typeface="Rockwell" panose="02060603020205020403" pitchFamily="18" charset="0"/>
              <a:ea typeface="Rockwell" panose="02060603020205020403" pitchFamily="18" charset="0"/>
              <a:cs typeface="Rockwell" panose="02060603020205020403" pitchFamily="18" charset="0"/>
            </a:endParaRPr>
          </a:p>
        </p:txBody>
      </p:sp>
      <p:sp>
        <p:nvSpPr>
          <p:cNvPr id="20482" name="Rectangle 2" hidden="1"/>
          <p:cNvSpPr>
            <a:spLocks noGrp="1" noChangeArrowheads="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312069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mtClean="0"/>
              <a:t>Bifurcated Process</a:t>
            </a:r>
            <a:endParaRPr lang="en-IN" dirty="0"/>
          </a:p>
        </p:txBody>
      </p:sp>
      <p:sp>
        <p:nvSpPr>
          <p:cNvPr id="3" name="Content Placeholder 2"/>
          <p:cNvSpPr>
            <a:spLocks noGrp="1"/>
          </p:cNvSpPr>
          <p:nvPr>
            <p:ph idx="1"/>
          </p:nvPr>
        </p:nvSpPr>
        <p:spPr/>
        <p:txBody>
          <a:bodyPr/>
          <a:lstStyle/>
          <a:p>
            <a:r>
              <a:rPr lang="en-IN" dirty="0" smtClean="0"/>
              <a:t>Jury determines guilt or innocence of the defendant for a crime </a:t>
            </a:r>
            <a:r>
              <a:rPr lang="en-US" dirty="0"/>
              <a:t>that </a:t>
            </a:r>
            <a:r>
              <a:rPr lang="en-US" dirty="0" smtClean="0"/>
              <a:t>has, by </a:t>
            </a:r>
            <a:r>
              <a:rPr lang="en-US" dirty="0"/>
              <a:t>state statute, been determined to be punishable </a:t>
            </a:r>
            <a:r>
              <a:rPr lang="en-US" dirty="0" smtClean="0"/>
              <a:t>by death</a:t>
            </a:r>
            <a:r>
              <a:rPr lang="en-IN" dirty="0" smtClean="0"/>
              <a:t> </a:t>
            </a:r>
          </a:p>
          <a:p>
            <a:r>
              <a:rPr lang="en-US" dirty="0" smtClean="0"/>
              <a:t>Jury considers </a:t>
            </a:r>
            <a:r>
              <a:rPr lang="en-US" dirty="0"/>
              <a:t>all </a:t>
            </a:r>
            <a:r>
              <a:rPr lang="en-US" dirty="0" smtClean="0"/>
              <a:t>aggravating and </a:t>
            </a:r>
            <a:r>
              <a:rPr lang="en-US" dirty="0"/>
              <a:t>mitigating factors to decide whether the </a:t>
            </a:r>
            <a:r>
              <a:rPr lang="en-US" dirty="0" smtClean="0"/>
              <a:t>death sentence </a:t>
            </a:r>
            <a:r>
              <a:rPr lang="en-US" dirty="0"/>
              <a:t>is in fact </a:t>
            </a:r>
            <a:r>
              <a:rPr lang="en-US" dirty="0" smtClean="0"/>
              <a:t>warranted</a:t>
            </a:r>
          </a:p>
          <a:p>
            <a:pPr lvl="1"/>
            <a:r>
              <a:rPr lang="en-US" dirty="0" smtClean="0"/>
              <a:t>Mitigating circumstances </a:t>
            </a:r>
            <a:r>
              <a:rPr lang="en-US" dirty="0"/>
              <a:t>will </a:t>
            </a:r>
            <a:r>
              <a:rPr lang="en-US" dirty="0" smtClean="0"/>
              <a:t>prevent a guilty defendant from receiving a death penalty</a:t>
            </a:r>
            <a:endParaRPr lang="en-IN" dirty="0" smtClean="0"/>
          </a:p>
        </p:txBody>
      </p:sp>
    </p:spTree>
    <p:extLst>
      <p:ext uri="{BB962C8B-B14F-4D97-AF65-F5344CB8AC3E}">
        <p14:creationId xmlns:p14="http://schemas.microsoft.com/office/powerpoint/2010/main" val="375119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Factors Contributing to the Decline of Capital Punishment</a:t>
            </a:r>
            <a:endParaRPr lang="en-US" dirty="0"/>
          </a:p>
        </p:txBody>
      </p:sp>
      <p:sp>
        <p:nvSpPr>
          <p:cNvPr id="4" name="Freeform 3"/>
          <p:cNvSpPr/>
          <p:nvPr/>
        </p:nvSpPr>
        <p:spPr>
          <a:xfrm>
            <a:off x="1492721" y="2011914"/>
            <a:ext cx="3250181" cy="1950109"/>
          </a:xfrm>
          <a:custGeom>
            <a:avLst/>
            <a:gdLst>
              <a:gd name="connsiteX0" fmla="*/ 0 w 3250181"/>
              <a:gd name="connsiteY0" fmla="*/ 0 h 1950109"/>
              <a:gd name="connsiteX1" fmla="*/ 3250181 w 3250181"/>
              <a:gd name="connsiteY1" fmla="*/ 0 h 1950109"/>
              <a:gd name="connsiteX2" fmla="*/ 3250181 w 3250181"/>
              <a:gd name="connsiteY2" fmla="*/ 1950109 h 1950109"/>
              <a:gd name="connsiteX3" fmla="*/ 0 w 3250181"/>
              <a:gd name="connsiteY3" fmla="*/ 1950109 h 1950109"/>
              <a:gd name="connsiteX4" fmla="*/ 0 w 3250181"/>
              <a:gd name="connsiteY4" fmla="*/ 0 h 195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181" h="1950109">
                <a:moveTo>
                  <a:pt x="0" y="0"/>
                </a:moveTo>
                <a:lnTo>
                  <a:pt x="3250181" y="0"/>
                </a:lnTo>
                <a:lnTo>
                  <a:pt x="3250181" y="1950109"/>
                </a:lnTo>
                <a:lnTo>
                  <a:pt x="0" y="1950109"/>
                </a:lnTo>
                <a:lnTo>
                  <a:pt x="0" y="0"/>
                </a:lnTo>
                <a:close/>
              </a:path>
            </a:pathLst>
          </a:custGeom>
          <a:solidFill>
            <a:srgbClr val="CB9439"/>
          </a:solidFill>
          <a:ln>
            <a:solidFill>
              <a:srgbClr val="CB943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IN" sz="2800" kern="1200" dirty="0" smtClean="0">
                <a:solidFill>
                  <a:schemeClr val="bg1"/>
                </a:solidFill>
              </a:rPr>
              <a:t>Life-without-parole alternative</a:t>
            </a:r>
            <a:endParaRPr lang="en-US" sz="2800" kern="1200" dirty="0">
              <a:solidFill>
                <a:schemeClr val="bg1"/>
              </a:solidFill>
            </a:endParaRPr>
          </a:p>
        </p:txBody>
      </p:sp>
      <p:sp>
        <p:nvSpPr>
          <p:cNvPr id="5" name="Freeform 4"/>
          <p:cNvSpPr/>
          <p:nvPr/>
        </p:nvSpPr>
        <p:spPr>
          <a:xfrm>
            <a:off x="5067921" y="2011914"/>
            <a:ext cx="3250181" cy="1950109"/>
          </a:xfrm>
          <a:custGeom>
            <a:avLst/>
            <a:gdLst>
              <a:gd name="connsiteX0" fmla="*/ 0 w 3250181"/>
              <a:gd name="connsiteY0" fmla="*/ 0 h 1950109"/>
              <a:gd name="connsiteX1" fmla="*/ 3250181 w 3250181"/>
              <a:gd name="connsiteY1" fmla="*/ 0 h 1950109"/>
              <a:gd name="connsiteX2" fmla="*/ 3250181 w 3250181"/>
              <a:gd name="connsiteY2" fmla="*/ 1950109 h 1950109"/>
              <a:gd name="connsiteX3" fmla="*/ 0 w 3250181"/>
              <a:gd name="connsiteY3" fmla="*/ 1950109 h 1950109"/>
              <a:gd name="connsiteX4" fmla="*/ 0 w 3250181"/>
              <a:gd name="connsiteY4" fmla="*/ 0 h 195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181" h="1950109">
                <a:moveTo>
                  <a:pt x="0" y="0"/>
                </a:moveTo>
                <a:lnTo>
                  <a:pt x="3250181" y="0"/>
                </a:lnTo>
                <a:lnTo>
                  <a:pt x="3250181" y="1950109"/>
                </a:lnTo>
                <a:lnTo>
                  <a:pt x="0" y="1950109"/>
                </a:lnTo>
                <a:lnTo>
                  <a:pt x="0" y="0"/>
                </a:lnTo>
                <a:close/>
              </a:path>
            </a:pathLst>
          </a:custGeom>
          <a:solidFill>
            <a:srgbClr val="CB9439"/>
          </a:solidFill>
          <a:ln>
            <a:solidFill>
              <a:srgbClr val="CB943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IN" sz="2800" kern="1200" dirty="0" smtClean="0">
                <a:solidFill>
                  <a:schemeClr val="bg1"/>
                </a:solidFill>
              </a:rPr>
              <a:t>Plummeting murder rates</a:t>
            </a:r>
            <a:endParaRPr lang="en-US" sz="2800" kern="1200" dirty="0">
              <a:solidFill>
                <a:schemeClr val="bg1"/>
              </a:solidFill>
            </a:endParaRPr>
          </a:p>
        </p:txBody>
      </p:sp>
      <p:sp>
        <p:nvSpPr>
          <p:cNvPr id="6" name="Freeform 5" descr="This slide contains three rectangle boxes. The first box from the left is labelled life-without-parole alternative. The second box is labelled plummeting murder rates. The third box which is labelled, high costs of intensive law enforcement investigations, is below the first and the second boxes." title="Factors Contributing to the Decline of Capital Punishment"/>
          <p:cNvSpPr/>
          <p:nvPr/>
        </p:nvSpPr>
        <p:spPr>
          <a:xfrm>
            <a:off x="3280321" y="4287041"/>
            <a:ext cx="3250181" cy="1950109"/>
          </a:xfrm>
          <a:custGeom>
            <a:avLst/>
            <a:gdLst>
              <a:gd name="connsiteX0" fmla="*/ 0 w 3250181"/>
              <a:gd name="connsiteY0" fmla="*/ 0 h 1950109"/>
              <a:gd name="connsiteX1" fmla="*/ 3250181 w 3250181"/>
              <a:gd name="connsiteY1" fmla="*/ 0 h 1950109"/>
              <a:gd name="connsiteX2" fmla="*/ 3250181 w 3250181"/>
              <a:gd name="connsiteY2" fmla="*/ 1950109 h 1950109"/>
              <a:gd name="connsiteX3" fmla="*/ 0 w 3250181"/>
              <a:gd name="connsiteY3" fmla="*/ 1950109 h 1950109"/>
              <a:gd name="connsiteX4" fmla="*/ 0 w 3250181"/>
              <a:gd name="connsiteY4" fmla="*/ 0 h 195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181" h="1950109">
                <a:moveTo>
                  <a:pt x="0" y="0"/>
                </a:moveTo>
                <a:lnTo>
                  <a:pt x="3250181" y="0"/>
                </a:lnTo>
                <a:lnTo>
                  <a:pt x="3250181" y="1950109"/>
                </a:lnTo>
                <a:lnTo>
                  <a:pt x="0" y="1950109"/>
                </a:lnTo>
                <a:lnTo>
                  <a:pt x="0" y="0"/>
                </a:lnTo>
                <a:close/>
              </a:path>
            </a:pathLst>
          </a:custGeom>
          <a:solidFill>
            <a:srgbClr val="CB9439"/>
          </a:solidFill>
          <a:ln>
            <a:solidFill>
              <a:srgbClr val="CB943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IN" sz="2800" kern="1200" dirty="0" smtClean="0">
                <a:solidFill>
                  <a:schemeClr val="bg1"/>
                </a:solidFill>
              </a:rPr>
              <a:t>High costs of </a:t>
            </a:r>
            <a:r>
              <a:rPr lang="en-US" sz="2800" kern="1200" dirty="0" smtClean="0">
                <a:solidFill>
                  <a:schemeClr val="bg1"/>
                </a:solidFill>
              </a:rPr>
              <a:t>intensive law enforcement investigations</a:t>
            </a:r>
            <a:endParaRPr lang="en-US" sz="2800" kern="1200" dirty="0">
              <a:solidFill>
                <a:schemeClr val="bg1"/>
              </a:solidFill>
            </a:endParaRPr>
          </a:p>
        </p:txBody>
      </p:sp>
    </p:spTree>
    <p:extLst>
      <p:ext uri="{BB962C8B-B14F-4D97-AF65-F5344CB8AC3E}">
        <p14:creationId xmlns:p14="http://schemas.microsoft.com/office/powerpoint/2010/main" val="22599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Careers in Criminal Justice</a:t>
            </a:r>
            <a:endParaRPr lang="en-IN" dirty="0"/>
          </a:p>
        </p:txBody>
      </p:sp>
      <p:sp>
        <p:nvSpPr>
          <p:cNvPr id="3" name="Content Placeholder 2"/>
          <p:cNvSpPr>
            <a:spLocks noGrp="1"/>
          </p:cNvSpPr>
          <p:nvPr>
            <p:ph idx="1"/>
          </p:nvPr>
        </p:nvSpPr>
        <p:spPr/>
        <p:txBody>
          <a:bodyPr/>
          <a:lstStyle/>
          <a:p>
            <a:r>
              <a:rPr lang="en-IN" dirty="0" smtClean="0"/>
              <a:t>Mediation specialist</a:t>
            </a:r>
          </a:p>
          <a:p>
            <a:pPr lvl="1"/>
            <a:r>
              <a:rPr lang="en-IN" dirty="0" smtClean="0"/>
              <a:t>Job description</a:t>
            </a:r>
          </a:p>
          <a:p>
            <a:pPr lvl="2"/>
            <a:r>
              <a:rPr lang="en-IN" dirty="0" smtClean="0"/>
              <a:t>Act as a third party facilitator between the victim and the offender</a:t>
            </a:r>
          </a:p>
          <a:p>
            <a:pPr lvl="2"/>
            <a:r>
              <a:rPr lang="en-IN" dirty="0" smtClean="0"/>
              <a:t>Resolve conflicts through a face-to-face discussion of the criminal act</a:t>
            </a:r>
          </a:p>
          <a:p>
            <a:pPr lvl="2"/>
            <a:r>
              <a:rPr lang="en-IN" dirty="0"/>
              <a:t>Encourage the increased presence of restorative justice in </a:t>
            </a:r>
            <a:r>
              <a:rPr lang="en-IN" dirty="0" smtClean="0"/>
              <a:t>the					 </a:t>
            </a:r>
            <a:r>
              <a:rPr lang="en-IN" dirty="0"/>
              <a:t>criminal justice </a:t>
            </a:r>
            <a:r>
              <a:rPr lang="en-IN" dirty="0" smtClean="0"/>
              <a:t>system</a:t>
            </a:r>
            <a:endParaRPr lang="en-IN" dirty="0"/>
          </a:p>
        </p:txBody>
      </p:sp>
      <p:pic>
        <p:nvPicPr>
          <p:cNvPr id="4" name="Picture 3" descr="In this image there are four people, three men and a woman, in a room. All of them are seated except one man. The man who is standing in the center of the room is engaged in a conversation with another man." title="Careers in Criminal Justi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187" y="4740655"/>
            <a:ext cx="2894177" cy="1807023"/>
          </a:xfrm>
          <a:prstGeom prst="rect">
            <a:avLst/>
          </a:prstGeom>
        </p:spPr>
      </p:pic>
    </p:spTree>
    <p:extLst>
      <p:ext uri="{BB962C8B-B14F-4D97-AF65-F5344CB8AC3E}">
        <p14:creationId xmlns:p14="http://schemas.microsoft.com/office/powerpoint/2010/main" val="396814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Careers in Criminal Justice </a:t>
            </a:r>
            <a:r>
              <a:rPr lang="en-IN" sz="2000" b="0" dirty="0" smtClean="0"/>
              <a:t>(Continued 1)</a:t>
            </a:r>
            <a:endParaRPr lang="en-IN" sz="2000" b="0" dirty="0"/>
          </a:p>
        </p:txBody>
      </p:sp>
      <p:sp>
        <p:nvSpPr>
          <p:cNvPr id="3" name="Content Placeholder 2"/>
          <p:cNvSpPr>
            <a:spLocks noGrp="1"/>
          </p:cNvSpPr>
          <p:nvPr>
            <p:ph idx="1"/>
          </p:nvPr>
        </p:nvSpPr>
        <p:spPr/>
        <p:txBody>
          <a:bodyPr/>
          <a:lstStyle/>
          <a:p>
            <a:pPr lvl="1"/>
            <a:r>
              <a:rPr lang="en-IN" dirty="0" smtClean="0"/>
              <a:t>Training required</a:t>
            </a:r>
          </a:p>
          <a:p>
            <a:pPr lvl="2"/>
            <a:r>
              <a:rPr lang="en-IN" dirty="0" smtClean="0"/>
              <a:t>No formal licensing or certification process exists for mediators</a:t>
            </a:r>
          </a:p>
          <a:p>
            <a:pPr lvl="2"/>
            <a:r>
              <a:rPr lang="en-IN" dirty="0" smtClean="0"/>
              <a:t>Some colleges and universities offer advanced degrees in conflict management and dispute resolution</a:t>
            </a:r>
          </a:p>
          <a:p>
            <a:pPr lvl="2"/>
            <a:r>
              <a:rPr lang="en-IN" dirty="0"/>
              <a:t>Skills </a:t>
            </a:r>
            <a:r>
              <a:rPr lang="en-IN" dirty="0" smtClean="0"/>
              <a:t>required - Ability </a:t>
            </a:r>
            <a:r>
              <a:rPr lang="en-IN" dirty="0"/>
              <a:t>to communicate, negotiate, solve problems, and </a:t>
            </a:r>
            <a:r>
              <a:rPr lang="en-IN" dirty="0" err="1"/>
              <a:t>analyze</a:t>
            </a:r>
            <a:r>
              <a:rPr lang="en-IN" dirty="0"/>
              <a:t> difficult </a:t>
            </a:r>
            <a:r>
              <a:rPr lang="en-IN" dirty="0" smtClean="0"/>
              <a:t>situations</a:t>
            </a:r>
          </a:p>
          <a:p>
            <a:pPr lvl="1"/>
            <a:r>
              <a:rPr lang="en-IN" dirty="0"/>
              <a:t>Annual salary </a:t>
            </a:r>
            <a:r>
              <a:rPr lang="en-IN" dirty="0" smtClean="0"/>
              <a:t>range - $45,000-</a:t>
            </a:r>
            <a:r>
              <a:rPr lang="en-IN" dirty="0"/>
              <a:t>$70,000</a:t>
            </a:r>
          </a:p>
          <a:p>
            <a:pPr lvl="1"/>
            <a:endParaRPr lang="en-IN" dirty="0"/>
          </a:p>
        </p:txBody>
      </p:sp>
    </p:spTree>
    <p:extLst>
      <p:ext uri="{BB962C8B-B14F-4D97-AF65-F5344CB8AC3E}">
        <p14:creationId xmlns:p14="http://schemas.microsoft.com/office/powerpoint/2010/main" val="15612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Careers in Criminal </a:t>
            </a:r>
            <a:r>
              <a:rPr lang="en-IN" dirty="0"/>
              <a:t>Justice </a:t>
            </a:r>
            <a:r>
              <a:rPr lang="en-IN" sz="2000" b="0" dirty="0"/>
              <a:t>(Continued </a:t>
            </a:r>
            <a:r>
              <a:rPr lang="en-IN" sz="2000" b="0" dirty="0" smtClean="0"/>
              <a:t>2)</a:t>
            </a:r>
            <a:endParaRPr lang="en-IN" sz="2000" b="0" dirty="0"/>
          </a:p>
        </p:txBody>
      </p:sp>
      <p:sp>
        <p:nvSpPr>
          <p:cNvPr id="3" name="Content Placeholder 2"/>
          <p:cNvSpPr>
            <a:spLocks noGrp="1"/>
          </p:cNvSpPr>
          <p:nvPr>
            <p:ph idx="1"/>
          </p:nvPr>
        </p:nvSpPr>
        <p:spPr/>
        <p:txBody>
          <a:bodyPr/>
          <a:lstStyle/>
          <a:p>
            <a:r>
              <a:rPr lang="en-IN" dirty="0" smtClean="0"/>
              <a:t>Gang investigator</a:t>
            </a:r>
          </a:p>
          <a:p>
            <a:pPr lvl="1"/>
            <a:r>
              <a:rPr lang="en-IN" dirty="0" smtClean="0"/>
              <a:t>Job description</a:t>
            </a:r>
          </a:p>
          <a:p>
            <a:pPr lvl="2"/>
            <a:r>
              <a:rPr lang="en-IN" dirty="0" smtClean="0"/>
              <a:t>Conduct assessments and refer at-risk youth to appropriate activities, programs, or agencies</a:t>
            </a:r>
          </a:p>
          <a:p>
            <a:pPr lvl="2"/>
            <a:r>
              <a:rPr lang="en-IN" dirty="0" smtClean="0"/>
              <a:t>Counsel troubled youths and their families</a:t>
            </a:r>
          </a:p>
          <a:p>
            <a:pPr lvl="2"/>
            <a:r>
              <a:rPr lang="en-IN" dirty="0" smtClean="0"/>
              <a:t>Serve as a liaison between the police department and schools and community organizations regarding gangs and other youth-related matters</a:t>
            </a:r>
            <a:endParaRPr lang="en-IN" dirty="0"/>
          </a:p>
        </p:txBody>
      </p:sp>
    </p:spTree>
    <p:extLst>
      <p:ext uri="{BB962C8B-B14F-4D97-AF65-F5344CB8AC3E}">
        <p14:creationId xmlns:p14="http://schemas.microsoft.com/office/powerpoint/2010/main" val="281865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Careers in Criminal </a:t>
            </a:r>
            <a:r>
              <a:rPr lang="en-IN" dirty="0"/>
              <a:t>Justice </a:t>
            </a:r>
            <a:r>
              <a:rPr lang="en-IN" sz="2000" b="0" dirty="0"/>
              <a:t>(</a:t>
            </a:r>
            <a:r>
              <a:rPr lang="en-IN" sz="2000" b="0" dirty="0" smtClean="0"/>
              <a:t>Continued 3)</a:t>
            </a:r>
            <a:endParaRPr lang="en-IN" sz="2000" b="0" dirty="0"/>
          </a:p>
        </p:txBody>
      </p:sp>
      <p:sp>
        <p:nvSpPr>
          <p:cNvPr id="3" name="Content Placeholder 2"/>
          <p:cNvSpPr>
            <a:spLocks noGrp="1"/>
          </p:cNvSpPr>
          <p:nvPr>
            <p:ph idx="1"/>
          </p:nvPr>
        </p:nvSpPr>
        <p:spPr/>
        <p:txBody>
          <a:bodyPr/>
          <a:lstStyle/>
          <a:p>
            <a:pPr lvl="1"/>
            <a:r>
              <a:rPr lang="en-IN" dirty="0" smtClean="0"/>
              <a:t>Training required</a:t>
            </a:r>
          </a:p>
          <a:p>
            <a:pPr lvl="2"/>
            <a:r>
              <a:rPr lang="en-IN" dirty="0" smtClean="0"/>
              <a:t>Minimum qualification - High school diploma </a:t>
            </a:r>
          </a:p>
          <a:p>
            <a:pPr lvl="2"/>
            <a:r>
              <a:rPr lang="en-IN" dirty="0" smtClean="0"/>
              <a:t>Education or experience equivalent to three to five years’ social service employment involving youth</a:t>
            </a:r>
          </a:p>
          <a:p>
            <a:pPr lvl="2"/>
            <a:r>
              <a:rPr lang="en-IN" dirty="0"/>
              <a:t>Preferably a bachelor’s degree in </a:t>
            </a:r>
            <a:r>
              <a:rPr lang="en-IN" dirty="0" smtClean="0"/>
              <a:t>counselling or criminal justice</a:t>
            </a:r>
          </a:p>
          <a:p>
            <a:pPr lvl="1"/>
            <a:r>
              <a:rPr lang="en-IN" dirty="0"/>
              <a:t>Annual salary range</a:t>
            </a:r>
          </a:p>
          <a:p>
            <a:pPr lvl="2"/>
            <a:r>
              <a:rPr lang="en-IN" dirty="0"/>
              <a:t>$50,000-$60,000</a:t>
            </a:r>
          </a:p>
          <a:p>
            <a:pPr marL="365760" lvl="1" indent="0">
              <a:buNone/>
            </a:pPr>
            <a:endParaRPr lang="en-IN" dirty="0"/>
          </a:p>
        </p:txBody>
      </p:sp>
      <p:pic>
        <p:nvPicPr>
          <p:cNvPr id="4" name="Picture 3" descr="In the image, silhouettes of six men standing can be seen. " title="Careers in Criminal Justi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296" y="4189374"/>
            <a:ext cx="3461068" cy="2317156"/>
          </a:xfrm>
          <a:prstGeom prst="rect">
            <a:avLst/>
          </a:prstGeom>
        </p:spPr>
      </p:pic>
    </p:spTree>
    <p:extLst>
      <p:ext uri="{BB962C8B-B14F-4D97-AF65-F5344CB8AC3E}">
        <p14:creationId xmlns:p14="http://schemas.microsoft.com/office/powerpoint/2010/main" val="31273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Content Placeholder 1"/>
          <p:cNvSpPr>
            <a:spLocks noGrp="1"/>
          </p:cNvSpPr>
          <p:nvPr>
            <p:ph idx="1"/>
          </p:nvPr>
        </p:nvSpPr>
        <p:spPr/>
        <p:txBody>
          <a:bodyPr>
            <a:normAutofit/>
          </a:bodyPr>
          <a:lstStyle/>
          <a:p>
            <a:pPr marL="457200" indent="-457200">
              <a:spcBef>
                <a:spcPts val="600"/>
              </a:spcBef>
              <a:buFont typeface="Arial" panose="020B0604020202020204" pitchFamily="34" charset="0"/>
              <a:buChar char="•"/>
              <a:defRPr/>
            </a:pPr>
            <a:r>
              <a:rPr lang="en-IN" dirty="0">
                <a:solidFill>
                  <a:schemeClr val="tx2"/>
                </a:solidFill>
                <a:ea typeface="Rockwell" panose="02060603020205020403" pitchFamily="18" charset="0"/>
                <a:cs typeface="Rockwell" panose="02060603020205020403" pitchFamily="18" charset="0"/>
              </a:rPr>
              <a:t>Retribution</a:t>
            </a:r>
          </a:p>
          <a:p>
            <a:pPr marL="457200" indent="-457200">
              <a:spcBef>
                <a:spcPts val="600"/>
              </a:spcBef>
              <a:buFont typeface="Arial" panose="020B0604020202020204" pitchFamily="34" charset="0"/>
              <a:buChar char="•"/>
              <a:defRPr/>
            </a:pPr>
            <a:r>
              <a:rPr lang="en-IN" dirty="0">
                <a:solidFill>
                  <a:schemeClr val="tx2"/>
                </a:solidFill>
                <a:ea typeface="Rockwell" panose="02060603020205020403" pitchFamily="18" charset="0"/>
                <a:cs typeface="Rockwell" panose="02060603020205020403" pitchFamily="18" charset="0"/>
              </a:rPr>
              <a:t>Just deserts</a:t>
            </a:r>
          </a:p>
          <a:p>
            <a:pPr marL="457200" indent="-457200">
              <a:spcBef>
                <a:spcPts val="600"/>
              </a:spcBef>
              <a:buFont typeface="Arial" panose="020B0604020202020204" pitchFamily="34" charset="0"/>
              <a:buChar char="•"/>
              <a:defRPr/>
            </a:pPr>
            <a:r>
              <a:rPr lang="en-IN" dirty="0">
                <a:solidFill>
                  <a:schemeClr val="tx2"/>
                </a:solidFill>
                <a:ea typeface="Rockwell" panose="02060603020205020403" pitchFamily="18" charset="0"/>
                <a:cs typeface="Rockwell" panose="02060603020205020403" pitchFamily="18" charset="0"/>
              </a:rPr>
              <a:t>Deterrence</a:t>
            </a:r>
          </a:p>
          <a:p>
            <a:pPr marL="457200" indent="-457200">
              <a:spcBef>
                <a:spcPts val="600"/>
              </a:spcBef>
              <a:buFont typeface="Arial" panose="020B0604020202020204" pitchFamily="34" charset="0"/>
              <a:buChar char="•"/>
              <a:defRPr/>
            </a:pPr>
            <a:r>
              <a:rPr lang="en-IN" dirty="0">
                <a:solidFill>
                  <a:schemeClr val="tx2"/>
                </a:solidFill>
                <a:ea typeface="Rockwell" panose="02060603020205020403" pitchFamily="18" charset="0"/>
                <a:cs typeface="Rockwell" panose="02060603020205020403" pitchFamily="18" charset="0"/>
              </a:rPr>
              <a:t>Incapacitation</a:t>
            </a:r>
          </a:p>
          <a:p>
            <a:pPr marL="457200" indent="-457200">
              <a:spcBef>
                <a:spcPts val="600"/>
              </a:spcBef>
              <a:buFont typeface="Arial" panose="020B0604020202020204" pitchFamily="34" charset="0"/>
              <a:buChar char="•"/>
              <a:defRPr/>
            </a:pPr>
            <a:r>
              <a:rPr lang="en-IN" dirty="0">
                <a:solidFill>
                  <a:schemeClr val="tx2"/>
                </a:solidFill>
                <a:ea typeface="Rockwell" panose="02060603020205020403" pitchFamily="18" charset="0"/>
                <a:cs typeface="Rockwell" panose="02060603020205020403" pitchFamily="18" charset="0"/>
              </a:rPr>
              <a:t>Rehabilitation</a:t>
            </a:r>
          </a:p>
          <a:p>
            <a:pPr marL="457200" indent="-457200">
              <a:spcBef>
                <a:spcPts val="600"/>
              </a:spcBef>
              <a:buFont typeface="Arial" panose="020B0604020202020204" pitchFamily="34" charset="0"/>
              <a:buChar char="•"/>
              <a:defRPr/>
            </a:pPr>
            <a:r>
              <a:rPr lang="en-IN" dirty="0">
                <a:solidFill>
                  <a:schemeClr val="tx2"/>
                </a:solidFill>
                <a:ea typeface="Rockwell" panose="02060603020205020403" pitchFamily="18" charset="0"/>
                <a:cs typeface="Rockwell" panose="02060603020205020403" pitchFamily="18" charset="0"/>
              </a:rPr>
              <a:t>Restorative justice</a:t>
            </a:r>
          </a:p>
          <a:p>
            <a:pPr marL="457200" indent="-457200">
              <a:spcBef>
                <a:spcPts val="600"/>
              </a:spcBef>
              <a:buFont typeface="Arial" panose="020B0604020202020204" pitchFamily="34" charset="0"/>
              <a:buChar char="•"/>
              <a:defRPr/>
            </a:pPr>
            <a:r>
              <a:rPr lang="en-IN" dirty="0">
                <a:solidFill>
                  <a:schemeClr val="tx2"/>
                </a:solidFill>
                <a:ea typeface="Rockwell" panose="02060603020205020403" pitchFamily="18" charset="0"/>
                <a:cs typeface="Rockwell" panose="02060603020205020403" pitchFamily="18" charset="0"/>
              </a:rPr>
              <a:t>Restitution</a:t>
            </a:r>
          </a:p>
          <a:p>
            <a:pPr marL="457200" indent="-457200">
              <a:spcBef>
                <a:spcPts val="600"/>
              </a:spcBef>
              <a:buFont typeface="Arial" panose="020B0604020202020204" pitchFamily="34" charset="0"/>
              <a:buChar char="•"/>
              <a:defRPr/>
            </a:pPr>
            <a:r>
              <a:rPr lang="en-IN" dirty="0">
                <a:solidFill>
                  <a:schemeClr val="tx2"/>
                </a:solidFill>
                <a:ea typeface="Rockwell" panose="02060603020205020403" pitchFamily="18" charset="0"/>
                <a:cs typeface="Rockwell" panose="02060603020205020403" pitchFamily="18" charset="0"/>
              </a:rPr>
              <a:t>Indeterminate </a:t>
            </a:r>
            <a:endParaRPr lang="en-IN" dirty="0" smtClean="0">
              <a:solidFill>
                <a:schemeClr val="tx2"/>
              </a:solidFill>
              <a:ea typeface="Rockwell" panose="02060603020205020403" pitchFamily="18" charset="0"/>
              <a:cs typeface="Rockwell" panose="02060603020205020403" pitchFamily="18" charset="0"/>
            </a:endParaRPr>
          </a:p>
          <a:p>
            <a:pPr>
              <a:spcBef>
                <a:spcPts val="600"/>
              </a:spcBef>
              <a:defRPr/>
            </a:pPr>
            <a:r>
              <a:rPr lang="en-IN" dirty="0">
                <a:solidFill>
                  <a:schemeClr val="tx2"/>
                </a:solidFill>
                <a:ea typeface="Rockwell" panose="02060603020205020403" pitchFamily="18" charset="0"/>
                <a:cs typeface="Rockwell" panose="02060603020205020403" pitchFamily="18" charset="0"/>
              </a:rPr>
              <a:t> </a:t>
            </a:r>
            <a:r>
              <a:rPr lang="en-IN" dirty="0" smtClean="0">
                <a:solidFill>
                  <a:schemeClr val="tx2"/>
                </a:solidFill>
                <a:ea typeface="Rockwell" panose="02060603020205020403" pitchFamily="18" charset="0"/>
                <a:cs typeface="Rockwell" panose="02060603020205020403" pitchFamily="18" charset="0"/>
              </a:rPr>
              <a:t>     sentencing</a:t>
            </a:r>
            <a:endParaRPr lang="en-IN" dirty="0">
              <a:solidFill>
                <a:schemeClr val="tx2"/>
              </a:solidFill>
              <a:ea typeface="Rockwell" panose="02060603020205020403" pitchFamily="18" charset="0"/>
              <a:cs typeface="Rockwell" panose="02060603020205020403" pitchFamily="18" charset="0"/>
            </a:endParaRPr>
          </a:p>
        </p:txBody>
      </p:sp>
      <p:sp>
        <p:nvSpPr>
          <p:cNvPr id="2" name="Title 1" hidden="1"/>
          <p:cNvSpPr>
            <a:spLocks noGrp="1"/>
          </p:cNvSpPr>
          <p:nvPr>
            <p:ph type="title"/>
          </p:nvPr>
        </p:nvSpPr>
        <p:spPr/>
        <p:txBody>
          <a:bodyPr/>
          <a:lstStyle/>
          <a:p>
            <a:r>
              <a:rPr lang="en-IN" dirty="0" smtClean="0"/>
              <a:t>Key Terms</a:t>
            </a:r>
            <a:endParaRPr lang="en-IN" dirty="0"/>
          </a:p>
        </p:txBody>
      </p:sp>
      <p:sp>
        <p:nvSpPr>
          <p:cNvPr id="8" name="TextBox 7"/>
          <p:cNvSpPr txBox="1"/>
          <p:nvPr/>
        </p:nvSpPr>
        <p:spPr>
          <a:xfrm>
            <a:off x="4953000" y="1447800"/>
            <a:ext cx="3733800" cy="4495800"/>
          </a:xfrm>
          <a:prstGeom prst="rect">
            <a:avLst/>
          </a:prstGeom>
          <a:noFill/>
        </p:spPr>
        <p:txBody>
          <a:bodyPr/>
          <a:lstStyle/>
          <a:p>
            <a:pPr marL="457200" indent="-457200" eaLnBrk="0" hangingPunct="0">
              <a:lnSpc>
                <a:spcPct val="90000"/>
              </a:lnSpc>
              <a:spcBef>
                <a:spcPts val="600"/>
              </a:spcBef>
              <a:buFont typeface="Arial" panose="020B0604020202020204" pitchFamily="34" charset="0"/>
              <a:buChar char="•"/>
              <a:defRPr/>
            </a:pPr>
            <a:r>
              <a:rPr lang="en-IN" sz="2800" dirty="0">
                <a:solidFill>
                  <a:schemeClr val="tx2"/>
                </a:solidFill>
                <a:latin typeface="+mn-lt"/>
                <a:ea typeface="Rockwell" panose="02060603020205020403" pitchFamily="18" charset="0"/>
                <a:cs typeface="Rockwell" panose="02060603020205020403" pitchFamily="18" charset="0"/>
              </a:rPr>
              <a:t>Determinate sentencing</a:t>
            </a:r>
            <a:endParaRPr lang="en-IN" altLang="en-US" sz="2800" dirty="0">
              <a:solidFill>
                <a:schemeClr val="tx2"/>
              </a:solidFill>
              <a:latin typeface="+mn-lt"/>
              <a:ea typeface="Rockwell" panose="02060603020205020403" pitchFamily="18" charset="0"/>
              <a:cs typeface="Rockwell" panose="02060603020205020403" pitchFamily="18" charset="0"/>
            </a:endParaRPr>
          </a:p>
          <a:p>
            <a:pPr marL="457200" indent="-457200" eaLnBrk="0" hangingPunct="0">
              <a:lnSpc>
                <a:spcPct val="90000"/>
              </a:lnSpc>
              <a:spcBef>
                <a:spcPts val="600"/>
              </a:spcBef>
              <a:buFont typeface="Arial" panose="020B0604020202020204" pitchFamily="34" charset="0"/>
              <a:buChar char="•"/>
              <a:defRPr/>
            </a:pPr>
            <a:r>
              <a:rPr lang="en-IN" sz="2800" dirty="0">
                <a:solidFill>
                  <a:schemeClr val="tx2"/>
                </a:solidFill>
                <a:latin typeface="+mn-lt"/>
                <a:ea typeface="Rockwell" panose="02060603020205020403" pitchFamily="18" charset="0"/>
                <a:cs typeface="Rockwell" panose="02060603020205020403" pitchFamily="18" charset="0"/>
              </a:rPr>
              <a:t>Good time</a:t>
            </a:r>
          </a:p>
          <a:p>
            <a:pPr marL="457200" indent="-457200" eaLnBrk="0" hangingPunct="0">
              <a:lnSpc>
                <a:spcPct val="90000"/>
              </a:lnSpc>
              <a:spcBef>
                <a:spcPts val="600"/>
              </a:spcBef>
              <a:buFont typeface="Arial" panose="020B0604020202020204" pitchFamily="34" charset="0"/>
              <a:buChar char="•"/>
              <a:defRPr/>
            </a:pPr>
            <a:r>
              <a:rPr lang="en-IN" sz="2800" dirty="0">
                <a:solidFill>
                  <a:schemeClr val="tx2"/>
                </a:solidFill>
                <a:latin typeface="+mn-lt"/>
                <a:ea typeface="Rockwell" panose="02060603020205020403" pitchFamily="18" charset="0"/>
                <a:cs typeface="Rockwell" panose="02060603020205020403" pitchFamily="18" charset="0"/>
              </a:rPr>
              <a:t>Truth-in-sentencing laws</a:t>
            </a:r>
          </a:p>
          <a:p>
            <a:pPr marL="457200" indent="-457200" eaLnBrk="0" hangingPunct="0">
              <a:lnSpc>
                <a:spcPct val="90000"/>
              </a:lnSpc>
              <a:spcBef>
                <a:spcPts val="600"/>
              </a:spcBef>
              <a:buFont typeface="Arial" panose="020B0604020202020204" pitchFamily="34" charset="0"/>
              <a:buChar char="•"/>
              <a:defRPr/>
            </a:pPr>
            <a:r>
              <a:rPr lang="en-IN" sz="2800" dirty="0">
                <a:solidFill>
                  <a:schemeClr val="tx2"/>
                </a:solidFill>
                <a:latin typeface="+mn-lt"/>
                <a:ea typeface="Rockwell" panose="02060603020205020403" pitchFamily="18" charset="0"/>
                <a:cs typeface="Rockwell" panose="02060603020205020403" pitchFamily="18" charset="0"/>
              </a:rPr>
              <a:t>Presentence investigative report</a:t>
            </a:r>
          </a:p>
          <a:p>
            <a:pPr marL="457200" indent="-457200" eaLnBrk="0" hangingPunct="0">
              <a:lnSpc>
                <a:spcPct val="90000"/>
              </a:lnSpc>
              <a:spcBef>
                <a:spcPts val="600"/>
              </a:spcBef>
              <a:buFont typeface="Arial" panose="020B0604020202020204" pitchFamily="34" charset="0"/>
              <a:buChar char="•"/>
              <a:defRPr/>
            </a:pPr>
            <a:r>
              <a:rPr lang="en-IN" sz="2800" dirty="0">
                <a:solidFill>
                  <a:schemeClr val="tx2"/>
                </a:solidFill>
                <a:latin typeface="+mn-lt"/>
                <a:ea typeface="Rockwell" panose="02060603020205020403" pitchFamily="18" charset="0"/>
                <a:cs typeface="Rockwell" panose="02060603020205020403" pitchFamily="18" charset="0"/>
              </a:rPr>
              <a:t>Real offense</a:t>
            </a:r>
          </a:p>
          <a:p>
            <a:pPr marL="457200" indent="-457200" eaLnBrk="0" hangingPunct="0">
              <a:lnSpc>
                <a:spcPct val="90000"/>
              </a:lnSpc>
              <a:spcBef>
                <a:spcPts val="600"/>
              </a:spcBef>
              <a:buFont typeface="Arial" panose="020B0604020202020204" pitchFamily="34" charset="0"/>
              <a:buChar char="•"/>
              <a:defRPr/>
            </a:pPr>
            <a:r>
              <a:rPr lang="en-IN" sz="2800" dirty="0">
                <a:solidFill>
                  <a:schemeClr val="tx2"/>
                </a:solidFill>
                <a:latin typeface="+mn-lt"/>
                <a:ea typeface="Rockwell" panose="02060603020205020403" pitchFamily="18" charset="0"/>
                <a:cs typeface="Rockwell" panose="02060603020205020403" pitchFamily="18" charset="0"/>
              </a:rPr>
              <a:t>Mitigating circumstances</a:t>
            </a:r>
            <a:endParaRPr lang="en-IN" altLang="en-US" sz="2800" dirty="0">
              <a:solidFill>
                <a:schemeClr val="tx2"/>
              </a:solidFill>
              <a:latin typeface="+mn-lt"/>
              <a:ea typeface="Rockwell" panose="02060603020205020403" pitchFamily="18" charset="0"/>
              <a:cs typeface="Rockwell" panose="02060603020205020403" pitchFamily="18" charset="0"/>
            </a:endParaRPr>
          </a:p>
        </p:txBody>
      </p:sp>
    </p:spTree>
    <p:extLst>
      <p:ext uri="{BB962C8B-B14F-4D97-AF65-F5344CB8AC3E}">
        <p14:creationId xmlns:p14="http://schemas.microsoft.com/office/powerpoint/2010/main" val="16060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1"/>
          <p:cNvSpPr>
            <a:spLocks noGrp="1"/>
          </p:cNvSpPr>
          <p:nvPr>
            <p:ph idx="1"/>
          </p:nvPr>
        </p:nvSpPr>
        <p:spPr/>
        <p:txBody>
          <a:bodyPr>
            <a:normAutofit/>
          </a:bodyPr>
          <a:lstStyle/>
          <a:p>
            <a:pPr marL="457200" indent="-457200">
              <a:spcBef>
                <a:spcPts val="600"/>
              </a:spcBef>
              <a:buFont typeface="Arial" panose="020B0604020202020204" pitchFamily="34" charset="0"/>
              <a:buChar char="•"/>
              <a:defRPr/>
            </a:pPr>
            <a:r>
              <a:rPr lang="en-IN" dirty="0">
                <a:solidFill>
                  <a:schemeClr val="tx2"/>
                </a:solidFill>
                <a:ea typeface="Rockwell" panose="02060603020205020403" pitchFamily="18" charset="0"/>
                <a:cs typeface="Rockwell" panose="02060603020205020403" pitchFamily="18" charset="0"/>
              </a:rPr>
              <a:t>Aggravating </a:t>
            </a:r>
            <a:endParaRPr lang="en-IN" dirty="0" smtClean="0">
              <a:solidFill>
                <a:schemeClr val="tx2"/>
              </a:solidFill>
              <a:ea typeface="Rockwell" panose="02060603020205020403" pitchFamily="18" charset="0"/>
              <a:cs typeface="Rockwell" panose="02060603020205020403" pitchFamily="18" charset="0"/>
            </a:endParaRPr>
          </a:p>
          <a:p>
            <a:pPr>
              <a:spcBef>
                <a:spcPts val="600"/>
              </a:spcBef>
              <a:defRPr/>
            </a:pPr>
            <a:r>
              <a:rPr lang="en-IN" dirty="0">
                <a:solidFill>
                  <a:schemeClr val="tx2"/>
                </a:solidFill>
                <a:ea typeface="Rockwell" panose="02060603020205020403" pitchFamily="18" charset="0"/>
                <a:cs typeface="Rockwell" panose="02060603020205020403" pitchFamily="18" charset="0"/>
              </a:rPr>
              <a:t> </a:t>
            </a:r>
            <a:r>
              <a:rPr lang="en-IN" dirty="0" smtClean="0">
                <a:solidFill>
                  <a:schemeClr val="tx2"/>
                </a:solidFill>
                <a:ea typeface="Rockwell" panose="02060603020205020403" pitchFamily="18" charset="0"/>
                <a:cs typeface="Rockwell" panose="02060603020205020403" pitchFamily="18" charset="0"/>
              </a:rPr>
              <a:t>    circumstances</a:t>
            </a:r>
            <a:endParaRPr lang="en-IN"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dirty="0">
                <a:solidFill>
                  <a:schemeClr val="tx2"/>
                </a:solidFill>
                <a:ea typeface="Rockwell" panose="02060603020205020403" pitchFamily="18" charset="0"/>
                <a:cs typeface="Rockwell" panose="02060603020205020403" pitchFamily="18" charset="0"/>
              </a:rPr>
              <a:t>Sentencing </a:t>
            </a:r>
            <a:endParaRPr lang="en-IN" dirty="0" smtClean="0">
              <a:solidFill>
                <a:schemeClr val="tx2"/>
              </a:solidFill>
              <a:ea typeface="Rockwell" panose="02060603020205020403" pitchFamily="18" charset="0"/>
              <a:cs typeface="Rockwell" panose="02060603020205020403" pitchFamily="18" charset="0"/>
            </a:endParaRPr>
          </a:p>
          <a:p>
            <a:pPr>
              <a:spcBef>
                <a:spcPts val="600"/>
              </a:spcBef>
              <a:defRPr/>
            </a:pPr>
            <a:r>
              <a:rPr lang="en-IN" dirty="0">
                <a:solidFill>
                  <a:schemeClr val="tx2"/>
                </a:solidFill>
                <a:ea typeface="Rockwell" panose="02060603020205020403" pitchFamily="18" charset="0"/>
                <a:cs typeface="Rockwell" panose="02060603020205020403" pitchFamily="18" charset="0"/>
              </a:rPr>
              <a:t> </a:t>
            </a:r>
            <a:r>
              <a:rPr lang="en-IN" dirty="0" smtClean="0">
                <a:solidFill>
                  <a:schemeClr val="tx2"/>
                </a:solidFill>
                <a:ea typeface="Rockwell" panose="02060603020205020403" pitchFamily="18" charset="0"/>
                <a:cs typeface="Rockwell" panose="02060603020205020403" pitchFamily="18" charset="0"/>
              </a:rPr>
              <a:t>    disparity</a:t>
            </a:r>
            <a:endParaRPr lang="en-IN"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dirty="0">
                <a:solidFill>
                  <a:schemeClr val="tx2"/>
                </a:solidFill>
                <a:ea typeface="Rockwell" panose="02060603020205020403" pitchFamily="18" charset="0"/>
                <a:cs typeface="Rockwell" panose="02060603020205020403" pitchFamily="18" charset="0"/>
              </a:rPr>
              <a:t>Sentencing </a:t>
            </a:r>
            <a:endParaRPr lang="en-IN" dirty="0" smtClean="0">
              <a:solidFill>
                <a:schemeClr val="tx2"/>
              </a:solidFill>
              <a:ea typeface="Rockwell" panose="02060603020205020403" pitchFamily="18" charset="0"/>
              <a:cs typeface="Rockwell" panose="02060603020205020403" pitchFamily="18" charset="0"/>
            </a:endParaRPr>
          </a:p>
          <a:p>
            <a:pPr>
              <a:spcBef>
                <a:spcPts val="600"/>
              </a:spcBef>
              <a:defRPr/>
            </a:pPr>
            <a:r>
              <a:rPr lang="en-IN" dirty="0">
                <a:solidFill>
                  <a:schemeClr val="tx2"/>
                </a:solidFill>
                <a:ea typeface="Rockwell" panose="02060603020205020403" pitchFamily="18" charset="0"/>
                <a:cs typeface="Rockwell" panose="02060603020205020403" pitchFamily="18" charset="0"/>
              </a:rPr>
              <a:t> </a:t>
            </a:r>
            <a:r>
              <a:rPr lang="en-IN" dirty="0" smtClean="0">
                <a:solidFill>
                  <a:schemeClr val="tx2"/>
                </a:solidFill>
                <a:ea typeface="Rockwell" panose="02060603020205020403" pitchFamily="18" charset="0"/>
                <a:cs typeface="Rockwell" panose="02060603020205020403" pitchFamily="18" charset="0"/>
              </a:rPr>
              <a:t>    discrimination</a:t>
            </a:r>
            <a:endParaRPr lang="en-IN"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dirty="0">
                <a:solidFill>
                  <a:schemeClr val="tx2"/>
                </a:solidFill>
                <a:ea typeface="Rockwell" panose="02060603020205020403" pitchFamily="18" charset="0"/>
                <a:cs typeface="Rockwell" panose="02060603020205020403" pitchFamily="18" charset="0"/>
              </a:rPr>
              <a:t>Sentencing </a:t>
            </a:r>
            <a:endParaRPr lang="en-IN" dirty="0" smtClean="0">
              <a:solidFill>
                <a:schemeClr val="tx2"/>
              </a:solidFill>
              <a:ea typeface="Rockwell" panose="02060603020205020403" pitchFamily="18" charset="0"/>
              <a:cs typeface="Rockwell" panose="02060603020205020403" pitchFamily="18" charset="0"/>
            </a:endParaRPr>
          </a:p>
          <a:p>
            <a:pPr>
              <a:spcBef>
                <a:spcPts val="600"/>
              </a:spcBef>
              <a:defRPr/>
            </a:pPr>
            <a:r>
              <a:rPr lang="en-IN" dirty="0">
                <a:solidFill>
                  <a:schemeClr val="tx2"/>
                </a:solidFill>
                <a:ea typeface="Rockwell" panose="02060603020205020403" pitchFamily="18" charset="0"/>
                <a:cs typeface="Rockwell" panose="02060603020205020403" pitchFamily="18" charset="0"/>
              </a:rPr>
              <a:t> </a:t>
            </a:r>
            <a:r>
              <a:rPr lang="en-IN" dirty="0" smtClean="0">
                <a:solidFill>
                  <a:schemeClr val="tx2"/>
                </a:solidFill>
                <a:ea typeface="Rockwell" panose="02060603020205020403" pitchFamily="18" charset="0"/>
                <a:cs typeface="Rockwell" panose="02060603020205020403" pitchFamily="18" charset="0"/>
              </a:rPr>
              <a:t>     guidelines</a:t>
            </a:r>
            <a:endParaRPr lang="en-IN"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dirty="0">
                <a:solidFill>
                  <a:schemeClr val="tx2"/>
                </a:solidFill>
                <a:ea typeface="Rockwell" panose="02060603020205020403" pitchFamily="18" charset="0"/>
                <a:cs typeface="Rockwell" panose="02060603020205020403" pitchFamily="18" charset="0"/>
              </a:rPr>
              <a:t>Departure</a:t>
            </a:r>
          </a:p>
        </p:txBody>
      </p:sp>
      <p:sp>
        <p:nvSpPr>
          <p:cNvPr id="2" name="Title 1" hidden="1"/>
          <p:cNvSpPr>
            <a:spLocks noGrp="1"/>
          </p:cNvSpPr>
          <p:nvPr>
            <p:ph type="title"/>
          </p:nvPr>
        </p:nvSpPr>
        <p:spPr/>
        <p:txBody>
          <a:bodyPr/>
          <a:lstStyle/>
          <a:p>
            <a:r>
              <a:rPr lang="en-IN" dirty="0" smtClean="0"/>
              <a:t>Key Terms </a:t>
            </a:r>
            <a:r>
              <a:rPr lang="en-IN" sz="2000" dirty="0" smtClean="0"/>
              <a:t>(Continued)</a:t>
            </a:r>
            <a:endParaRPr lang="en-IN" dirty="0"/>
          </a:p>
        </p:txBody>
      </p:sp>
      <p:sp>
        <p:nvSpPr>
          <p:cNvPr id="6" name="TextBox 5"/>
          <p:cNvSpPr txBox="1"/>
          <p:nvPr/>
        </p:nvSpPr>
        <p:spPr>
          <a:xfrm>
            <a:off x="4953000" y="1447800"/>
            <a:ext cx="3733800" cy="4495800"/>
          </a:xfrm>
          <a:prstGeom prst="rect">
            <a:avLst/>
          </a:prstGeom>
          <a:noFill/>
        </p:spPr>
        <p:txBody>
          <a:bodyPr/>
          <a:lstStyle/>
          <a:p>
            <a:pPr marL="457200" indent="-457200" eaLnBrk="0" hangingPunct="0">
              <a:lnSpc>
                <a:spcPct val="90000"/>
              </a:lnSpc>
              <a:spcBef>
                <a:spcPts val="600"/>
              </a:spcBef>
              <a:buFont typeface="Arial" panose="020B0604020202020204" pitchFamily="34" charset="0"/>
              <a:buChar char="•"/>
              <a:defRPr/>
            </a:pPr>
            <a:r>
              <a:rPr lang="en-IN" sz="2800" dirty="0">
                <a:solidFill>
                  <a:schemeClr val="tx2"/>
                </a:solidFill>
                <a:latin typeface="+mn-lt"/>
                <a:ea typeface="Rockwell" panose="02060603020205020403" pitchFamily="18" charset="0"/>
                <a:cs typeface="Rockwell" panose="02060603020205020403" pitchFamily="18" charset="0"/>
              </a:rPr>
              <a:t>Mandatory sentencing guidelines</a:t>
            </a:r>
            <a:endParaRPr lang="en-IN" altLang="en-US" sz="2800" dirty="0">
              <a:solidFill>
                <a:schemeClr val="tx2"/>
              </a:solidFill>
              <a:latin typeface="+mn-lt"/>
              <a:ea typeface="Rockwell" panose="02060603020205020403" pitchFamily="18" charset="0"/>
              <a:cs typeface="Rockwell" panose="02060603020205020403" pitchFamily="18" charset="0"/>
            </a:endParaRPr>
          </a:p>
          <a:p>
            <a:pPr marL="457200" indent="-457200" eaLnBrk="0" hangingPunct="0">
              <a:lnSpc>
                <a:spcPct val="90000"/>
              </a:lnSpc>
              <a:spcBef>
                <a:spcPts val="600"/>
              </a:spcBef>
              <a:buFont typeface="Arial" panose="020B0604020202020204" pitchFamily="34" charset="0"/>
              <a:buChar char="•"/>
              <a:defRPr/>
            </a:pPr>
            <a:r>
              <a:rPr lang="en-IN" sz="2800" dirty="0">
                <a:solidFill>
                  <a:schemeClr val="tx2"/>
                </a:solidFill>
                <a:latin typeface="+mn-lt"/>
                <a:ea typeface="Rockwell" panose="02060603020205020403" pitchFamily="18" charset="0"/>
                <a:cs typeface="Rockwell" panose="02060603020205020403" pitchFamily="18" charset="0"/>
              </a:rPr>
              <a:t>Habitual offender laws</a:t>
            </a:r>
          </a:p>
          <a:p>
            <a:pPr marL="457200" indent="-457200" eaLnBrk="0" hangingPunct="0">
              <a:lnSpc>
                <a:spcPct val="90000"/>
              </a:lnSpc>
              <a:spcBef>
                <a:spcPts val="600"/>
              </a:spcBef>
              <a:buFont typeface="Arial" panose="020B0604020202020204" pitchFamily="34" charset="0"/>
              <a:buChar char="•"/>
              <a:defRPr/>
            </a:pPr>
            <a:r>
              <a:rPr lang="en-IN" sz="2800" dirty="0">
                <a:solidFill>
                  <a:schemeClr val="tx2"/>
                </a:solidFill>
                <a:latin typeface="+mn-lt"/>
                <a:ea typeface="Rockwell" panose="02060603020205020403" pitchFamily="18" charset="0"/>
                <a:cs typeface="Rockwell" panose="02060603020205020403" pitchFamily="18" charset="0"/>
              </a:rPr>
              <a:t>Victim impact statement (VIS)</a:t>
            </a:r>
          </a:p>
          <a:p>
            <a:pPr marL="457200" indent="-457200" eaLnBrk="0" hangingPunct="0">
              <a:lnSpc>
                <a:spcPct val="90000"/>
              </a:lnSpc>
              <a:spcBef>
                <a:spcPts val="600"/>
              </a:spcBef>
              <a:buFont typeface="Arial" panose="020B0604020202020204" pitchFamily="34" charset="0"/>
              <a:buChar char="•"/>
              <a:defRPr/>
            </a:pPr>
            <a:r>
              <a:rPr lang="en-IN" sz="2800" dirty="0">
                <a:solidFill>
                  <a:schemeClr val="tx2"/>
                </a:solidFill>
                <a:latin typeface="+mn-lt"/>
                <a:ea typeface="Rockwell" panose="02060603020205020403" pitchFamily="18" charset="0"/>
                <a:cs typeface="Rockwell" panose="02060603020205020403" pitchFamily="18" charset="0"/>
              </a:rPr>
              <a:t>Capital </a:t>
            </a:r>
            <a:r>
              <a:rPr lang="en-IN" sz="2800" dirty="0" smtClean="0">
                <a:solidFill>
                  <a:schemeClr val="tx2"/>
                </a:solidFill>
                <a:latin typeface="+mn-lt"/>
                <a:ea typeface="Rockwell" panose="02060603020205020403" pitchFamily="18" charset="0"/>
                <a:cs typeface="Rockwell" panose="02060603020205020403" pitchFamily="18" charset="0"/>
              </a:rPr>
              <a:t>punishment</a:t>
            </a:r>
            <a:endParaRPr lang="en-IN" sz="2800" dirty="0">
              <a:solidFill>
                <a:schemeClr val="tx2"/>
              </a:solidFill>
              <a:latin typeface="+mn-lt"/>
              <a:ea typeface="Rockwell" panose="02060603020205020403" pitchFamily="18" charset="0"/>
              <a:cs typeface="Rockwell" panose="02060603020205020403" pitchFamily="18" charset="0"/>
            </a:endParaRPr>
          </a:p>
        </p:txBody>
      </p:sp>
    </p:spTree>
    <p:extLst>
      <p:ext uri="{BB962C8B-B14F-4D97-AF65-F5344CB8AC3E}">
        <p14:creationId xmlns:p14="http://schemas.microsoft.com/office/powerpoint/2010/main" val="223122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2"/>
          </p:nvPr>
        </p:nvSpPr>
        <p:spPr/>
        <p:txBody>
          <a:bodyPr/>
          <a:lstStyle/>
          <a:p>
            <a:r>
              <a:rPr lang="en-IN" dirty="0" smtClean="0">
                <a:solidFill>
                  <a:schemeClr val="tx2"/>
                </a:solidFill>
              </a:rPr>
              <a:t>Retribution, deterrence, incapacitation, and rehabilitation are the philosophical reasons for sentencing criminals</a:t>
            </a:r>
          </a:p>
          <a:p>
            <a:r>
              <a:rPr lang="en-IN" sz="3100" dirty="0">
                <a:solidFill>
                  <a:schemeClr val="tx2"/>
                </a:solidFill>
              </a:rPr>
              <a:t>VIS attempts to increase the harshness of the sentence</a:t>
            </a:r>
          </a:p>
          <a:p>
            <a:r>
              <a:rPr lang="en-IN" sz="3100" dirty="0" smtClean="0">
                <a:solidFill>
                  <a:schemeClr val="tx2"/>
                </a:solidFill>
              </a:rPr>
              <a:t>In </a:t>
            </a:r>
            <a:r>
              <a:rPr lang="en-IN" sz="3100" dirty="0">
                <a:solidFill>
                  <a:schemeClr val="tx2"/>
                </a:solidFill>
              </a:rPr>
              <a:t>the bifurcated procedure, the jury determines guilt or innocence of the defendant and decides if the death sentence is </a:t>
            </a:r>
            <a:r>
              <a:rPr lang="en-IN" sz="3100" dirty="0" smtClean="0">
                <a:solidFill>
                  <a:schemeClr val="tx2"/>
                </a:solidFill>
              </a:rPr>
              <a:t>warranted</a:t>
            </a:r>
            <a:endParaRPr lang="en-IN" sz="3100" dirty="0">
              <a:solidFill>
                <a:schemeClr val="tx2"/>
              </a:solidFill>
            </a:endParaRPr>
          </a:p>
        </p:txBody>
      </p:sp>
      <p:sp>
        <p:nvSpPr>
          <p:cNvPr id="2" name="Title 1" hidden="1"/>
          <p:cNvSpPr>
            <a:spLocks noGrp="1"/>
          </p:cNvSpPr>
          <p:nvPr>
            <p:ph type="title"/>
          </p:nvPr>
        </p:nvSpPr>
        <p:spPr/>
        <p:txBody>
          <a:bodyPr/>
          <a:lstStyle/>
          <a:p>
            <a:r>
              <a:rPr lang="en-IN" dirty="0" smtClean="0"/>
              <a:t>Summary </a:t>
            </a:r>
            <a:endParaRPr lang="en-IN" dirty="0"/>
          </a:p>
        </p:txBody>
      </p:sp>
    </p:spTree>
    <p:extLst>
      <p:ext uri="{BB962C8B-B14F-4D97-AF65-F5344CB8AC3E}">
        <p14:creationId xmlns:p14="http://schemas.microsoft.com/office/powerpoint/2010/main" val="139871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IN" dirty="0" smtClean="0"/>
              <a:t>End</a:t>
            </a:r>
            <a:endParaRPr lang="en-IN" dirty="0"/>
          </a:p>
        </p:txBody>
      </p:sp>
    </p:spTree>
    <p:extLst>
      <p:ext uri="{BB962C8B-B14F-4D97-AF65-F5344CB8AC3E}">
        <p14:creationId xmlns:p14="http://schemas.microsoft.com/office/powerpoint/2010/main" val="471573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LO 1</a:t>
            </a:r>
            <a:endParaRPr lang="en-IN" dirty="0"/>
          </a:p>
        </p:txBody>
      </p:sp>
      <p:sp>
        <p:nvSpPr>
          <p:cNvPr id="4" name="Rectangle 2"/>
          <p:cNvSpPr txBox="1">
            <a:spLocks noChangeArrowheads="1"/>
          </p:cNvSpPr>
          <p:nvPr/>
        </p:nvSpPr>
        <p:spPr bwMode="auto">
          <a:xfrm>
            <a:off x="525764" y="2806700"/>
            <a:ext cx="75335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CB9439"/>
                </a:solidFill>
                <a:latin typeface="+mn-lt"/>
                <a:cs typeface="Arial" charset="0"/>
              </a:rPr>
              <a:t>LO - 1</a:t>
            </a:r>
            <a:r>
              <a:rPr lang="en-US" dirty="0" smtClean="0">
                <a:solidFill>
                  <a:srgbClr val="000000"/>
                </a:solidFill>
                <a:cs typeface="Arial" charset="0"/>
              </a:rPr>
              <a:t/>
            </a:r>
            <a:br>
              <a:rPr lang="en-US" dirty="0" smtClean="0">
                <a:solidFill>
                  <a:srgbClr val="000000"/>
                </a:solidFill>
                <a:cs typeface="Arial" charset="0"/>
              </a:rPr>
            </a:br>
            <a:r>
              <a:rPr lang="en-US" sz="2500" b="0" dirty="0">
                <a:cs typeface="Arial" charset="0"/>
              </a:rPr>
              <a:t>List </a:t>
            </a:r>
            <a:r>
              <a:rPr lang="en-US" sz="2500" b="0" dirty="0" smtClean="0">
                <a:cs typeface="Arial" charset="0"/>
              </a:rPr>
              <a:t>and contrast the four basic philosophical reasons for sentencing criminals </a:t>
            </a:r>
            <a:endParaRPr lang="en-US" sz="2500" b="0" dirty="0">
              <a:solidFill>
                <a:srgbClr val="000000"/>
              </a:solidFill>
              <a:cs typeface="Arial" charset="0"/>
            </a:endParaRPr>
          </a:p>
        </p:txBody>
      </p:sp>
    </p:spTree>
    <p:extLst>
      <p:ext uri="{BB962C8B-B14F-4D97-AF65-F5344CB8AC3E}">
        <p14:creationId xmlns:p14="http://schemas.microsoft.com/office/powerpoint/2010/main" val="4008899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Sentencing Criminals</a:t>
            </a:r>
          </a:p>
        </p:txBody>
      </p:sp>
      <p:grpSp>
        <p:nvGrpSpPr>
          <p:cNvPr id="14" name="Group 13" descr="This slide contains four small rectangle boxes with curved edges and four large rectangle boxes with sharp edges. Each pair of small and large boxes is placed one below the other. The first small rectangle is labelled Retribution: Criminal who violates society’s rules must be punished. The large rectangle reads Just deserts: Punishment should be proportionate to the severity of the crime.&#10;&#10;The second small rectangle is labelled Deterrence: Using punishment as a threat to prevent crime. The large rectangle is labelled Forms - general and specific deterrence.&#10;&#10;The third small rectangle is labelled Incapacitation: Detaining wrongdoers in prison to prevent crime. The large rectangle is labelled reduces opportunities for criminals.&#10;&#10;The fourth small rectangle is labelled Rehabilitation: Providing criminals with resources needed to eliminate criminality from behavioral pattern. The large rectangle is labelled changes the values and personalities of criminals.&#10;" title="Reasons for Sentencing Criminals"/>
          <p:cNvGrpSpPr/>
          <p:nvPr/>
        </p:nvGrpSpPr>
        <p:grpSpPr>
          <a:xfrm>
            <a:off x="525764" y="1352060"/>
            <a:ext cx="8107248" cy="973845"/>
            <a:chOff x="525764" y="1352060"/>
            <a:chExt cx="8107248" cy="973845"/>
          </a:xfrm>
        </p:grpSpPr>
        <p:sp>
          <p:nvSpPr>
            <p:cNvPr id="6" name="Freeform 5" descr="This slide contains four small rectangular boxes with curved edges and four large rectangular boxes with sharp edges. Each pair of small and large boxes are placed one below the other. The first small rectangle is labelled Retribution. The large rectangle reads “punishing a criminal who violates society’s rules.”&#10;The second small rectangle is labelled Deterrence. The large rectangle is reads “Using punishment as a threat to prevent crime.”&#10;The third small rectangle is labelled Incapacitation. The large rectangle has two points one below the other. The first point reads “Detaining wrongdoers in prison to prevent crime” and the second point, which is a sub point of the first, reads “Reduces opportunities for criminals.”&#10;The fourth small rectangle is labelled Rehabilitation. The large rectangle has two points one below the other. The first point reads “Providing criminals with resources needed to eliminate criminality from behavioral pattern” and the second point, which is a sub point of the first, reads “Changes the values and personalities of criminals.”&#10;" title="Reasons for Sentencing Criminals"/>
            <p:cNvSpPr/>
            <p:nvPr/>
          </p:nvSpPr>
          <p:spPr>
            <a:xfrm>
              <a:off x="525764" y="1602980"/>
              <a:ext cx="8107248" cy="722925"/>
            </a:xfrm>
            <a:custGeom>
              <a:avLst/>
              <a:gdLst>
                <a:gd name="connsiteX0" fmla="*/ 0 w 8107248"/>
                <a:gd name="connsiteY0" fmla="*/ 0 h 722925"/>
                <a:gd name="connsiteX1" fmla="*/ 8107248 w 8107248"/>
                <a:gd name="connsiteY1" fmla="*/ 0 h 722925"/>
                <a:gd name="connsiteX2" fmla="*/ 8107248 w 8107248"/>
                <a:gd name="connsiteY2" fmla="*/ 722925 h 722925"/>
                <a:gd name="connsiteX3" fmla="*/ 0 w 8107248"/>
                <a:gd name="connsiteY3" fmla="*/ 722925 h 722925"/>
                <a:gd name="connsiteX4" fmla="*/ 0 w 8107248"/>
                <a:gd name="connsiteY4" fmla="*/ 0 h 72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7248" h="722925">
                  <a:moveTo>
                    <a:pt x="0" y="0"/>
                  </a:moveTo>
                  <a:lnTo>
                    <a:pt x="8107248" y="0"/>
                  </a:lnTo>
                  <a:lnTo>
                    <a:pt x="8107248" y="722925"/>
                  </a:lnTo>
                  <a:lnTo>
                    <a:pt x="0" y="722925"/>
                  </a:lnTo>
                  <a:lnTo>
                    <a:pt x="0" y="0"/>
                  </a:lnTo>
                  <a:close/>
                </a:path>
              </a:pathLst>
            </a:cu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9213" tIns="354076" rIns="62921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2"/>
                  </a:solidFill>
                </a:rPr>
                <a:t>Punishing a criminal </a:t>
              </a:r>
              <a:r>
                <a:rPr lang="en-IN" sz="1700" kern="1200" dirty="0" smtClean="0">
                  <a:solidFill>
                    <a:schemeClr val="tx2"/>
                  </a:solidFill>
                </a:rPr>
                <a:t>who violates society’s rules</a:t>
              </a:r>
              <a:endParaRPr lang="en-US" sz="1700" kern="1200" dirty="0"/>
            </a:p>
          </p:txBody>
        </p:sp>
        <p:sp>
          <p:nvSpPr>
            <p:cNvPr id="7" name="Freeform 6"/>
            <p:cNvSpPr/>
            <p:nvPr/>
          </p:nvSpPr>
          <p:spPr>
            <a:xfrm>
              <a:off x="931126" y="1352060"/>
              <a:ext cx="5675073" cy="501840"/>
            </a:xfrm>
            <a:custGeom>
              <a:avLst/>
              <a:gdLst>
                <a:gd name="connsiteX0" fmla="*/ 0 w 5675073"/>
                <a:gd name="connsiteY0" fmla="*/ 83642 h 501840"/>
                <a:gd name="connsiteX1" fmla="*/ 83642 w 5675073"/>
                <a:gd name="connsiteY1" fmla="*/ 0 h 501840"/>
                <a:gd name="connsiteX2" fmla="*/ 5591431 w 5675073"/>
                <a:gd name="connsiteY2" fmla="*/ 0 h 501840"/>
                <a:gd name="connsiteX3" fmla="*/ 5675073 w 5675073"/>
                <a:gd name="connsiteY3" fmla="*/ 83642 h 501840"/>
                <a:gd name="connsiteX4" fmla="*/ 5675073 w 5675073"/>
                <a:gd name="connsiteY4" fmla="*/ 418198 h 501840"/>
                <a:gd name="connsiteX5" fmla="*/ 5591431 w 5675073"/>
                <a:gd name="connsiteY5" fmla="*/ 501840 h 501840"/>
                <a:gd name="connsiteX6" fmla="*/ 83642 w 5675073"/>
                <a:gd name="connsiteY6" fmla="*/ 501840 h 501840"/>
                <a:gd name="connsiteX7" fmla="*/ 0 w 5675073"/>
                <a:gd name="connsiteY7" fmla="*/ 418198 h 501840"/>
                <a:gd name="connsiteX8" fmla="*/ 0 w 5675073"/>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5073" h="501840">
                  <a:moveTo>
                    <a:pt x="0" y="83642"/>
                  </a:moveTo>
                  <a:cubicBezTo>
                    <a:pt x="0" y="37448"/>
                    <a:pt x="37448" y="0"/>
                    <a:pt x="83642" y="0"/>
                  </a:cubicBezTo>
                  <a:lnTo>
                    <a:pt x="5591431" y="0"/>
                  </a:lnTo>
                  <a:cubicBezTo>
                    <a:pt x="5637625" y="0"/>
                    <a:pt x="5675073" y="37448"/>
                    <a:pt x="5675073" y="83642"/>
                  </a:cubicBezTo>
                  <a:lnTo>
                    <a:pt x="5675073" y="418198"/>
                  </a:lnTo>
                  <a:cubicBezTo>
                    <a:pt x="5675073" y="464392"/>
                    <a:pt x="5637625" y="501840"/>
                    <a:pt x="5591431" y="501840"/>
                  </a:cubicBezTo>
                  <a:lnTo>
                    <a:pt x="83642" y="501840"/>
                  </a:lnTo>
                  <a:cubicBezTo>
                    <a:pt x="37448" y="501840"/>
                    <a:pt x="0" y="464392"/>
                    <a:pt x="0" y="418198"/>
                  </a:cubicBezTo>
                  <a:lnTo>
                    <a:pt x="0" y="83642"/>
                  </a:lnTo>
                  <a:close/>
                </a:path>
              </a:pathLst>
            </a:custGeom>
            <a:solidFill>
              <a:srgbClr val="CB943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9002" tIns="24498" rIns="239002" bIns="24498" numCol="1" spcCol="1270" anchor="ctr" anchorCtr="0">
              <a:noAutofit/>
            </a:bodyPr>
            <a:lstStyle/>
            <a:p>
              <a:pPr lvl="0" algn="l" defTabSz="889000">
                <a:lnSpc>
                  <a:spcPct val="90000"/>
                </a:lnSpc>
                <a:spcBef>
                  <a:spcPct val="0"/>
                </a:spcBef>
                <a:spcAft>
                  <a:spcPct val="35000"/>
                </a:spcAft>
              </a:pPr>
              <a:r>
                <a:rPr lang="en-US" sz="2000" b="0" kern="1200" dirty="0" smtClean="0">
                  <a:solidFill>
                    <a:schemeClr val="bg1"/>
                  </a:solidFill>
                </a:rPr>
                <a:t>Retribution</a:t>
              </a:r>
              <a:endParaRPr lang="en-US" sz="2000" b="0" kern="1200" dirty="0">
                <a:solidFill>
                  <a:schemeClr val="bg1"/>
                </a:solidFill>
              </a:endParaRPr>
            </a:p>
          </p:txBody>
        </p:sp>
      </p:grpSp>
      <p:grpSp>
        <p:nvGrpSpPr>
          <p:cNvPr id="15" name="Group 14" descr="This slide contains four small rectangle boxes with curved edges and four large rectangle boxes with sharp edges. Each pair of small and large boxes are placed one below the other. The first small rectangle is labelled Retribution: Criminal who violates society’s rules must be punished. The large rectangle reads Just deserts: Punishment should be proportionate to the severity of the crime.&#10;&#10;The second small rectangle is labelled Deterrence: Using punishment as a threat to prevent crime. The large rectangle is labelled Forms - general and specific deterrence.&#10;&#10;The third small rectangle is labelled Incapacitation: Detaining wrongdoers in prison to prevent crime. The large rectangle is labelled reduces opportunities for criminals.&#10;&#10;The fourth small rectangle is labelled Rehabilitation: Providing criminals with resources needed to eliminate criminality from behavioral pattern. The large rectangle is labelled changes the values and personalities of criminals.&#10;" title="Reasons for Sentencing Criminals"/>
          <p:cNvGrpSpPr/>
          <p:nvPr/>
        </p:nvGrpSpPr>
        <p:grpSpPr>
          <a:xfrm>
            <a:off x="525764" y="2417705"/>
            <a:ext cx="8107248" cy="973845"/>
            <a:chOff x="525764" y="2417705"/>
            <a:chExt cx="8107248" cy="973845"/>
          </a:xfrm>
        </p:grpSpPr>
        <p:sp>
          <p:nvSpPr>
            <p:cNvPr id="8" name="Freeform 7"/>
            <p:cNvSpPr/>
            <p:nvPr/>
          </p:nvSpPr>
          <p:spPr>
            <a:xfrm>
              <a:off x="525764" y="2668625"/>
              <a:ext cx="8107248" cy="722925"/>
            </a:xfrm>
            <a:custGeom>
              <a:avLst/>
              <a:gdLst>
                <a:gd name="connsiteX0" fmla="*/ 0 w 8107248"/>
                <a:gd name="connsiteY0" fmla="*/ 0 h 722925"/>
                <a:gd name="connsiteX1" fmla="*/ 8107248 w 8107248"/>
                <a:gd name="connsiteY1" fmla="*/ 0 h 722925"/>
                <a:gd name="connsiteX2" fmla="*/ 8107248 w 8107248"/>
                <a:gd name="connsiteY2" fmla="*/ 722925 h 722925"/>
                <a:gd name="connsiteX3" fmla="*/ 0 w 8107248"/>
                <a:gd name="connsiteY3" fmla="*/ 722925 h 722925"/>
                <a:gd name="connsiteX4" fmla="*/ 0 w 8107248"/>
                <a:gd name="connsiteY4" fmla="*/ 0 h 72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7248" h="722925">
                  <a:moveTo>
                    <a:pt x="0" y="0"/>
                  </a:moveTo>
                  <a:lnTo>
                    <a:pt x="8107248" y="0"/>
                  </a:lnTo>
                  <a:lnTo>
                    <a:pt x="8107248" y="722925"/>
                  </a:lnTo>
                  <a:lnTo>
                    <a:pt x="0" y="722925"/>
                  </a:lnTo>
                  <a:lnTo>
                    <a:pt x="0" y="0"/>
                  </a:lnTo>
                  <a:close/>
                </a:path>
              </a:pathLst>
            </a:cu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9213" tIns="354076" rIns="629213" bIns="120904" numCol="1" spcCol="1270" anchor="t" anchorCtr="0">
              <a:noAutofit/>
            </a:bodyPr>
            <a:lstStyle/>
            <a:p>
              <a:pPr marL="171450" lvl="1" indent="-171450" algn="l" defTabSz="755650">
                <a:lnSpc>
                  <a:spcPct val="90000"/>
                </a:lnSpc>
                <a:spcBef>
                  <a:spcPct val="0"/>
                </a:spcBef>
                <a:spcAft>
                  <a:spcPct val="15000"/>
                </a:spcAft>
                <a:buChar char="••"/>
              </a:pPr>
              <a:r>
                <a:rPr lang="en-IN" sz="1700" kern="1200" dirty="0" smtClean="0">
                  <a:solidFill>
                    <a:schemeClr val="tx2"/>
                  </a:solidFill>
                </a:rPr>
                <a:t>Using punishment as a threat to prevent crime </a:t>
              </a:r>
              <a:endParaRPr lang="en-US" sz="1700" kern="1200" dirty="0"/>
            </a:p>
          </p:txBody>
        </p:sp>
        <p:sp>
          <p:nvSpPr>
            <p:cNvPr id="9" name="Freeform 8"/>
            <p:cNvSpPr/>
            <p:nvPr/>
          </p:nvSpPr>
          <p:spPr>
            <a:xfrm>
              <a:off x="931126" y="2417705"/>
              <a:ext cx="5675073" cy="501840"/>
            </a:xfrm>
            <a:custGeom>
              <a:avLst/>
              <a:gdLst>
                <a:gd name="connsiteX0" fmla="*/ 0 w 5675073"/>
                <a:gd name="connsiteY0" fmla="*/ 83642 h 501840"/>
                <a:gd name="connsiteX1" fmla="*/ 83642 w 5675073"/>
                <a:gd name="connsiteY1" fmla="*/ 0 h 501840"/>
                <a:gd name="connsiteX2" fmla="*/ 5591431 w 5675073"/>
                <a:gd name="connsiteY2" fmla="*/ 0 h 501840"/>
                <a:gd name="connsiteX3" fmla="*/ 5675073 w 5675073"/>
                <a:gd name="connsiteY3" fmla="*/ 83642 h 501840"/>
                <a:gd name="connsiteX4" fmla="*/ 5675073 w 5675073"/>
                <a:gd name="connsiteY4" fmla="*/ 418198 h 501840"/>
                <a:gd name="connsiteX5" fmla="*/ 5591431 w 5675073"/>
                <a:gd name="connsiteY5" fmla="*/ 501840 h 501840"/>
                <a:gd name="connsiteX6" fmla="*/ 83642 w 5675073"/>
                <a:gd name="connsiteY6" fmla="*/ 501840 h 501840"/>
                <a:gd name="connsiteX7" fmla="*/ 0 w 5675073"/>
                <a:gd name="connsiteY7" fmla="*/ 418198 h 501840"/>
                <a:gd name="connsiteX8" fmla="*/ 0 w 5675073"/>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5073" h="501840">
                  <a:moveTo>
                    <a:pt x="0" y="83642"/>
                  </a:moveTo>
                  <a:cubicBezTo>
                    <a:pt x="0" y="37448"/>
                    <a:pt x="37448" y="0"/>
                    <a:pt x="83642" y="0"/>
                  </a:cubicBezTo>
                  <a:lnTo>
                    <a:pt x="5591431" y="0"/>
                  </a:lnTo>
                  <a:cubicBezTo>
                    <a:pt x="5637625" y="0"/>
                    <a:pt x="5675073" y="37448"/>
                    <a:pt x="5675073" y="83642"/>
                  </a:cubicBezTo>
                  <a:lnTo>
                    <a:pt x="5675073" y="418198"/>
                  </a:lnTo>
                  <a:cubicBezTo>
                    <a:pt x="5675073" y="464392"/>
                    <a:pt x="5637625" y="501840"/>
                    <a:pt x="5591431" y="501840"/>
                  </a:cubicBezTo>
                  <a:lnTo>
                    <a:pt x="83642" y="501840"/>
                  </a:lnTo>
                  <a:cubicBezTo>
                    <a:pt x="37448" y="501840"/>
                    <a:pt x="0" y="464392"/>
                    <a:pt x="0" y="418198"/>
                  </a:cubicBezTo>
                  <a:lnTo>
                    <a:pt x="0" y="83642"/>
                  </a:lnTo>
                  <a:close/>
                </a:path>
              </a:pathLst>
            </a:custGeom>
            <a:solidFill>
              <a:srgbClr val="CB943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9002" tIns="24498" rIns="239002" bIns="24498" numCol="1" spcCol="1270" anchor="ctr" anchorCtr="0">
              <a:noAutofit/>
            </a:bodyPr>
            <a:lstStyle/>
            <a:p>
              <a:pPr lvl="0" algn="l" defTabSz="889000">
                <a:lnSpc>
                  <a:spcPct val="90000"/>
                </a:lnSpc>
                <a:spcBef>
                  <a:spcPct val="0"/>
                </a:spcBef>
                <a:spcAft>
                  <a:spcPct val="35000"/>
                </a:spcAft>
              </a:pPr>
              <a:r>
                <a:rPr lang="en-IN" sz="2000" b="0" kern="1200" dirty="0" smtClean="0">
                  <a:solidFill>
                    <a:schemeClr val="bg1"/>
                  </a:solidFill>
                </a:rPr>
                <a:t>Deterrence</a:t>
              </a:r>
              <a:endParaRPr lang="en-US" sz="2000" b="0" kern="1200" dirty="0">
                <a:solidFill>
                  <a:schemeClr val="bg1"/>
                </a:solidFill>
              </a:endParaRPr>
            </a:p>
          </p:txBody>
        </p:sp>
      </p:grpSp>
      <p:grpSp>
        <p:nvGrpSpPr>
          <p:cNvPr id="16" name="Group 15" descr="This slide contains four small rectangle boxes with curved edges and four large rectangle boxes with sharp edges. Each pair of small and large boxes are placed one below the other. The first small rectangle is labelled Retribution: Criminal who violates society’s rules must be punished. The large rectangle reads Just deserts: Punishment should be proportionate to the severity of the crime.&#10;&#10;The second small rectangle is labelled Deterrence: Using punishment as a threat to prevent crime. The large rectangle is labelled Forms - general and specific deterrence.&#10;&#10;The third small rectangle is labelled Incapacitation: Detaining wrongdoers in prison to prevent crime. The large rectangle is labelled reduces opportunities for criminals.&#10;&#10;The fourth small rectangle is labelled Rehabilitation: Providing criminals with resources needed to eliminate criminality from behavioral pattern. The large rectangle is labelled changes the values and personalities of criminals.&#10;" title="Reasons for Sentencing Criminals"/>
          <p:cNvGrpSpPr/>
          <p:nvPr/>
        </p:nvGrpSpPr>
        <p:grpSpPr>
          <a:xfrm>
            <a:off x="525764" y="3483350"/>
            <a:ext cx="8107248" cy="1241595"/>
            <a:chOff x="525764" y="3483350"/>
            <a:chExt cx="8107248" cy="1241595"/>
          </a:xfrm>
        </p:grpSpPr>
        <p:sp>
          <p:nvSpPr>
            <p:cNvPr id="10" name="Freeform 9"/>
            <p:cNvSpPr/>
            <p:nvPr/>
          </p:nvSpPr>
          <p:spPr>
            <a:xfrm>
              <a:off x="525764" y="3734270"/>
              <a:ext cx="8107248" cy="990675"/>
            </a:xfrm>
            <a:custGeom>
              <a:avLst/>
              <a:gdLst>
                <a:gd name="connsiteX0" fmla="*/ 0 w 8107248"/>
                <a:gd name="connsiteY0" fmla="*/ 0 h 990675"/>
                <a:gd name="connsiteX1" fmla="*/ 8107248 w 8107248"/>
                <a:gd name="connsiteY1" fmla="*/ 0 h 990675"/>
                <a:gd name="connsiteX2" fmla="*/ 8107248 w 8107248"/>
                <a:gd name="connsiteY2" fmla="*/ 990675 h 990675"/>
                <a:gd name="connsiteX3" fmla="*/ 0 w 8107248"/>
                <a:gd name="connsiteY3" fmla="*/ 990675 h 990675"/>
                <a:gd name="connsiteX4" fmla="*/ 0 w 8107248"/>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7248" h="990675">
                  <a:moveTo>
                    <a:pt x="0" y="0"/>
                  </a:moveTo>
                  <a:lnTo>
                    <a:pt x="8107248" y="0"/>
                  </a:lnTo>
                  <a:lnTo>
                    <a:pt x="8107248" y="990675"/>
                  </a:lnTo>
                  <a:lnTo>
                    <a:pt x="0" y="990675"/>
                  </a:lnTo>
                  <a:lnTo>
                    <a:pt x="0" y="0"/>
                  </a:lnTo>
                  <a:close/>
                </a:path>
              </a:pathLst>
            </a:cu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9213" tIns="354076" rIns="629213" bIns="120904" numCol="1" spcCol="1270" anchor="t" anchorCtr="0">
              <a:noAutofit/>
            </a:bodyPr>
            <a:lstStyle/>
            <a:p>
              <a:pPr marL="171450" lvl="1" indent="-171450" algn="l" defTabSz="755650" rtl="0">
                <a:lnSpc>
                  <a:spcPct val="90000"/>
                </a:lnSpc>
                <a:spcBef>
                  <a:spcPct val="0"/>
                </a:spcBef>
                <a:spcAft>
                  <a:spcPct val="15000"/>
                </a:spcAft>
                <a:buChar char="••"/>
              </a:pPr>
              <a:r>
                <a:rPr lang="en-IN" sz="1700" kern="1200" dirty="0" smtClean="0">
                  <a:solidFill>
                    <a:schemeClr val="tx2"/>
                  </a:solidFill>
                </a:rPr>
                <a:t>Detaining wrongdoers in prison to prevent crime</a:t>
              </a:r>
              <a:endParaRPr lang="en-US" sz="1700" kern="1200" dirty="0"/>
            </a:p>
            <a:p>
              <a:pPr marL="342900" lvl="2" indent="-171450" algn="l" defTabSz="755650" rtl="0">
                <a:lnSpc>
                  <a:spcPct val="90000"/>
                </a:lnSpc>
                <a:spcBef>
                  <a:spcPct val="0"/>
                </a:spcBef>
                <a:spcAft>
                  <a:spcPct val="15000"/>
                </a:spcAft>
                <a:buChar char="••"/>
              </a:pPr>
              <a:r>
                <a:rPr lang="en-IN" sz="1700" b="0" i="1" kern="1200" smtClean="0">
                  <a:solidFill>
                    <a:schemeClr val="tx2"/>
                  </a:solidFill>
                </a:rPr>
                <a:t>Reduces opportunities for criminals</a:t>
              </a:r>
              <a:endParaRPr lang="en-US" sz="1700" kern="1200" dirty="0"/>
            </a:p>
          </p:txBody>
        </p:sp>
        <p:sp>
          <p:nvSpPr>
            <p:cNvPr id="11" name="Freeform 10"/>
            <p:cNvSpPr/>
            <p:nvPr/>
          </p:nvSpPr>
          <p:spPr>
            <a:xfrm>
              <a:off x="931126" y="3483350"/>
              <a:ext cx="5675073" cy="501840"/>
            </a:xfrm>
            <a:custGeom>
              <a:avLst/>
              <a:gdLst>
                <a:gd name="connsiteX0" fmla="*/ 0 w 5675073"/>
                <a:gd name="connsiteY0" fmla="*/ 83642 h 501840"/>
                <a:gd name="connsiteX1" fmla="*/ 83642 w 5675073"/>
                <a:gd name="connsiteY1" fmla="*/ 0 h 501840"/>
                <a:gd name="connsiteX2" fmla="*/ 5591431 w 5675073"/>
                <a:gd name="connsiteY2" fmla="*/ 0 h 501840"/>
                <a:gd name="connsiteX3" fmla="*/ 5675073 w 5675073"/>
                <a:gd name="connsiteY3" fmla="*/ 83642 h 501840"/>
                <a:gd name="connsiteX4" fmla="*/ 5675073 w 5675073"/>
                <a:gd name="connsiteY4" fmla="*/ 418198 h 501840"/>
                <a:gd name="connsiteX5" fmla="*/ 5591431 w 5675073"/>
                <a:gd name="connsiteY5" fmla="*/ 501840 h 501840"/>
                <a:gd name="connsiteX6" fmla="*/ 83642 w 5675073"/>
                <a:gd name="connsiteY6" fmla="*/ 501840 h 501840"/>
                <a:gd name="connsiteX7" fmla="*/ 0 w 5675073"/>
                <a:gd name="connsiteY7" fmla="*/ 418198 h 501840"/>
                <a:gd name="connsiteX8" fmla="*/ 0 w 5675073"/>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5073" h="501840">
                  <a:moveTo>
                    <a:pt x="0" y="83642"/>
                  </a:moveTo>
                  <a:cubicBezTo>
                    <a:pt x="0" y="37448"/>
                    <a:pt x="37448" y="0"/>
                    <a:pt x="83642" y="0"/>
                  </a:cubicBezTo>
                  <a:lnTo>
                    <a:pt x="5591431" y="0"/>
                  </a:lnTo>
                  <a:cubicBezTo>
                    <a:pt x="5637625" y="0"/>
                    <a:pt x="5675073" y="37448"/>
                    <a:pt x="5675073" y="83642"/>
                  </a:cubicBezTo>
                  <a:lnTo>
                    <a:pt x="5675073" y="418198"/>
                  </a:lnTo>
                  <a:cubicBezTo>
                    <a:pt x="5675073" y="464392"/>
                    <a:pt x="5637625" y="501840"/>
                    <a:pt x="5591431" y="501840"/>
                  </a:cubicBezTo>
                  <a:lnTo>
                    <a:pt x="83642" y="501840"/>
                  </a:lnTo>
                  <a:cubicBezTo>
                    <a:pt x="37448" y="501840"/>
                    <a:pt x="0" y="464392"/>
                    <a:pt x="0" y="418198"/>
                  </a:cubicBezTo>
                  <a:lnTo>
                    <a:pt x="0" y="83642"/>
                  </a:lnTo>
                  <a:close/>
                </a:path>
              </a:pathLst>
            </a:custGeom>
            <a:solidFill>
              <a:srgbClr val="CB943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9002" tIns="24498" rIns="239002" bIns="24498" numCol="1" spcCol="1270" anchor="ctr" anchorCtr="0">
              <a:noAutofit/>
            </a:bodyPr>
            <a:lstStyle/>
            <a:p>
              <a:pPr lvl="0" algn="l" defTabSz="889000">
                <a:lnSpc>
                  <a:spcPct val="90000"/>
                </a:lnSpc>
                <a:spcBef>
                  <a:spcPct val="0"/>
                </a:spcBef>
                <a:spcAft>
                  <a:spcPct val="35000"/>
                </a:spcAft>
              </a:pPr>
              <a:r>
                <a:rPr lang="en-IN" sz="2000" b="0" kern="1200" dirty="0" smtClean="0">
                  <a:solidFill>
                    <a:schemeClr val="bg1"/>
                  </a:solidFill>
                </a:rPr>
                <a:t>Incapacitation</a:t>
              </a:r>
              <a:endParaRPr lang="en-US" sz="2000" b="0" kern="1200" dirty="0">
                <a:solidFill>
                  <a:schemeClr val="bg1"/>
                </a:solidFill>
              </a:endParaRPr>
            </a:p>
          </p:txBody>
        </p:sp>
      </p:grpSp>
      <p:grpSp>
        <p:nvGrpSpPr>
          <p:cNvPr id="17" name="Group 16" descr="This slide contains four small rectangle boxes with curved edges and four large rectangle boxes with sharp edges. Each pair of small and large boxes are placed one below the other. The first small rectangle is labelled Retribution: Criminal who violates society’s rules must be punished. The large rectangle reads Just deserts: Punishment should be proportionate to the severity of the crime.&#10;&#10;The second small rectangle is labelled Deterrence: Using punishment as a threat to prevent crime. The large rectangle is labelled Forms - general and specific deterrence.&#10;&#10;The third small rectangle is labelled Incapacitation: Detaining wrongdoers in prison to prevent crime. The large rectangle is labelled reduces opportunities for criminals.&#10;&#10;The fourth small rectangle is labelled Rehabilitation: Providing criminals with resources needed to eliminate criminality from behavioral pattern. The large rectangle is labelled changes the values and personalities of criminals.&#10;" title="Reasons for Sentencing Criminals"/>
          <p:cNvGrpSpPr/>
          <p:nvPr/>
        </p:nvGrpSpPr>
        <p:grpSpPr>
          <a:xfrm>
            <a:off x="525764" y="4816745"/>
            <a:ext cx="8107248" cy="1482570"/>
            <a:chOff x="525764" y="4816745"/>
            <a:chExt cx="8107248" cy="1482570"/>
          </a:xfrm>
        </p:grpSpPr>
        <p:sp>
          <p:nvSpPr>
            <p:cNvPr id="12" name="Freeform 11"/>
            <p:cNvSpPr/>
            <p:nvPr/>
          </p:nvSpPr>
          <p:spPr>
            <a:xfrm>
              <a:off x="525764" y="5067665"/>
              <a:ext cx="8107248" cy="1231650"/>
            </a:xfrm>
            <a:custGeom>
              <a:avLst/>
              <a:gdLst>
                <a:gd name="connsiteX0" fmla="*/ 0 w 8107248"/>
                <a:gd name="connsiteY0" fmla="*/ 0 h 1231650"/>
                <a:gd name="connsiteX1" fmla="*/ 8107248 w 8107248"/>
                <a:gd name="connsiteY1" fmla="*/ 0 h 1231650"/>
                <a:gd name="connsiteX2" fmla="*/ 8107248 w 8107248"/>
                <a:gd name="connsiteY2" fmla="*/ 1231650 h 1231650"/>
                <a:gd name="connsiteX3" fmla="*/ 0 w 8107248"/>
                <a:gd name="connsiteY3" fmla="*/ 1231650 h 1231650"/>
                <a:gd name="connsiteX4" fmla="*/ 0 w 8107248"/>
                <a:gd name="connsiteY4" fmla="*/ 0 h 123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7248" h="1231650">
                  <a:moveTo>
                    <a:pt x="0" y="0"/>
                  </a:moveTo>
                  <a:lnTo>
                    <a:pt x="8107248" y="0"/>
                  </a:lnTo>
                  <a:lnTo>
                    <a:pt x="8107248" y="1231650"/>
                  </a:lnTo>
                  <a:lnTo>
                    <a:pt x="0" y="1231650"/>
                  </a:lnTo>
                  <a:lnTo>
                    <a:pt x="0" y="0"/>
                  </a:lnTo>
                  <a:close/>
                </a:path>
              </a:pathLst>
            </a:cu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9213" tIns="354076" rIns="629213" bIns="120904" numCol="1" spcCol="1270" anchor="t" anchorCtr="0">
              <a:noAutofit/>
            </a:bodyPr>
            <a:lstStyle/>
            <a:p>
              <a:pPr marL="171450" lvl="1" indent="-171450" algn="l" defTabSz="755650" rtl="0">
                <a:lnSpc>
                  <a:spcPct val="90000"/>
                </a:lnSpc>
                <a:spcBef>
                  <a:spcPct val="0"/>
                </a:spcBef>
                <a:spcAft>
                  <a:spcPct val="15000"/>
                </a:spcAft>
                <a:buChar char="••"/>
              </a:pPr>
              <a:r>
                <a:rPr lang="en-IN" sz="1700" kern="1200" dirty="0" smtClean="0">
                  <a:solidFill>
                    <a:schemeClr val="tx2"/>
                  </a:solidFill>
                </a:rPr>
                <a:t>Providing criminals with resources needed to eliminate criminality from </a:t>
              </a:r>
              <a:r>
                <a:rPr lang="en-IN" sz="1700" kern="1200" dirty="0" err="1" smtClean="0">
                  <a:solidFill>
                    <a:schemeClr val="tx2"/>
                  </a:solidFill>
                </a:rPr>
                <a:t>behavioral</a:t>
              </a:r>
              <a:r>
                <a:rPr lang="en-IN" sz="1700" kern="1200" dirty="0" smtClean="0">
                  <a:solidFill>
                    <a:schemeClr val="tx2"/>
                  </a:solidFill>
                </a:rPr>
                <a:t> pattern</a:t>
              </a:r>
              <a:endParaRPr lang="en-US" sz="1700" kern="1200" dirty="0"/>
            </a:p>
            <a:p>
              <a:pPr marL="342900" lvl="2" indent="-171450" algn="l" defTabSz="755650" rtl="0">
                <a:lnSpc>
                  <a:spcPct val="90000"/>
                </a:lnSpc>
                <a:spcBef>
                  <a:spcPct val="0"/>
                </a:spcBef>
                <a:spcAft>
                  <a:spcPct val="15000"/>
                </a:spcAft>
                <a:buChar char="••"/>
              </a:pPr>
              <a:r>
                <a:rPr lang="en-IN" sz="1700" b="0" i="1" kern="1200" dirty="0" smtClean="0">
                  <a:solidFill>
                    <a:schemeClr val="tx2"/>
                  </a:solidFill>
                </a:rPr>
                <a:t>Changes the values and personalities of criminals</a:t>
              </a:r>
              <a:endParaRPr lang="en-US" sz="1700" kern="1200" dirty="0"/>
            </a:p>
          </p:txBody>
        </p:sp>
        <p:sp>
          <p:nvSpPr>
            <p:cNvPr id="13" name="Freeform 12"/>
            <p:cNvSpPr/>
            <p:nvPr/>
          </p:nvSpPr>
          <p:spPr>
            <a:xfrm>
              <a:off x="931126" y="4816745"/>
              <a:ext cx="5675073" cy="501840"/>
            </a:xfrm>
            <a:custGeom>
              <a:avLst/>
              <a:gdLst>
                <a:gd name="connsiteX0" fmla="*/ 0 w 5675073"/>
                <a:gd name="connsiteY0" fmla="*/ 83642 h 501840"/>
                <a:gd name="connsiteX1" fmla="*/ 83642 w 5675073"/>
                <a:gd name="connsiteY1" fmla="*/ 0 h 501840"/>
                <a:gd name="connsiteX2" fmla="*/ 5591431 w 5675073"/>
                <a:gd name="connsiteY2" fmla="*/ 0 h 501840"/>
                <a:gd name="connsiteX3" fmla="*/ 5675073 w 5675073"/>
                <a:gd name="connsiteY3" fmla="*/ 83642 h 501840"/>
                <a:gd name="connsiteX4" fmla="*/ 5675073 w 5675073"/>
                <a:gd name="connsiteY4" fmla="*/ 418198 h 501840"/>
                <a:gd name="connsiteX5" fmla="*/ 5591431 w 5675073"/>
                <a:gd name="connsiteY5" fmla="*/ 501840 h 501840"/>
                <a:gd name="connsiteX6" fmla="*/ 83642 w 5675073"/>
                <a:gd name="connsiteY6" fmla="*/ 501840 h 501840"/>
                <a:gd name="connsiteX7" fmla="*/ 0 w 5675073"/>
                <a:gd name="connsiteY7" fmla="*/ 418198 h 501840"/>
                <a:gd name="connsiteX8" fmla="*/ 0 w 5675073"/>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5073" h="501840">
                  <a:moveTo>
                    <a:pt x="0" y="83642"/>
                  </a:moveTo>
                  <a:cubicBezTo>
                    <a:pt x="0" y="37448"/>
                    <a:pt x="37448" y="0"/>
                    <a:pt x="83642" y="0"/>
                  </a:cubicBezTo>
                  <a:lnTo>
                    <a:pt x="5591431" y="0"/>
                  </a:lnTo>
                  <a:cubicBezTo>
                    <a:pt x="5637625" y="0"/>
                    <a:pt x="5675073" y="37448"/>
                    <a:pt x="5675073" y="83642"/>
                  </a:cubicBezTo>
                  <a:lnTo>
                    <a:pt x="5675073" y="418198"/>
                  </a:lnTo>
                  <a:cubicBezTo>
                    <a:pt x="5675073" y="464392"/>
                    <a:pt x="5637625" y="501840"/>
                    <a:pt x="5591431" y="501840"/>
                  </a:cubicBezTo>
                  <a:lnTo>
                    <a:pt x="83642" y="501840"/>
                  </a:lnTo>
                  <a:cubicBezTo>
                    <a:pt x="37448" y="501840"/>
                    <a:pt x="0" y="464392"/>
                    <a:pt x="0" y="418198"/>
                  </a:cubicBezTo>
                  <a:lnTo>
                    <a:pt x="0" y="83642"/>
                  </a:lnTo>
                  <a:close/>
                </a:path>
              </a:pathLst>
            </a:custGeom>
            <a:solidFill>
              <a:srgbClr val="CB943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9002" tIns="24498" rIns="239002" bIns="24498" numCol="1" spcCol="1270" anchor="ctr" anchorCtr="0">
              <a:noAutofit/>
            </a:bodyPr>
            <a:lstStyle/>
            <a:p>
              <a:pPr lvl="0" algn="l" defTabSz="889000" rtl="0">
                <a:lnSpc>
                  <a:spcPct val="90000"/>
                </a:lnSpc>
                <a:spcBef>
                  <a:spcPct val="0"/>
                </a:spcBef>
                <a:spcAft>
                  <a:spcPct val="35000"/>
                </a:spcAft>
              </a:pPr>
              <a:r>
                <a:rPr lang="en-IN" sz="2000" b="0" kern="1200" dirty="0" smtClean="0">
                  <a:solidFill>
                    <a:schemeClr val="bg1"/>
                  </a:solidFill>
                </a:rPr>
                <a:t>Rehabilitation</a:t>
              </a:r>
              <a:endParaRPr lang="en-US" sz="2000" b="0" kern="1200" dirty="0">
                <a:solidFill>
                  <a:schemeClr val="bg1"/>
                </a:solidFill>
              </a:endParaRPr>
            </a:p>
          </p:txBody>
        </p:sp>
      </p:grpSp>
    </p:spTree>
    <p:extLst>
      <p:ext uri="{BB962C8B-B14F-4D97-AF65-F5344CB8AC3E}">
        <p14:creationId xmlns:p14="http://schemas.microsoft.com/office/powerpoint/2010/main" val="417639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Components of Restorative Justice</a:t>
            </a:r>
            <a:endParaRPr lang="en-IN" dirty="0"/>
          </a:p>
        </p:txBody>
      </p:sp>
      <p:sp>
        <p:nvSpPr>
          <p:cNvPr id="6" name="Rectangle 5" descr="There are 5 rectangular boxes mentioning the components of restorative justice." title="Components of Restorative Justice"/>
          <p:cNvSpPr/>
          <p:nvPr/>
        </p:nvSpPr>
        <p:spPr>
          <a:xfrm>
            <a:off x="525764" y="1783086"/>
            <a:ext cx="7821824" cy="4227731"/>
          </a:xfrm>
          <a:prstGeom prst="rect">
            <a:avLst/>
          </a:prstGeom>
          <a:noFill/>
        </p:spPr>
      </p:sp>
      <p:sp useBgFill="1">
        <p:nvSpPr>
          <p:cNvPr id="7" name="Rectangle 6" descr="This slide contains five small rectangular boxes with curved edges and five large empty rectangular boxes with sharp edges. Each pair of small and large boxes is placed one below the other. The first small rectangle is labelled offender involvement, the second small rectangle is labelled victim involvement, the third small rectangle is labelled victim-offender interaction, the fourth small rectangle is labelled community involvement, and the fifth small rectangle is labelled problem-solving practices." title="Components of Restorative Justice"/>
          <p:cNvSpPr/>
          <p:nvPr/>
        </p:nvSpPr>
        <p:spPr>
          <a:xfrm>
            <a:off x="525764" y="2074091"/>
            <a:ext cx="7821824" cy="478800"/>
          </a:xfrm>
          <a:prstGeom prst="rect">
            <a:avLst/>
          </a:pr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descr="This slide contains five small rectangle boxes with curved edges and five large empty rectangle boxes with sharp edges. Each pair of small and large boxes are placed one below the other. The first small rectangle is labelled offender involvement. The second small rectangle is labelled victim involvement. The third small rectangle is labelled victim-offender interaction. The fourth small rectangle is labelled community involvement. The fifth small rectangle is labelled problem-solving practices. " title="Components of Restorative Justice"/>
          <p:cNvSpPr/>
          <p:nvPr/>
        </p:nvSpPr>
        <p:spPr>
          <a:xfrm>
            <a:off x="916855" y="1793651"/>
            <a:ext cx="5475276" cy="560880"/>
          </a:xfrm>
          <a:custGeom>
            <a:avLst/>
            <a:gdLst>
              <a:gd name="connsiteX0" fmla="*/ 0 w 5475276"/>
              <a:gd name="connsiteY0" fmla="*/ 93482 h 560880"/>
              <a:gd name="connsiteX1" fmla="*/ 93482 w 5475276"/>
              <a:gd name="connsiteY1" fmla="*/ 0 h 560880"/>
              <a:gd name="connsiteX2" fmla="*/ 5381794 w 5475276"/>
              <a:gd name="connsiteY2" fmla="*/ 0 h 560880"/>
              <a:gd name="connsiteX3" fmla="*/ 5475276 w 5475276"/>
              <a:gd name="connsiteY3" fmla="*/ 93482 h 560880"/>
              <a:gd name="connsiteX4" fmla="*/ 5475276 w 5475276"/>
              <a:gd name="connsiteY4" fmla="*/ 467398 h 560880"/>
              <a:gd name="connsiteX5" fmla="*/ 5381794 w 5475276"/>
              <a:gd name="connsiteY5" fmla="*/ 560880 h 560880"/>
              <a:gd name="connsiteX6" fmla="*/ 93482 w 5475276"/>
              <a:gd name="connsiteY6" fmla="*/ 560880 h 560880"/>
              <a:gd name="connsiteX7" fmla="*/ 0 w 5475276"/>
              <a:gd name="connsiteY7" fmla="*/ 467398 h 560880"/>
              <a:gd name="connsiteX8" fmla="*/ 0 w 547527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560880">
                <a:moveTo>
                  <a:pt x="0" y="93482"/>
                </a:moveTo>
                <a:cubicBezTo>
                  <a:pt x="0" y="41853"/>
                  <a:pt x="41853" y="0"/>
                  <a:pt x="93482" y="0"/>
                </a:cubicBezTo>
                <a:lnTo>
                  <a:pt x="5381794" y="0"/>
                </a:lnTo>
                <a:cubicBezTo>
                  <a:pt x="5433423" y="0"/>
                  <a:pt x="5475276" y="41853"/>
                  <a:pt x="5475276" y="93482"/>
                </a:cubicBezTo>
                <a:lnTo>
                  <a:pt x="5475276" y="467398"/>
                </a:lnTo>
                <a:cubicBezTo>
                  <a:pt x="5475276" y="519027"/>
                  <a:pt x="5433423" y="560880"/>
                  <a:pt x="5381794" y="560880"/>
                </a:cubicBezTo>
                <a:lnTo>
                  <a:pt x="93482" y="560880"/>
                </a:lnTo>
                <a:cubicBezTo>
                  <a:pt x="41853" y="560880"/>
                  <a:pt x="0" y="519027"/>
                  <a:pt x="0" y="467398"/>
                </a:cubicBezTo>
                <a:lnTo>
                  <a:pt x="0" y="93482"/>
                </a:lnTo>
                <a:close/>
              </a:path>
            </a:pathLst>
          </a:custGeom>
          <a:solidFill>
            <a:srgbClr val="CB9439"/>
          </a:solidFill>
          <a:ln>
            <a:solidFill>
              <a:srgbClr val="CB943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332" tIns="27380" rIns="234332" bIns="27380" numCol="1" spcCol="1270" anchor="ctr" anchorCtr="0">
            <a:noAutofit/>
          </a:bodyPr>
          <a:lstStyle/>
          <a:p>
            <a:pPr lvl="0" algn="l" defTabSz="1066800" rtl="0">
              <a:lnSpc>
                <a:spcPct val="90000"/>
              </a:lnSpc>
              <a:spcBef>
                <a:spcPct val="0"/>
              </a:spcBef>
              <a:spcAft>
                <a:spcPct val="35000"/>
              </a:spcAft>
            </a:pPr>
            <a:r>
              <a:rPr lang="en-IN" sz="2400" kern="1200" dirty="0" smtClean="0">
                <a:solidFill>
                  <a:schemeClr val="bg1"/>
                </a:solidFill>
              </a:rPr>
              <a:t>Offender involvement</a:t>
            </a:r>
            <a:endParaRPr lang="en-IN" sz="2400" kern="1200" dirty="0">
              <a:solidFill>
                <a:schemeClr val="bg1"/>
              </a:solidFill>
            </a:endParaRPr>
          </a:p>
        </p:txBody>
      </p:sp>
      <p:sp useBgFill="1">
        <p:nvSpPr>
          <p:cNvPr id="9" name="Rectangle 8" descr="This slide contains five small rectangular boxes with curved edges and five large empty rectangular boxes with sharp edges. Each pair of small and large boxes is placed one below the other. The first small rectangle is labelled offender involvement, the second small rectangle is labelled victim involvement, the third small rectangle is labelled victim-offender interaction, the fourth small rectangle is labelled community involvement, and the fifth small rectangle is labelled problem-solving practices." title="Components of Restorative Justice"/>
          <p:cNvSpPr/>
          <p:nvPr/>
        </p:nvSpPr>
        <p:spPr>
          <a:xfrm>
            <a:off x="525764" y="2935931"/>
            <a:ext cx="7821824" cy="478800"/>
          </a:xfrm>
          <a:prstGeom prst="rect">
            <a:avLst/>
          </a:pr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descr="This slide contains five small rectangle boxes with curved edges and five large empty rectangle boxes with sharp edges. Each pair of small and large boxes are placed one below the other. The first small rectangle is labelled offender involvement. The second small rectangle is labelled victim involvement. The third small rectangle is labelled victim-offender interaction. The fourth small rectangle is labelled community involvement. The fifth small rectangle is labelled problem-solving practices. " title="Components of Restorative Justice"/>
          <p:cNvSpPr/>
          <p:nvPr/>
        </p:nvSpPr>
        <p:spPr>
          <a:xfrm>
            <a:off x="916855" y="2655491"/>
            <a:ext cx="5475276" cy="560880"/>
          </a:xfrm>
          <a:custGeom>
            <a:avLst/>
            <a:gdLst>
              <a:gd name="connsiteX0" fmla="*/ 0 w 5475276"/>
              <a:gd name="connsiteY0" fmla="*/ 93482 h 560880"/>
              <a:gd name="connsiteX1" fmla="*/ 93482 w 5475276"/>
              <a:gd name="connsiteY1" fmla="*/ 0 h 560880"/>
              <a:gd name="connsiteX2" fmla="*/ 5381794 w 5475276"/>
              <a:gd name="connsiteY2" fmla="*/ 0 h 560880"/>
              <a:gd name="connsiteX3" fmla="*/ 5475276 w 5475276"/>
              <a:gd name="connsiteY3" fmla="*/ 93482 h 560880"/>
              <a:gd name="connsiteX4" fmla="*/ 5475276 w 5475276"/>
              <a:gd name="connsiteY4" fmla="*/ 467398 h 560880"/>
              <a:gd name="connsiteX5" fmla="*/ 5381794 w 5475276"/>
              <a:gd name="connsiteY5" fmla="*/ 560880 h 560880"/>
              <a:gd name="connsiteX6" fmla="*/ 93482 w 5475276"/>
              <a:gd name="connsiteY6" fmla="*/ 560880 h 560880"/>
              <a:gd name="connsiteX7" fmla="*/ 0 w 5475276"/>
              <a:gd name="connsiteY7" fmla="*/ 467398 h 560880"/>
              <a:gd name="connsiteX8" fmla="*/ 0 w 547527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560880">
                <a:moveTo>
                  <a:pt x="0" y="93482"/>
                </a:moveTo>
                <a:cubicBezTo>
                  <a:pt x="0" y="41853"/>
                  <a:pt x="41853" y="0"/>
                  <a:pt x="93482" y="0"/>
                </a:cubicBezTo>
                <a:lnTo>
                  <a:pt x="5381794" y="0"/>
                </a:lnTo>
                <a:cubicBezTo>
                  <a:pt x="5433423" y="0"/>
                  <a:pt x="5475276" y="41853"/>
                  <a:pt x="5475276" y="93482"/>
                </a:cubicBezTo>
                <a:lnTo>
                  <a:pt x="5475276" y="467398"/>
                </a:lnTo>
                <a:cubicBezTo>
                  <a:pt x="5475276" y="519027"/>
                  <a:pt x="5433423" y="560880"/>
                  <a:pt x="5381794" y="560880"/>
                </a:cubicBezTo>
                <a:lnTo>
                  <a:pt x="93482" y="560880"/>
                </a:lnTo>
                <a:cubicBezTo>
                  <a:pt x="41853" y="560880"/>
                  <a:pt x="0" y="519027"/>
                  <a:pt x="0" y="467398"/>
                </a:cubicBezTo>
                <a:lnTo>
                  <a:pt x="0" y="93482"/>
                </a:lnTo>
                <a:close/>
              </a:path>
            </a:pathLst>
          </a:custGeom>
          <a:solidFill>
            <a:srgbClr val="CB9439"/>
          </a:solidFill>
          <a:ln>
            <a:solidFill>
              <a:srgbClr val="CB943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332" tIns="27380" rIns="234332" bIns="27380" numCol="1" spcCol="1270" anchor="ctr" anchorCtr="0">
            <a:noAutofit/>
          </a:bodyPr>
          <a:lstStyle/>
          <a:p>
            <a:pPr lvl="0" algn="l" defTabSz="1066800" rtl="0">
              <a:lnSpc>
                <a:spcPct val="90000"/>
              </a:lnSpc>
              <a:spcBef>
                <a:spcPct val="0"/>
              </a:spcBef>
              <a:spcAft>
                <a:spcPct val="35000"/>
              </a:spcAft>
            </a:pPr>
            <a:r>
              <a:rPr lang="en-IN" sz="2400" kern="1200" dirty="0" smtClean="0">
                <a:solidFill>
                  <a:schemeClr val="bg1"/>
                </a:solidFill>
              </a:rPr>
              <a:t>Victim involvement</a:t>
            </a:r>
            <a:endParaRPr lang="en-IN" sz="2400" kern="1200" dirty="0">
              <a:solidFill>
                <a:schemeClr val="bg1"/>
              </a:solidFill>
            </a:endParaRPr>
          </a:p>
        </p:txBody>
      </p:sp>
      <p:sp useBgFill="1">
        <p:nvSpPr>
          <p:cNvPr id="11" name="Rectangle 10" descr="This slide contains five small rectangular boxes with curved edges and five large empty rectangular boxes with sharp edges. Each pair of small and large boxes is placed one below the other. The first small rectangle is labelled offender involvement, the second small rectangle is labelled victim involvement, the third small rectangle is labelled victim-offender interaction, the fourth small rectangle is labelled community involvement, and the fifth small rectangle is labelled problem-solving practices." title="Components of Restorative Justice"/>
          <p:cNvSpPr/>
          <p:nvPr/>
        </p:nvSpPr>
        <p:spPr>
          <a:xfrm>
            <a:off x="525764" y="3797771"/>
            <a:ext cx="7821824" cy="478800"/>
          </a:xfrm>
          <a:prstGeom prst="rect">
            <a:avLst/>
          </a:pr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descr="This slide contains five small rectangle boxes with curved edges and five large empty rectangle boxes with sharp edges. Each pair of small and large boxes are placed one below the other. The first small rectangle is labelled offender involvement. The second small rectangle is labelled victim involvement. The third small rectangle is labelled victim-offender interaction. The fourth small rectangle is labelled community involvement. The fifth small rectangle is labelled problem-solving practices. " title="Components of Restorative Justice"/>
          <p:cNvSpPr/>
          <p:nvPr/>
        </p:nvSpPr>
        <p:spPr>
          <a:xfrm>
            <a:off x="916855" y="3517331"/>
            <a:ext cx="5475276" cy="560880"/>
          </a:xfrm>
          <a:custGeom>
            <a:avLst/>
            <a:gdLst>
              <a:gd name="connsiteX0" fmla="*/ 0 w 5475276"/>
              <a:gd name="connsiteY0" fmla="*/ 93482 h 560880"/>
              <a:gd name="connsiteX1" fmla="*/ 93482 w 5475276"/>
              <a:gd name="connsiteY1" fmla="*/ 0 h 560880"/>
              <a:gd name="connsiteX2" fmla="*/ 5381794 w 5475276"/>
              <a:gd name="connsiteY2" fmla="*/ 0 h 560880"/>
              <a:gd name="connsiteX3" fmla="*/ 5475276 w 5475276"/>
              <a:gd name="connsiteY3" fmla="*/ 93482 h 560880"/>
              <a:gd name="connsiteX4" fmla="*/ 5475276 w 5475276"/>
              <a:gd name="connsiteY4" fmla="*/ 467398 h 560880"/>
              <a:gd name="connsiteX5" fmla="*/ 5381794 w 5475276"/>
              <a:gd name="connsiteY5" fmla="*/ 560880 h 560880"/>
              <a:gd name="connsiteX6" fmla="*/ 93482 w 5475276"/>
              <a:gd name="connsiteY6" fmla="*/ 560880 h 560880"/>
              <a:gd name="connsiteX7" fmla="*/ 0 w 5475276"/>
              <a:gd name="connsiteY7" fmla="*/ 467398 h 560880"/>
              <a:gd name="connsiteX8" fmla="*/ 0 w 547527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560880">
                <a:moveTo>
                  <a:pt x="0" y="93482"/>
                </a:moveTo>
                <a:cubicBezTo>
                  <a:pt x="0" y="41853"/>
                  <a:pt x="41853" y="0"/>
                  <a:pt x="93482" y="0"/>
                </a:cubicBezTo>
                <a:lnTo>
                  <a:pt x="5381794" y="0"/>
                </a:lnTo>
                <a:cubicBezTo>
                  <a:pt x="5433423" y="0"/>
                  <a:pt x="5475276" y="41853"/>
                  <a:pt x="5475276" y="93482"/>
                </a:cubicBezTo>
                <a:lnTo>
                  <a:pt x="5475276" y="467398"/>
                </a:lnTo>
                <a:cubicBezTo>
                  <a:pt x="5475276" y="519027"/>
                  <a:pt x="5433423" y="560880"/>
                  <a:pt x="5381794" y="560880"/>
                </a:cubicBezTo>
                <a:lnTo>
                  <a:pt x="93482" y="560880"/>
                </a:lnTo>
                <a:cubicBezTo>
                  <a:pt x="41853" y="560880"/>
                  <a:pt x="0" y="519027"/>
                  <a:pt x="0" y="467398"/>
                </a:cubicBezTo>
                <a:lnTo>
                  <a:pt x="0" y="93482"/>
                </a:lnTo>
                <a:close/>
              </a:path>
            </a:pathLst>
          </a:custGeom>
          <a:solidFill>
            <a:srgbClr val="CB9439"/>
          </a:solidFill>
          <a:ln>
            <a:solidFill>
              <a:srgbClr val="CB943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332" tIns="27380" rIns="234332" bIns="27380" numCol="1" spcCol="1270" anchor="ctr" anchorCtr="0">
            <a:noAutofit/>
          </a:bodyPr>
          <a:lstStyle/>
          <a:p>
            <a:pPr lvl="0" algn="l" defTabSz="1066800" rtl="0">
              <a:lnSpc>
                <a:spcPct val="90000"/>
              </a:lnSpc>
              <a:spcBef>
                <a:spcPct val="0"/>
              </a:spcBef>
              <a:spcAft>
                <a:spcPct val="35000"/>
              </a:spcAft>
            </a:pPr>
            <a:r>
              <a:rPr lang="en-IN" sz="2400" kern="1200" dirty="0" smtClean="0">
                <a:solidFill>
                  <a:schemeClr val="bg1"/>
                </a:solidFill>
              </a:rPr>
              <a:t>Victim-offender interaction</a:t>
            </a:r>
            <a:endParaRPr lang="en-IN" sz="2400" kern="1200" dirty="0">
              <a:solidFill>
                <a:schemeClr val="bg1"/>
              </a:solidFill>
            </a:endParaRPr>
          </a:p>
        </p:txBody>
      </p:sp>
      <p:sp useBgFill="1">
        <p:nvSpPr>
          <p:cNvPr id="13" name="Rectangle 12" descr="This slide contains five small rectangular boxes with curved edges and five large empty rectangular boxes with sharp edges. Each pair of small and large boxes is placed one below the other. The first small rectangle is labelled offender involvement, the second small rectangle is labelled victim involvement, the third small rectangle is labelled victim-offender interaction, the fourth small rectangle is labelled community involvement, and the fifth small rectangle is labelled problem-solving practices." title="Components of Restorative Justice"/>
          <p:cNvSpPr/>
          <p:nvPr/>
        </p:nvSpPr>
        <p:spPr>
          <a:xfrm>
            <a:off x="525764" y="4659611"/>
            <a:ext cx="7821824" cy="478800"/>
          </a:xfrm>
          <a:prstGeom prst="rect">
            <a:avLst/>
          </a:pr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13" descr="This slide contains five small rectangle boxes with curved edges and five large empty rectangle boxes with sharp edges. Each pair of small and large boxes are placed one below the other. The first small rectangle is labelled offender involvement. The second small rectangle is labelled victim involvement. The third small rectangle is labelled victim-offender interaction. The fourth small rectangle is labelled community involvement. The fifth small rectangle is labelled problem-solving practices. " title="Components of Restorative Justice"/>
          <p:cNvSpPr/>
          <p:nvPr/>
        </p:nvSpPr>
        <p:spPr>
          <a:xfrm>
            <a:off x="916855" y="4379171"/>
            <a:ext cx="5475276" cy="560880"/>
          </a:xfrm>
          <a:custGeom>
            <a:avLst/>
            <a:gdLst>
              <a:gd name="connsiteX0" fmla="*/ 0 w 5475276"/>
              <a:gd name="connsiteY0" fmla="*/ 93482 h 560880"/>
              <a:gd name="connsiteX1" fmla="*/ 93482 w 5475276"/>
              <a:gd name="connsiteY1" fmla="*/ 0 h 560880"/>
              <a:gd name="connsiteX2" fmla="*/ 5381794 w 5475276"/>
              <a:gd name="connsiteY2" fmla="*/ 0 h 560880"/>
              <a:gd name="connsiteX3" fmla="*/ 5475276 w 5475276"/>
              <a:gd name="connsiteY3" fmla="*/ 93482 h 560880"/>
              <a:gd name="connsiteX4" fmla="*/ 5475276 w 5475276"/>
              <a:gd name="connsiteY4" fmla="*/ 467398 h 560880"/>
              <a:gd name="connsiteX5" fmla="*/ 5381794 w 5475276"/>
              <a:gd name="connsiteY5" fmla="*/ 560880 h 560880"/>
              <a:gd name="connsiteX6" fmla="*/ 93482 w 5475276"/>
              <a:gd name="connsiteY6" fmla="*/ 560880 h 560880"/>
              <a:gd name="connsiteX7" fmla="*/ 0 w 5475276"/>
              <a:gd name="connsiteY7" fmla="*/ 467398 h 560880"/>
              <a:gd name="connsiteX8" fmla="*/ 0 w 547527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560880">
                <a:moveTo>
                  <a:pt x="0" y="93482"/>
                </a:moveTo>
                <a:cubicBezTo>
                  <a:pt x="0" y="41853"/>
                  <a:pt x="41853" y="0"/>
                  <a:pt x="93482" y="0"/>
                </a:cubicBezTo>
                <a:lnTo>
                  <a:pt x="5381794" y="0"/>
                </a:lnTo>
                <a:cubicBezTo>
                  <a:pt x="5433423" y="0"/>
                  <a:pt x="5475276" y="41853"/>
                  <a:pt x="5475276" y="93482"/>
                </a:cubicBezTo>
                <a:lnTo>
                  <a:pt x="5475276" y="467398"/>
                </a:lnTo>
                <a:cubicBezTo>
                  <a:pt x="5475276" y="519027"/>
                  <a:pt x="5433423" y="560880"/>
                  <a:pt x="5381794" y="560880"/>
                </a:cubicBezTo>
                <a:lnTo>
                  <a:pt x="93482" y="560880"/>
                </a:lnTo>
                <a:cubicBezTo>
                  <a:pt x="41853" y="560880"/>
                  <a:pt x="0" y="519027"/>
                  <a:pt x="0" y="467398"/>
                </a:cubicBezTo>
                <a:lnTo>
                  <a:pt x="0" y="93482"/>
                </a:lnTo>
                <a:close/>
              </a:path>
            </a:pathLst>
          </a:custGeom>
          <a:solidFill>
            <a:srgbClr val="CB9439"/>
          </a:solidFill>
          <a:ln>
            <a:solidFill>
              <a:srgbClr val="CB943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332" tIns="27380" rIns="234332" bIns="27380" numCol="1" spcCol="1270" anchor="ctr" anchorCtr="0">
            <a:noAutofit/>
          </a:bodyPr>
          <a:lstStyle/>
          <a:p>
            <a:pPr lvl="0" algn="l" defTabSz="1066800" rtl="0">
              <a:lnSpc>
                <a:spcPct val="90000"/>
              </a:lnSpc>
              <a:spcBef>
                <a:spcPct val="0"/>
              </a:spcBef>
              <a:spcAft>
                <a:spcPct val="35000"/>
              </a:spcAft>
            </a:pPr>
            <a:r>
              <a:rPr lang="en-IN" sz="2400" kern="1200" dirty="0" smtClean="0">
                <a:solidFill>
                  <a:schemeClr val="bg1"/>
                </a:solidFill>
              </a:rPr>
              <a:t>Community involvement</a:t>
            </a:r>
            <a:endParaRPr lang="en-IN" sz="2400" kern="1200" dirty="0">
              <a:solidFill>
                <a:schemeClr val="bg1"/>
              </a:solidFill>
            </a:endParaRPr>
          </a:p>
        </p:txBody>
      </p:sp>
      <p:sp useBgFill="1">
        <p:nvSpPr>
          <p:cNvPr id="15" name="Rectangle 14" descr="This slide contains five small rectangular boxes with curved edges and five large empty rectangular boxes with sharp edges. Each pair of small and large boxes is placed one below the other. The first small rectangle is labelled offender involvement, the second small rectangle is labelled victim involvement, the third small rectangle is labelled victim-offender interaction, the fourth small rectangle is labelled community involvement, and the fifth small rectangle is labelled problem-solving practices." title="Components of Restorative Justice"/>
          <p:cNvSpPr/>
          <p:nvPr/>
        </p:nvSpPr>
        <p:spPr>
          <a:xfrm>
            <a:off x="525764" y="5521451"/>
            <a:ext cx="7821824" cy="478800"/>
          </a:xfrm>
          <a:prstGeom prst="rect">
            <a:avLst/>
          </a:pr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15" descr="This slide contains five small rectangle boxes with curved edges and five large empty rectangle boxes with sharp edges. Each pair of small and large boxes are placed one below the other. The first small rectangle is labelled offender involvement. The second small rectangle is labelled victim involvement. The third small rectangle is labelled victim-offender interaction. The fourth small rectangle is labelled community involvement. The fifth small rectangle is labelled problem-solving practices. " title="Components of Restorative Justice"/>
          <p:cNvSpPr/>
          <p:nvPr/>
        </p:nvSpPr>
        <p:spPr>
          <a:xfrm>
            <a:off x="916855" y="5241011"/>
            <a:ext cx="5475276" cy="560880"/>
          </a:xfrm>
          <a:custGeom>
            <a:avLst/>
            <a:gdLst>
              <a:gd name="connsiteX0" fmla="*/ 0 w 5475276"/>
              <a:gd name="connsiteY0" fmla="*/ 93482 h 560880"/>
              <a:gd name="connsiteX1" fmla="*/ 93482 w 5475276"/>
              <a:gd name="connsiteY1" fmla="*/ 0 h 560880"/>
              <a:gd name="connsiteX2" fmla="*/ 5381794 w 5475276"/>
              <a:gd name="connsiteY2" fmla="*/ 0 h 560880"/>
              <a:gd name="connsiteX3" fmla="*/ 5475276 w 5475276"/>
              <a:gd name="connsiteY3" fmla="*/ 93482 h 560880"/>
              <a:gd name="connsiteX4" fmla="*/ 5475276 w 5475276"/>
              <a:gd name="connsiteY4" fmla="*/ 467398 h 560880"/>
              <a:gd name="connsiteX5" fmla="*/ 5381794 w 5475276"/>
              <a:gd name="connsiteY5" fmla="*/ 560880 h 560880"/>
              <a:gd name="connsiteX6" fmla="*/ 93482 w 5475276"/>
              <a:gd name="connsiteY6" fmla="*/ 560880 h 560880"/>
              <a:gd name="connsiteX7" fmla="*/ 0 w 5475276"/>
              <a:gd name="connsiteY7" fmla="*/ 467398 h 560880"/>
              <a:gd name="connsiteX8" fmla="*/ 0 w 5475276"/>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560880">
                <a:moveTo>
                  <a:pt x="0" y="93482"/>
                </a:moveTo>
                <a:cubicBezTo>
                  <a:pt x="0" y="41853"/>
                  <a:pt x="41853" y="0"/>
                  <a:pt x="93482" y="0"/>
                </a:cubicBezTo>
                <a:lnTo>
                  <a:pt x="5381794" y="0"/>
                </a:lnTo>
                <a:cubicBezTo>
                  <a:pt x="5433423" y="0"/>
                  <a:pt x="5475276" y="41853"/>
                  <a:pt x="5475276" y="93482"/>
                </a:cubicBezTo>
                <a:lnTo>
                  <a:pt x="5475276" y="467398"/>
                </a:lnTo>
                <a:cubicBezTo>
                  <a:pt x="5475276" y="519027"/>
                  <a:pt x="5433423" y="560880"/>
                  <a:pt x="5381794" y="560880"/>
                </a:cubicBezTo>
                <a:lnTo>
                  <a:pt x="93482" y="560880"/>
                </a:lnTo>
                <a:cubicBezTo>
                  <a:pt x="41853" y="560880"/>
                  <a:pt x="0" y="519027"/>
                  <a:pt x="0" y="467398"/>
                </a:cubicBezTo>
                <a:lnTo>
                  <a:pt x="0" y="93482"/>
                </a:lnTo>
                <a:close/>
              </a:path>
            </a:pathLst>
          </a:custGeom>
          <a:solidFill>
            <a:srgbClr val="CB9439"/>
          </a:solidFill>
          <a:ln>
            <a:solidFill>
              <a:srgbClr val="CB943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4332" tIns="27380" rIns="234332" bIns="27380" numCol="1" spcCol="1270" anchor="ctr" anchorCtr="0">
            <a:noAutofit/>
          </a:bodyPr>
          <a:lstStyle/>
          <a:p>
            <a:pPr lvl="0" algn="l" defTabSz="1066800" rtl="0">
              <a:lnSpc>
                <a:spcPct val="90000"/>
              </a:lnSpc>
              <a:spcBef>
                <a:spcPct val="0"/>
              </a:spcBef>
              <a:spcAft>
                <a:spcPct val="35000"/>
              </a:spcAft>
            </a:pPr>
            <a:r>
              <a:rPr lang="en-IN" sz="2400" kern="1200" dirty="0" smtClean="0">
                <a:solidFill>
                  <a:schemeClr val="bg1"/>
                </a:solidFill>
              </a:rPr>
              <a:t>Problem-solving practices</a:t>
            </a:r>
            <a:endParaRPr lang="en-IN" sz="2400" kern="1200" dirty="0">
              <a:solidFill>
                <a:schemeClr val="bg1"/>
              </a:solidFill>
            </a:endParaRPr>
          </a:p>
        </p:txBody>
      </p:sp>
    </p:spTree>
    <p:extLst>
      <p:ext uri="{BB962C8B-B14F-4D97-AF65-F5344CB8AC3E}">
        <p14:creationId xmlns:p14="http://schemas.microsoft.com/office/powerpoint/2010/main" val="352172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LO 2</a:t>
            </a:r>
            <a:endParaRPr lang="en-IN" dirty="0"/>
          </a:p>
        </p:txBody>
      </p:sp>
      <p:sp>
        <p:nvSpPr>
          <p:cNvPr id="4" name="Rectangle 2"/>
          <p:cNvSpPr txBox="1">
            <a:spLocks noChangeArrowheads="1"/>
          </p:cNvSpPr>
          <p:nvPr/>
        </p:nvSpPr>
        <p:spPr bwMode="auto">
          <a:xfrm>
            <a:off x="525764" y="2806700"/>
            <a:ext cx="75335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CB9439"/>
                </a:solidFill>
                <a:latin typeface="+mn-lt"/>
                <a:cs typeface="Arial" charset="0"/>
              </a:rPr>
              <a:t>LO - 2</a:t>
            </a:r>
            <a:r>
              <a:rPr lang="en-US" dirty="0" smtClean="0">
                <a:solidFill>
                  <a:srgbClr val="000000"/>
                </a:solidFill>
                <a:cs typeface="Arial" charset="0"/>
              </a:rPr>
              <a:t/>
            </a:r>
            <a:br>
              <a:rPr lang="en-US" dirty="0" smtClean="0">
                <a:solidFill>
                  <a:srgbClr val="000000"/>
                </a:solidFill>
                <a:cs typeface="Arial" charset="0"/>
              </a:rPr>
            </a:br>
            <a:r>
              <a:rPr lang="en-US" sz="2500" b="0" dirty="0">
                <a:cs typeface="Arial" charset="0"/>
              </a:rPr>
              <a:t>C</a:t>
            </a:r>
            <a:r>
              <a:rPr lang="en-US" sz="2500" b="0" dirty="0" smtClean="0">
                <a:cs typeface="Arial" charset="0"/>
              </a:rPr>
              <a:t>ontrast indeterminate with determinate sentencing </a:t>
            </a:r>
            <a:endParaRPr lang="en-US" sz="2500" b="0" dirty="0">
              <a:solidFill>
                <a:srgbClr val="000000"/>
              </a:solidFill>
              <a:cs typeface="Arial" charset="0"/>
            </a:endParaRPr>
          </a:p>
        </p:txBody>
      </p:sp>
    </p:spTree>
    <p:extLst>
      <p:ext uri="{BB962C8B-B14F-4D97-AF65-F5344CB8AC3E}">
        <p14:creationId xmlns:p14="http://schemas.microsoft.com/office/powerpoint/2010/main" val="3797054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Incarceration</a:t>
            </a:r>
          </a:p>
        </p:txBody>
      </p:sp>
      <p:grpSp>
        <p:nvGrpSpPr>
          <p:cNvPr id="14" name="Group 13" descr="This slide contains four small rectangular boxes with curved edges and four large rectangular boxes with sharp edges. Each pair of small and large boxes is placed one below the other. The first small rectangle is labelled indeterminate sentencing. The large rectangle reads “prescribes a range of years rather than a definite period of years to be served.”&#10;The second small rectangle is labelled determinate sentencing and the large rectangle reads “Prescribes a fixed period of incarceration that cannot be changed.”&#10;The third small rectangle is labelled good time and the large rectangle reads “reduction in time served by prisoners based on good behavior, conformity to rules, and other positive behavior.”&#10;The fourth small rectangle is labelled truth-in-sentencing laws and the large rectangle reads “ensures that convicts will serve the terms to which they were initially sentenced.”" title="Types of Incarceration"/>
          <p:cNvGrpSpPr/>
          <p:nvPr/>
        </p:nvGrpSpPr>
        <p:grpSpPr>
          <a:xfrm>
            <a:off x="1021975" y="1189463"/>
            <a:ext cx="7368989" cy="1286280"/>
            <a:chOff x="1021975" y="1189463"/>
            <a:chExt cx="7368989" cy="1286280"/>
          </a:xfrm>
        </p:grpSpPr>
        <p:sp>
          <p:nvSpPr>
            <p:cNvPr id="6" name="Freeform 5"/>
            <p:cNvSpPr/>
            <p:nvPr/>
          </p:nvSpPr>
          <p:spPr>
            <a:xfrm>
              <a:off x="1021975" y="1455143"/>
              <a:ext cx="7368989" cy="1020600"/>
            </a:xfrm>
            <a:custGeom>
              <a:avLst/>
              <a:gdLst>
                <a:gd name="connsiteX0" fmla="*/ 0 w 7368989"/>
                <a:gd name="connsiteY0" fmla="*/ 0 h 1020600"/>
                <a:gd name="connsiteX1" fmla="*/ 7368989 w 7368989"/>
                <a:gd name="connsiteY1" fmla="*/ 0 h 1020600"/>
                <a:gd name="connsiteX2" fmla="*/ 7368989 w 7368989"/>
                <a:gd name="connsiteY2" fmla="*/ 1020600 h 1020600"/>
                <a:gd name="connsiteX3" fmla="*/ 0 w 7368989"/>
                <a:gd name="connsiteY3" fmla="*/ 1020600 h 1020600"/>
                <a:gd name="connsiteX4" fmla="*/ 0 w 7368989"/>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8989" h="1020600">
                  <a:moveTo>
                    <a:pt x="0" y="0"/>
                  </a:moveTo>
                  <a:lnTo>
                    <a:pt x="7368989" y="0"/>
                  </a:lnTo>
                  <a:lnTo>
                    <a:pt x="7368989" y="1020600"/>
                  </a:lnTo>
                  <a:lnTo>
                    <a:pt x="0" y="1020600"/>
                  </a:lnTo>
                  <a:lnTo>
                    <a:pt x="0" y="0"/>
                  </a:lnTo>
                  <a:close/>
                </a:path>
              </a:pathLst>
            </a:cu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1915" tIns="374904" rIns="571915" bIns="128016" numCol="1" spcCol="1270" anchor="t" anchorCtr="0">
              <a:noAutofit/>
            </a:bodyPr>
            <a:lstStyle/>
            <a:p>
              <a:pPr marL="171450" lvl="1" indent="-171450" algn="l" defTabSz="800100" rtl="0">
                <a:lnSpc>
                  <a:spcPct val="90000"/>
                </a:lnSpc>
                <a:spcBef>
                  <a:spcPct val="0"/>
                </a:spcBef>
                <a:spcAft>
                  <a:spcPct val="15000"/>
                </a:spcAft>
                <a:buChar char="••"/>
              </a:pPr>
              <a:r>
                <a:rPr lang="en-IN" sz="1800" b="0" i="1" kern="1200" dirty="0" smtClean="0">
                  <a:solidFill>
                    <a:schemeClr val="tx2"/>
                  </a:solidFill>
                </a:rPr>
                <a:t>Prescribes a range of years rather than a definite period of years to be served</a:t>
              </a:r>
              <a:endParaRPr lang="en-US" sz="1800" kern="1200" dirty="0"/>
            </a:p>
          </p:txBody>
        </p:sp>
        <p:sp>
          <p:nvSpPr>
            <p:cNvPr id="7" name="Freeform 6"/>
            <p:cNvSpPr/>
            <p:nvPr/>
          </p:nvSpPr>
          <p:spPr>
            <a:xfrm>
              <a:off x="1390424" y="1189463"/>
              <a:ext cx="5158292" cy="531360"/>
            </a:xfrm>
            <a:custGeom>
              <a:avLst/>
              <a:gdLst>
                <a:gd name="connsiteX0" fmla="*/ 0 w 5158292"/>
                <a:gd name="connsiteY0" fmla="*/ 88562 h 531360"/>
                <a:gd name="connsiteX1" fmla="*/ 88562 w 5158292"/>
                <a:gd name="connsiteY1" fmla="*/ 0 h 531360"/>
                <a:gd name="connsiteX2" fmla="*/ 5069730 w 5158292"/>
                <a:gd name="connsiteY2" fmla="*/ 0 h 531360"/>
                <a:gd name="connsiteX3" fmla="*/ 5158292 w 5158292"/>
                <a:gd name="connsiteY3" fmla="*/ 88562 h 531360"/>
                <a:gd name="connsiteX4" fmla="*/ 5158292 w 5158292"/>
                <a:gd name="connsiteY4" fmla="*/ 442798 h 531360"/>
                <a:gd name="connsiteX5" fmla="*/ 5069730 w 5158292"/>
                <a:gd name="connsiteY5" fmla="*/ 531360 h 531360"/>
                <a:gd name="connsiteX6" fmla="*/ 88562 w 5158292"/>
                <a:gd name="connsiteY6" fmla="*/ 531360 h 531360"/>
                <a:gd name="connsiteX7" fmla="*/ 0 w 5158292"/>
                <a:gd name="connsiteY7" fmla="*/ 442798 h 531360"/>
                <a:gd name="connsiteX8" fmla="*/ 0 w 5158292"/>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8292" h="531360">
                  <a:moveTo>
                    <a:pt x="0" y="88562"/>
                  </a:moveTo>
                  <a:cubicBezTo>
                    <a:pt x="0" y="39651"/>
                    <a:pt x="39651" y="0"/>
                    <a:pt x="88562" y="0"/>
                  </a:cubicBezTo>
                  <a:lnTo>
                    <a:pt x="5069730" y="0"/>
                  </a:lnTo>
                  <a:cubicBezTo>
                    <a:pt x="5118641" y="0"/>
                    <a:pt x="5158292" y="39651"/>
                    <a:pt x="5158292" y="88562"/>
                  </a:cubicBezTo>
                  <a:lnTo>
                    <a:pt x="5158292" y="442798"/>
                  </a:lnTo>
                  <a:cubicBezTo>
                    <a:pt x="5158292" y="491709"/>
                    <a:pt x="5118641" y="531360"/>
                    <a:pt x="5069730" y="531360"/>
                  </a:cubicBezTo>
                  <a:lnTo>
                    <a:pt x="88562" y="531360"/>
                  </a:lnTo>
                  <a:cubicBezTo>
                    <a:pt x="39651" y="531360"/>
                    <a:pt x="0" y="491709"/>
                    <a:pt x="0" y="442798"/>
                  </a:cubicBezTo>
                  <a:lnTo>
                    <a:pt x="0" y="88562"/>
                  </a:lnTo>
                  <a:close/>
                </a:path>
              </a:pathLst>
            </a:custGeom>
            <a:solidFill>
              <a:srgbClr val="CB9439"/>
            </a:solidFill>
            <a:ln>
              <a:solidFill>
                <a:srgbClr val="CB943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0910" tIns="25939" rIns="220910" bIns="25939" numCol="1" spcCol="1270" anchor="ctr" anchorCtr="0">
              <a:noAutofit/>
            </a:bodyPr>
            <a:lstStyle/>
            <a:p>
              <a:pPr lvl="0" algn="l" defTabSz="800100" rtl="0">
                <a:lnSpc>
                  <a:spcPct val="90000"/>
                </a:lnSpc>
                <a:spcBef>
                  <a:spcPct val="0"/>
                </a:spcBef>
                <a:spcAft>
                  <a:spcPct val="35000"/>
                </a:spcAft>
              </a:pPr>
              <a:r>
                <a:rPr lang="en-US" sz="2000" b="0" kern="1200" dirty="0" smtClean="0">
                  <a:solidFill>
                    <a:schemeClr val="bg1"/>
                  </a:solidFill>
                </a:rPr>
                <a:t>Indeterminate sentencing</a:t>
              </a:r>
              <a:endParaRPr lang="en-US" sz="2000" b="0" kern="1200" dirty="0">
                <a:solidFill>
                  <a:schemeClr val="bg1"/>
                </a:solidFill>
              </a:endParaRPr>
            </a:p>
          </p:txBody>
        </p:sp>
      </p:grpSp>
      <p:grpSp>
        <p:nvGrpSpPr>
          <p:cNvPr id="15" name="Group 14" descr="This slide contains four small rectangular boxes with curved edges and four large rectangular boxes with sharp edges. Each pair of small and large boxes is placed one below the other. The first small rectangle is labelled indeterminate sentencing. The large rectangle reads “prescribes a range of years rather than a definite period of years to be served.”&#10;The second small rectangle is labelled determinate sentencing and the large rectangle reads “Prescribes a fixed period of incarceration that cannot be changed.”&#10;The third small rectangle is labelled good time and the large rectangle reads “reduction in time served by prisoners based on good behavior, conformity to rules, and other positive behavior.”&#10;The fourth small rectangle is labelled truth-in-sentencing laws and the large rectangle reads “ensures that convicts will serve the terms to which they were initially sentenced.”" title="Types of Incarceration"/>
          <p:cNvGrpSpPr/>
          <p:nvPr/>
        </p:nvGrpSpPr>
        <p:grpSpPr>
          <a:xfrm>
            <a:off x="1021975" y="2572943"/>
            <a:ext cx="7368989" cy="1031130"/>
            <a:chOff x="1021975" y="2572943"/>
            <a:chExt cx="7368989" cy="1031130"/>
          </a:xfrm>
        </p:grpSpPr>
        <p:sp>
          <p:nvSpPr>
            <p:cNvPr id="8" name="Freeform 7"/>
            <p:cNvSpPr/>
            <p:nvPr/>
          </p:nvSpPr>
          <p:spPr>
            <a:xfrm>
              <a:off x="1021975" y="2838623"/>
              <a:ext cx="7368989" cy="765450"/>
            </a:xfrm>
            <a:custGeom>
              <a:avLst/>
              <a:gdLst>
                <a:gd name="connsiteX0" fmla="*/ 0 w 7368989"/>
                <a:gd name="connsiteY0" fmla="*/ 0 h 765450"/>
                <a:gd name="connsiteX1" fmla="*/ 7368989 w 7368989"/>
                <a:gd name="connsiteY1" fmla="*/ 0 h 765450"/>
                <a:gd name="connsiteX2" fmla="*/ 7368989 w 7368989"/>
                <a:gd name="connsiteY2" fmla="*/ 765450 h 765450"/>
                <a:gd name="connsiteX3" fmla="*/ 0 w 7368989"/>
                <a:gd name="connsiteY3" fmla="*/ 765450 h 765450"/>
                <a:gd name="connsiteX4" fmla="*/ 0 w 7368989"/>
                <a:gd name="connsiteY4" fmla="*/ 0 h 76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8989" h="765450">
                  <a:moveTo>
                    <a:pt x="0" y="0"/>
                  </a:moveTo>
                  <a:lnTo>
                    <a:pt x="7368989" y="0"/>
                  </a:lnTo>
                  <a:lnTo>
                    <a:pt x="7368989" y="765450"/>
                  </a:lnTo>
                  <a:lnTo>
                    <a:pt x="0" y="765450"/>
                  </a:lnTo>
                  <a:lnTo>
                    <a:pt x="0" y="0"/>
                  </a:lnTo>
                  <a:close/>
                </a:path>
              </a:pathLst>
            </a:cu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1915" tIns="374904" rIns="571915" bIns="128016" numCol="1" spcCol="1270" anchor="t" anchorCtr="0">
              <a:noAutofit/>
            </a:bodyPr>
            <a:lstStyle/>
            <a:p>
              <a:pPr marL="171450" lvl="1" indent="-171450" algn="l" defTabSz="800100" rtl="0">
                <a:lnSpc>
                  <a:spcPct val="90000"/>
                </a:lnSpc>
                <a:spcBef>
                  <a:spcPct val="0"/>
                </a:spcBef>
                <a:spcAft>
                  <a:spcPct val="15000"/>
                </a:spcAft>
                <a:buChar char="••"/>
              </a:pPr>
              <a:r>
                <a:rPr lang="en-US" sz="1800" b="0" i="1" kern="1200" dirty="0" smtClean="0">
                  <a:solidFill>
                    <a:schemeClr val="tx2"/>
                  </a:solidFill>
                </a:rPr>
                <a:t>Prescribes a fixed period of incarceration that cannot be changed</a:t>
              </a:r>
              <a:endParaRPr lang="en-US" sz="1800" kern="1200" dirty="0"/>
            </a:p>
          </p:txBody>
        </p:sp>
        <p:sp>
          <p:nvSpPr>
            <p:cNvPr id="9" name="Freeform 8"/>
            <p:cNvSpPr/>
            <p:nvPr/>
          </p:nvSpPr>
          <p:spPr>
            <a:xfrm>
              <a:off x="1390424" y="2572943"/>
              <a:ext cx="5158292" cy="531360"/>
            </a:xfrm>
            <a:custGeom>
              <a:avLst/>
              <a:gdLst>
                <a:gd name="connsiteX0" fmla="*/ 0 w 5158292"/>
                <a:gd name="connsiteY0" fmla="*/ 88562 h 531360"/>
                <a:gd name="connsiteX1" fmla="*/ 88562 w 5158292"/>
                <a:gd name="connsiteY1" fmla="*/ 0 h 531360"/>
                <a:gd name="connsiteX2" fmla="*/ 5069730 w 5158292"/>
                <a:gd name="connsiteY2" fmla="*/ 0 h 531360"/>
                <a:gd name="connsiteX3" fmla="*/ 5158292 w 5158292"/>
                <a:gd name="connsiteY3" fmla="*/ 88562 h 531360"/>
                <a:gd name="connsiteX4" fmla="*/ 5158292 w 5158292"/>
                <a:gd name="connsiteY4" fmla="*/ 442798 h 531360"/>
                <a:gd name="connsiteX5" fmla="*/ 5069730 w 5158292"/>
                <a:gd name="connsiteY5" fmla="*/ 531360 h 531360"/>
                <a:gd name="connsiteX6" fmla="*/ 88562 w 5158292"/>
                <a:gd name="connsiteY6" fmla="*/ 531360 h 531360"/>
                <a:gd name="connsiteX7" fmla="*/ 0 w 5158292"/>
                <a:gd name="connsiteY7" fmla="*/ 442798 h 531360"/>
                <a:gd name="connsiteX8" fmla="*/ 0 w 5158292"/>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8292" h="531360">
                  <a:moveTo>
                    <a:pt x="0" y="88562"/>
                  </a:moveTo>
                  <a:cubicBezTo>
                    <a:pt x="0" y="39651"/>
                    <a:pt x="39651" y="0"/>
                    <a:pt x="88562" y="0"/>
                  </a:cubicBezTo>
                  <a:lnTo>
                    <a:pt x="5069730" y="0"/>
                  </a:lnTo>
                  <a:cubicBezTo>
                    <a:pt x="5118641" y="0"/>
                    <a:pt x="5158292" y="39651"/>
                    <a:pt x="5158292" y="88562"/>
                  </a:cubicBezTo>
                  <a:lnTo>
                    <a:pt x="5158292" y="442798"/>
                  </a:lnTo>
                  <a:cubicBezTo>
                    <a:pt x="5158292" y="491709"/>
                    <a:pt x="5118641" y="531360"/>
                    <a:pt x="5069730" y="531360"/>
                  </a:cubicBezTo>
                  <a:lnTo>
                    <a:pt x="88562" y="531360"/>
                  </a:lnTo>
                  <a:cubicBezTo>
                    <a:pt x="39651" y="531360"/>
                    <a:pt x="0" y="491709"/>
                    <a:pt x="0" y="442798"/>
                  </a:cubicBezTo>
                  <a:lnTo>
                    <a:pt x="0" y="88562"/>
                  </a:lnTo>
                  <a:close/>
                </a:path>
              </a:pathLst>
            </a:custGeom>
            <a:solidFill>
              <a:srgbClr val="CB9439"/>
            </a:solidFill>
            <a:ln>
              <a:solidFill>
                <a:srgbClr val="CB943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0910" tIns="25939" rIns="220910" bIns="25939" numCol="1" spcCol="1270" anchor="ctr" anchorCtr="0">
              <a:noAutofit/>
            </a:bodyPr>
            <a:lstStyle/>
            <a:p>
              <a:pPr lvl="0" algn="l" defTabSz="800100" rtl="0">
                <a:lnSpc>
                  <a:spcPct val="90000"/>
                </a:lnSpc>
                <a:spcBef>
                  <a:spcPct val="0"/>
                </a:spcBef>
                <a:spcAft>
                  <a:spcPct val="35000"/>
                </a:spcAft>
              </a:pPr>
              <a:r>
                <a:rPr lang="en-US" sz="2000" b="0" kern="1200" dirty="0" smtClean="0">
                  <a:solidFill>
                    <a:schemeClr val="bg1"/>
                  </a:solidFill>
                </a:rPr>
                <a:t>Determinate sentencing</a:t>
              </a:r>
              <a:endParaRPr lang="en-US" sz="2000" b="0" kern="1200" dirty="0">
                <a:solidFill>
                  <a:schemeClr val="bg1"/>
                </a:solidFill>
              </a:endParaRPr>
            </a:p>
          </p:txBody>
        </p:sp>
      </p:grpSp>
      <p:grpSp>
        <p:nvGrpSpPr>
          <p:cNvPr id="16" name="Group 15" descr="This slide contains four small rectangular boxes with curved edges and four large rectangular boxes with sharp edges. Each pair of small and large boxes is placed one below the other. The first small rectangle is labelled indeterminate sentencing. The large rectangle reads “prescribes a range of years rather than a definite period of years to be served.”&#10;The second small rectangle is labelled determinate sentencing and the large rectangle reads “Prescribes a fixed period of incarceration that cannot be changed.”&#10;The third small rectangle is labelled good time and the large rectangle reads “reduction in time served by prisoners based on good behavior, conformity to rules, and other positive behavior.”&#10;The fourth small rectangle is labelled truth-in-sentencing laws and the large rectangle reads “ensures that convicts will serve the terms to which they were initially sentenced.”" title="Types of Incarceration"/>
          <p:cNvGrpSpPr/>
          <p:nvPr/>
        </p:nvGrpSpPr>
        <p:grpSpPr>
          <a:xfrm>
            <a:off x="1021975" y="3701274"/>
            <a:ext cx="7368989" cy="1286280"/>
            <a:chOff x="1021975" y="3701274"/>
            <a:chExt cx="7368989" cy="1286280"/>
          </a:xfrm>
        </p:grpSpPr>
        <p:sp>
          <p:nvSpPr>
            <p:cNvPr id="10" name="Freeform 9"/>
            <p:cNvSpPr/>
            <p:nvPr/>
          </p:nvSpPr>
          <p:spPr>
            <a:xfrm>
              <a:off x="1021975" y="3966954"/>
              <a:ext cx="7368989" cy="1020600"/>
            </a:xfrm>
            <a:custGeom>
              <a:avLst/>
              <a:gdLst>
                <a:gd name="connsiteX0" fmla="*/ 0 w 7368989"/>
                <a:gd name="connsiteY0" fmla="*/ 0 h 1020600"/>
                <a:gd name="connsiteX1" fmla="*/ 7368989 w 7368989"/>
                <a:gd name="connsiteY1" fmla="*/ 0 h 1020600"/>
                <a:gd name="connsiteX2" fmla="*/ 7368989 w 7368989"/>
                <a:gd name="connsiteY2" fmla="*/ 1020600 h 1020600"/>
                <a:gd name="connsiteX3" fmla="*/ 0 w 7368989"/>
                <a:gd name="connsiteY3" fmla="*/ 1020600 h 1020600"/>
                <a:gd name="connsiteX4" fmla="*/ 0 w 7368989"/>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8989" h="1020600">
                  <a:moveTo>
                    <a:pt x="0" y="0"/>
                  </a:moveTo>
                  <a:lnTo>
                    <a:pt x="7368989" y="0"/>
                  </a:lnTo>
                  <a:lnTo>
                    <a:pt x="7368989" y="1020600"/>
                  </a:lnTo>
                  <a:lnTo>
                    <a:pt x="0" y="1020600"/>
                  </a:lnTo>
                  <a:lnTo>
                    <a:pt x="0" y="0"/>
                  </a:lnTo>
                  <a:close/>
                </a:path>
              </a:pathLst>
            </a:cu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1915" tIns="374904" rIns="571915" bIns="128016" numCol="1" spcCol="1270" anchor="t" anchorCtr="0">
              <a:noAutofit/>
            </a:bodyPr>
            <a:lstStyle/>
            <a:p>
              <a:pPr marL="171450" lvl="1" indent="-171450" algn="l" defTabSz="800100" rtl="0">
                <a:lnSpc>
                  <a:spcPct val="90000"/>
                </a:lnSpc>
                <a:spcBef>
                  <a:spcPct val="0"/>
                </a:spcBef>
                <a:spcAft>
                  <a:spcPct val="15000"/>
                </a:spcAft>
                <a:buChar char="••"/>
              </a:pPr>
              <a:r>
                <a:rPr lang="en-IN" sz="1800" i="1" kern="1200" dirty="0" smtClean="0">
                  <a:solidFill>
                    <a:schemeClr val="tx2"/>
                  </a:solidFill>
                </a:rPr>
                <a:t>Time served in prison is reduced, based on g</a:t>
              </a:r>
              <a:r>
                <a:rPr lang="en-IN" sz="1800" kern="1200" dirty="0" smtClean="0">
                  <a:solidFill>
                    <a:schemeClr val="tx2"/>
                  </a:solidFill>
                </a:rPr>
                <a:t>ood </a:t>
              </a:r>
              <a:r>
                <a:rPr lang="en-IN" sz="1800" i="1" kern="1200" dirty="0" smtClean="0">
                  <a:solidFill>
                    <a:schemeClr val="tx2"/>
                  </a:solidFill>
                </a:rPr>
                <a:t>behaviour</a:t>
              </a:r>
              <a:r>
                <a:rPr lang="en-IN" sz="1800" kern="1200" dirty="0" smtClean="0">
                  <a:solidFill>
                    <a:schemeClr val="tx2"/>
                  </a:solidFill>
                </a:rPr>
                <a:t>, </a:t>
              </a:r>
              <a:r>
                <a:rPr lang="en-IN" sz="1800" i="1" kern="1200" dirty="0" smtClean="0">
                  <a:solidFill>
                    <a:schemeClr val="tx2"/>
                  </a:solidFill>
                </a:rPr>
                <a:t>conformity to rules, and other positive behaviour</a:t>
              </a:r>
              <a:endParaRPr lang="en-US" sz="1800" i="1" kern="1200" dirty="0">
                <a:solidFill>
                  <a:schemeClr val="tx2"/>
                </a:solidFill>
              </a:endParaRPr>
            </a:p>
          </p:txBody>
        </p:sp>
        <p:sp>
          <p:nvSpPr>
            <p:cNvPr id="11" name="Freeform 10"/>
            <p:cNvSpPr/>
            <p:nvPr/>
          </p:nvSpPr>
          <p:spPr>
            <a:xfrm>
              <a:off x="1390424" y="3701274"/>
              <a:ext cx="5158292" cy="531360"/>
            </a:xfrm>
            <a:custGeom>
              <a:avLst/>
              <a:gdLst>
                <a:gd name="connsiteX0" fmla="*/ 0 w 5158292"/>
                <a:gd name="connsiteY0" fmla="*/ 88562 h 531360"/>
                <a:gd name="connsiteX1" fmla="*/ 88562 w 5158292"/>
                <a:gd name="connsiteY1" fmla="*/ 0 h 531360"/>
                <a:gd name="connsiteX2" fmla="*/ 5069730 w 5158292"/>
                <a:gd name="connsiteY2" fmla="*/ 0 h 531360"/>
                <a:gd name="connsiteX3" fmla="*/ 5158292 w 5158292"/>
                <a:gd name="connsiteY3" fmla="*/ 88562 h 531360"/>
                <a:gd name="connsiteX4" fmla="*/ 5158292 w 5158292"/>
                <a:gd name="connsiteY4" fmla="*/ 442798 h 531360"/>
                <a:gd name="connsiteX5" fmla="*/ 5069730 w 5158292"/>
                <a:gd name="connsiteY5" fmla="*/ 531360 h 531360"/>
                <a:gd name="connsiteX6" fmla="*/ 88562 w 5158292"/>
                <a:gd name="connsiteY6" fmla="*/ 531360 h 531360"/>
                <a:gd name="connsiteX7" fmla="*/ 0 w 5158292"/>
                <a:gd name="connsiteY7" fmla="*/ 442798 h 531360"/>
                <a:gd name="connsiteX8" fmla="*/ 0 w 5158292"/>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8292" h="531360">
                  <a:moveTo>
                    <a:pt x="0" y="88562"/>
                  </a:moveTo>
                  <a:cubicBezTo>
                    <a:pt x="0" y="39651"/>
                    <a:pt x="39651" y="0"/>
                    <a:pt x="88562" y="0"/>
                  </a:cubicBezTo>
                  <a:lnTo>
                    <a:pt x="5069730" y="0"/>
                  </a:lnTo>
                  <a:cubicBezTo>
                    <a:pt x="5118641" y="0"/>
                    <a:pt x="5158292" y="39651"/>
                    <a:pt x="5158292" y="88562"/>
                  </a:cubicBezTo>
                  <a:lnTo>
                    <a:pt x="5158292" y="442798"/>
                  </a:lnTo>
                  <a:cubicBezTo>
                    <a:pt x="5158292" y="491709"/>
                    <a:pt x="5118641" y="531360"/>
                    <a:pt x="5069730" y="531360"/>
                  </a:cubicBezTo>
                  <a:lnTo>
                    <a:pt x="88562" y="531360"/>
                  </a:lnTo>
                  <a:cubicBezTo>
                    <a:pt x="39651" y="531360"/>
                    <a:pt x="0" y="491709"/>
                    <a:pt x="0" y="442798"/>
                  </a:cubicBezTo>
                  <a:lnTo>
                    <a:pt x="0" y="88562"/>
                  </a:lnTo>
                  <a:close/>
                </a:path>
              </a:pathLst>
            </a:custGeom>
            <a:solidFill>
              <a:srgbClr val="CB9439"/>
            </a:solidFill>
            <a:ln>
              <a:solidFill>
                <a:srgbClr val="CB943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0910" tIns="25939" rIns="220910" bIns="25939" numCol="1" spcCol="1270" anchor="ctr" anchorCtr="0">
              <a:noAutofit/>
            </a:bodyPr>
            <a:lstStyle/>
            <a:p>
              <a:pPr lvl="0" algn="l" defTabSz="800100" rtl="0">
                <a:lnSpc>
                  <a:spcPct val="90000"/>
                </a:lnSpc>
                <a:spcBef>
                  <a:spcPct val="0"/>
                </a:spcBef>
                <a:spcAft>
                  <a:spcPct val="35000"/>
                </a:spcAft>
              </a:pPr>
              <a:r>
                <a:rPr lang="en-IN" sz="2000" b="0" kern="1200" dirty="0" smtClean="0">
                  <a:solidFill>
                    <a:schemeClr val="bg1"/>
                  </a:solidFill>
                </a:rPr>
                <a:t>Good time</a:t>
              </a:r>
              <a:endParaRPr lang="en-US" sz="2000" b="0" kern="1200" dirty="0">
                <a:solidFill>
                  <a:schemeClr val="bg1"/>
                </a:solidFill>
              </a:endParaRPr>
            </a:p>
          </p:txBody>
        </p:sp>
      </p:grpSp>
      <p:grpSp>
        <p:nvGrpSpPr>
          <p:cNvPr id="17" name="Group 16" descr="This slide contains four small rectangular boxes with curved edges and four large rectangular boxes with sharp edges. Each pair of small and large boxes is placed one below the other. The first small rectangle is labelled indeterminate sentencing. The large rectangle reads “prescribes a range of years rather than a definite period of years to be served.”&#10;The second small rectangle is labelled determinate sentencing and the large rectangle reads “Prescribes a fixed period of incarceration that cannot be changed.”&#10;The third small rectangle is labelled good time and the large rectangle reads “reduction in time served by prisoners based on good behavior, conformity to rules, and other positive behavior.”&#10;The fourth small rectangle is labelled truth-in-sentencing laws and the large rectangle reads “ensures that convicts will serve the terms to which they were initially sentenced.”" title="Types of Incarceration"/>
          <p:cNvGrpSpPr/>
          <p:nvPr/>
        </p:nvGrpSpPr>
        <p:grpSpPr>
          <a:xfrm>
            <a:off x="1021975" y="5084754"/>
            <a:ext cx="7368989" cy="1286280"/>
            <a:chOff x="1021975" y="5084754"/>
            <a:chExt cx="7368989" cy="1286280"/>
          </a:xfrm>
        </p:grpSpPr>
        <p:sp>
          <p:nvSpPr>
            <p:cNvPr id="12" name="Freeform 11"/>
            <p:cNvSpPr/>
            <p:nvPr/>
          </p:nvSpPr>
          <p:spPr>
            <a:xfrm>
              <a:off x="1021975" y="5350434"/>
              <a:ext cx="7368989" cy="1020600"/>
            </a:xfrm>
            <a:custGeom>
              <a:avLst/>
              <a:gdLst>
                <a:gd name="connsiteX0" fmla="*/ 0 w 7368989"/>
                <a:gd name="connsiteY0" fmla="*/ 0 h 1020600"/>
                <a:gd name="connsiteX1" fmla="*/ 7368989 w 7368989"/>
                <a:gd name="connsiteY1" fmla="*/ 0 h 1020600"/>
                <a:gd name="connsiteX2" fmla="*/ 7368989 w 7368989"/>
                <a:gd name="connsiteY2" fmla="*/ 1020600 h 1020600"/>
                <a:gd name="connsiteX3" fmla="*/ 0 w 7368989"/>
                <a:gd name="connsiteY3" fmla="*/ 1020600 h 1020600"/>
                <a:gd name="connsiteX4" fmla="*/ 0 w 7368989"/>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8989" h="1020600">
                  <a:moveTo>
                    <a:pt x="0" y="0"/>
                  </a:moveTo>
                  <a:lnTo>
                    <a:pt x="7368989" y="0"/>
                  </a:lnTo>
                  <a:lnTo>
                    <a:pt x="7368989" y="1020600"/>
                  </a:lnTo>
                  <a:lnTo>
                    <a:pt x="0" y="1020600"/>
                  </a:lnTo>
                  <a:lnTo>
                    <a:pt x="0" y="0"/>
                  </a:lnTo>
                  <a:close/>
                </a:path>
              </a:pathLst>
            </a:cu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1915" tIns="374904" rIns="571915" bIns="128016" numCol="1" spcCol="1270" anchor="t" anchorCtr="0">
              <a:noAutofit/>
            </a:bodyPr>
            <a:lstStyle/>
            <a:p>
              <a:pPr marL="171450" lvl="1" indent="-171450" algn="l" defTabSz="800100" rtl="0">
                <a:lnSpc>
                  <a:spcPct val="90000"/>
                </a:lnSpc>
                <a:spcBef>
                  <a:spcPct val="0"/>
                </a:spcBef>
                <a:spcAft>
                  <a:spcPct val="15000"/>
                </a:spcAft>
                <a:buChar char="••"/>
              </a:pPr>
              <a:r>
                <a:rPr lang="en-IN" sz="1800" b="0" i="1" kern="1200" dirty="0" smtClean="0">
                  <a:solidFill>
                    <a:schemeClr val="tx2"/>
                  </a:solidFill>
                </a:rPr>
                <a:t>Ensures that convicts will serve the terms to which they were initially sentenced</a:t>
              </a:r>
              <a:endParaRPr lang="en-US" sz="1800" kern="1200" dirty="0"/>
            </a:p>
          </p:txBody>
        </p:sp>
        <p:sp>
          <p:nvSpPr>
            <p:cNvPr id="13" name="Freeform 12"/>
            <p:cNvSpPr/>
            <p:nvPr/>
          </p:nvSpPr>
          <p:spPr>
            <a:xfrm>
              <a:off x="1390424" y="5084754"/>
              <a:ext cx="5158292" cy="531360"/>
            </a:xfrm>
            <a:custGeom>
              <a:avLst/>
              <a:gdLst>
                <a:gd name="connsiteX0" fmla="*/ 0 w 5158292"/>
                <a:gd name="connsiteY0" fmla="*/ 88562 h 531360"/>
                <a:gd name="connsiteX1" fmla="*/ 88562 w 5158292"/>
                <a:gd name="connsiteY1" fmla="*/ 0 h 531360"/>
                <a:gd name="connsiteX2" fmla="*/ 5069730 w 5158292"/>
                <a:gd name="connsiteY2" fmla="*/ 0 h 531360"/>
                <a:gd name="connsiteX3" fmla="*/ 5158292 w 5158292"/>
                <a:gd name="connsiteY3" fmla="*/ 88562 h 531360"/>
                <a:gd name="connsiteX4" fmla="*/ 5158292 w 5158292"/>
                <a:gd name="connsiteY4" fmla="*/ 442798 h 531360"/>
                <a:gd name="connsiteX5" fmla="*/ 5069730 w 5158292"/>
                <a:gd name="connsiteY5" fmla="*/ 531360 h 531360"/>
                <a:gd name="connsiteX6" fmla="*/ 88562 w 5158292"/>
                <a:gd name="connsiteY6" fmla="*/ 531360 h 531360"/>
                <a:gd name="connsiteX7" fmla="*/ 0 w 5158292"/>
                <a:gd name="connsiteY7" fmla="*/ 442798 h 531360"/>
                <a:gd name="connsiteX8" fmla="*/ 0 w 5158292"/>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8292" h="531360">
                  <a:moveTo>
                    <a:pt x="0" y="88562"/>
                  </a:moveTo>
                  <a:cubicBezTo>
                    <a:pt x="0" y="39651"/>
                    <a:pt x="39651" y="0"/>
                    <a:pt x="88562" y="0"/>
                  </a:cubicBezTo>
                  <a:lnTo>
                    <a:pt x="5069730" y="0"/>
                  </a:lnTo>
                  <a:cubicBezTo>
                    <a:pt x="5118641" y="0"/>
                    <a:pt x="5158292" y="39651"/>
                    <a:pt x="5158292" y="88562"/>
                  </a:cubicBezTo>
                  <a:lnTo>
                    <a:pt x="5158292" y="442798"/>
                  </a:lnTo>
                  <a:cubicBezTo>
                    <a:pt x="5158292" y="491709"/>
                    <a:pt x="5118641" y="531360"/>
                    <a:pt x="5069730" y="531360"/>
                  </a:cubicBezTo>
                  <a:lnTo>
                    <a:pt x="88562" y="531360"/>
                  </a:lnTo>
                  <a:cubicBezTo>
                    <a:pt x="39651" y="531360"/>
                    <a:pt x="0" y="491709"/>
                    <a:pt x="0" y="442798"/>
                  </a:cubicBezTo>
                  <a:lnTo>
                    <a:pt x="0" y="88562"/>
                  </a:lnTo>
                  <a:close/>
                </a:path>
              </a:pathLst>
            </a:custGeom>
            <a:solidFill>
              <a:srgbClr val="CB9439"/>
            </a:solidFill>
            <a:ln>
              <a:solidFill>
                <a:srgbClr val="CB943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0910" tIns="25939" rIns="220910" bIns="25939" numCol="1" spcCol="1270" anchor="ctr" anchorCtr="0">
              <a:noAutofit/>
            </a:bodyPr>
            <a:lstStyle/>
            <a:p>
              <a:pPr lvl="0" algn="l" defTabSz="800100" rtl="0">
                <a:lnSpc>
                  <a:spcPct val="90000"/>
                </a:lnSpc>
                <a:spcBef>
                  <a:spcPct val="0"/>
                </a:spcBef>
                <a:spcAft>
                  <a:spcPct val="35000"/>
                </a:spcAft>
              </a:pPr>
              <a:r>
                <a:rPr lang="en-IN" sz="2000" b="0" kern="1200" dirty="0" smtClean="0">
                  <a:solidFill>
                    <a:schemeClr val="bg1"/>
                  </a:solidFill>
                </a:rPr>
                <a:t>Truth-in-sentencing laws</a:t>
              </a:r>
              <a:endParaRPr lang="en-US" sz="2000" b="0" kern="1200" dirty="0">
                <a:solidFill>
                  <a:schemeClr val="bg1"/>
                </a:solidFill>
              </a:endParaRPr>
            </a:p>
          </p:txBody>
        </p:sp>
      </p:grpSp>
    </p:spTree>
    <p:extLst>
      <p:ext uri="{BB962C8B-B14F-4D97-AF65-F5344CB8AC3E}">
        <p14:creationId xmlns:p14="http://schemas.microsoft.com/office/powerpoint/2010/main" val="178196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Judicial </a:t>
            </a:r>
            <a:r>
              <a:rPr lang="en-IN" dirty="0" smtClean="0"/>
              <a:t>Dispositions</a:t>
            </a:r>
            <a:endParaRPr lang="en-IN" dirty="0"/>
          </a:p>
        </p:txBody>
      </p:sp>
      <p:sp useBgFill="1">
        <p:nvSpPr>
          <p:cNvPr id="7" name="Rectangle 6" descr="This slide contains six small rectangular boxes with curved edges and six large empty rectangular boxes with sharp edges. Each pair of small and large boxes is placed one below the other. The first small rectangle is labelled Capital punishment, the second small rectangle is labelled Imprisonment, the third small rectangle is labelled Probation, the fourth small rectangle is labelled Fines, the fifth small rectangle is labelled Restitution and community service, and the sixth small rectangle is labelled Apologies." title="Judicial Dispositions"/>
          <p:cNvSpPr/>
          <p:nvPr/>
        </p:nvSpPr>
        <p:spPr>
          <a:xfrm>
            <a:off x="735192" y="1912706"/>
            <a:ext cx="7821824" cy="403200"/>
          </a:xfrm>
          <a:prstGeom prst="rect">
            <a:avLst/>
          </a:pr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descr="This slide contains six small rectangle boxes with curved edges and six large empty rectangle boxes with sharp edges. Each pair of small and large boxes are placed one below the other. The first small rectangle is labelled Capital punishment.&#10;The second small rectangle is labelled Imprisonment.&#10;The third small rectangle is labelled Probation.&#10;The fourth small rectangle is labelled Fines.&#10;The fifth small rectangle is labelled Restitution and community service&#10;The sixth small rectangle is labelled Apologies.&#10;" title="Judicial Dispositions"/>
          <p:cNvSpPr/>
          <p:nvPr/>
        </p:nvSpPr>
        <p:spPr>
          <a:xfrm>
            <a:off x="1126283" y="1676546"/>
            <a:ext cx="5475276" cy="472320"/>
          </a:xfrm>
          <a:custGeom>
            <a:avLst/>
            <a:gdLst>
              <a:gd name="connsiteX0" fmla="*/ 0 w 5475276"/>
              <a:gd name="connsiteY0" fmla="*/ 78722 h 472320"/>
              <a:gd name="connsiteX1" fmla="*/ 78722 w 5475276"/>
              <a:gd name="connsiteY1" fmla="*/ 0 h 472320"/>
              <a:gd name="connsiteX2" fmla="*/ 5396554 w 5475276"/>
              <a:gd name="connsiteY2" fmla="*/ 0 h 472320"/>
              <a:gd name="connsiteX3" fmla="*/ 5475276 w 5475276"/>
              <a:gd name="connsiteY3" fmla="*/ 78722 h 472320"/>
              <a:gd name="connsiteX4" fmla="*/ 5475276 w 5475276"/>
              <a:gd name="connsiteY4" fmla="*/ 393598 h 472320"/>
              <a:gd name="connsiteX5" fmla="*/ 5396554 w 5475276"/>
              <a:gd name="connsiteY5" fmla="*/ 472320 h 472320"/>
              <a:gd name="connsiteX6" fmla="*/ 78722 w 5475276"/>
              <a:gd name="connsiteY6" fmla="*/ 472320 h 472320"/>
              <a:gd name="connsiteX7" fmla="*/ 0 w 5475276"/>
              <a:gd name="connsiteY7" fmla="*/ 393598 h 472320"/>
              <a:gd name="connsiteX8" fmla="*/ 0 w 5475276"/>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472320">
                <a:moveTo>
                  <a:pt x="0" y="78722"/>
                </a:moveTo>
                <a:cubicBezTo>
                  <a:pt x="0" y="35245"/>
                  <a:pt x="35245" y="0"/>
                  <a:pt x="78722" y="0"/>
                </a:cubicBezTo>
                <a:lnTo>
                  <a:pt x="5396554" y="0"/>
                </a:lnTo>
                <a:cubicBezTo>
                  <a:pt x="5440031" y="0"/>
                  <a:pt x="5475276" y="35245"/>
                  <a:pt x="5475276" y="78722"/>
                </a:cubicBezTo>
                <a:lnTo>
                  <a:pt x="5475276" y="393598"/>
                </a:lnTo>
                <a:cubicBezTo>
                  <a:pt x="5475276" y="437075"/>
                  <a:pt x="5440031" y="472320"/>
                  <a:pt x="5396554" y="472320"/>
                </a:cubicBezTo>
                <a:lnTo>
                  <a:pt x="78722" y="472320"/>
                </a:lnTo>
                <a:cubicBezTo>
                  <a:pt x="35245" y="472320"/>
                  <a:pt x="0" y="437075"/>
                  <a:pt x="0" y="393598"/>
                </a:cubicBezTo>
                <a:lnTo>
                  <a:pt x="0" y="78722"/>
                </a:lnTo>
                <a:close/>
              </a:path>
            </a:pathLst>
          </a:custGeom>
          <a:solidFill>
            <a:srgbClr val="CB9439"/>
          </a:solidFill>
          <a:ln>
            <a:solidFill>
              <a:srgbClr val="CB943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009" tIns="23057" rIns="230009" bIns="23057" numCol="1" spcCol="1270" anchor="ctr" anchorCtr="0">
            <a:noAutofit/>
          </a:bodyPr>
          <a:lstStyle/>
          <a:p>
            <a:pPr lvl="0" algn="l" defTabSz="1066800" rtl="0">
              <a:lnSpc>
                <a:spcPct val="90000"/>
              </a:lnSpc>
              <a:spcBef>
                <a:spcPct val="0"/>
              </a:spcBef>
              <a:spcAft>
                <a:spcPct val="35000"/>
              </a:spcAft>
            </a:pPr>
            <a:r>
              <a:rPr lang="en-IN" sz="2400" kern="1200" dirty="0" smtClean="0">
                <a:solidFill>
                  <a:schemeClr val="bg1"/>
                </a:solidFill>
              </a:rPr>
              <a:t>Capital punishment</a:t>
            </a:r>
            <a:endParaRPr lang="en-IN" sz="2400" kern="1200" dirty="0">
              <a:solidFill>
                <a:schemeClr val="bg1"/>
              </a:solidFill>
            </a:endParaRPr>
          </a:p>
        </p:txBody>
      </p:sp>
      <p:sp useBgFill="1">
        <p:nvSpPr>
          <p:cNvPr id="9" name="Rectangle 8" descr="This slide contains six small rectangle boxes with curved edges and six large empty rectangle boxes with sharp edges. Each pair of small and large boxes are placed one below the other. The first small rectangle is labelled Capital punishment.&#10;The second small rectangle is labelled Imprisonment.&#10;The third small rectangle is labelled Probation.&#10;The fourth small rectangle is labelled Fines.&#10;The fifth small rectangle is labelled Restitution and community service&#10;The sixth small rectangle is labelled Apologies.&#10;" title="Judicial Dispositions"/>
          <p:cNvSpPr/>
          <p:nvPr/>
        </p:nvSpPr>
        <p:spPr>
          <a:xfrm>
            <a:off x="735192" y="2638466"/>
            <a:ext cx="7821824" cy="403200"/>
          </a:xfrm>
          <a:prstGeom prst="rect">
            <a:avLst/>
          </a:pr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descr="This slide contains six small rectangle boxes with curved edges and six large empty rectangle boxes with sharp edges. Each pair of small and large boxes are placed one below the other. The first small rectangle is labelled Capital punishment.&#10;The second small rectangle is labelled Imprisonment.&#10;The third small rectangle is labelled Probation.&#10;The fourth small rectangle is labelled Fines.&#10;The fifth small rectangle is labelled Restitution and community service&#10;The sixth small rectangle is labelled Apologies.&#10;" title="Judicial Dispositions"/>
          <p:cNvSpPr/>
          <p:nvPr/>
        </p:nvSpPr>
        <p:spPr>
          <a:xfrm>
            <a:off x="1126283" y="2402306"/>
            <a:ext cx="5475276" cy="472320"/>
          </a:xfrm>
          <a:custGeom>
            <a:avLst/>
            <a:gdLst>
              <a:gd name="connsiteX0" fmla="*/ 0 w 5475276"/>
              <a:gd name="connsiteY0" fmla="*/ 78722 h 472320"/>
              <a:gd name="connsiteX1" fmla="*/ 78722 w 5475276"/>
              <a:gd name="connsiteY1" fmla="*/ 0 h 472320"/>
              <a:gd name="connsiteX2" fmla="*/ 5396554 w 5475276"/>
              <a:gd name="connsiteY2" fmla="*/ 0 h 472320"/>
              <a:gd name="connsiteX3" fmla="*/ 5475276 w 5475276"/>
              <a:gd name="connsiteY3" fmla="*/ 78722 h 472320"/>
              <a:gd name="connsiteX4" fmla="*/ 5475276 w 5475276"/>
              <a:gd name="connsiteY4" fmla="*/ 393598 h 472320"/>
              <a:gd name="connsiteX5" fmla="*/ 5396554 w 5475276"/>
              <a:gd name="connsiteY5" fmla="*/ 472320 h 472320"/>
              <a:gd name="connsiteX6" fmla="*/ 78722 w 5475276"/>
              <a:gd name="connsiteY6" fmla="*/ 472320 h 472320"/>
              <a:gd name="connsiteX7" fmla="*/ 0 w 5475276"/>
              <a:gd name="connsiteY7" fmla="*/ 393598 h 472320"/>
              <a:gd name="connsiteX8" fmla="*/ 0 w 5475276"/>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472320">
                <a:moveTo>
                  <a:pt x="0" y="78722"/>
                </a:moveTo>
                <a:cubicBezTo>
                  <a:pt x="0" y="35245"/>
                  <a:pt x="35245" y="0"/>
                  <a:pt x="78722" y="0"/>
                </a:cubicBezTo>
                <a:lnTo>
                  <a:pt x="5396554" y="0"/>
                </a:lnTo>
                <a:cubicBezTo>
                  <a:pt x="5440031" y="0"/>
                  <a:pt x="5475276" y="35245"/>
                  <a:pt x="5475276" y="78722"/>
                </a:cubicBezTo>
                <a:lnTo>
                  <a:pt x="5475276" y="393598"/>
                </a:lnTo>
                <a:cubicBezTo>
                  <a:pt x="5475276" y="437075"/>
                  <a:pt x="5440031" y="472320"/>
                  <a:pt x="5396554" y="472320"/>
                </a:cubicBezTo>
                <a:lnTo>
                  <a:pt x="78722" y="472320"/>
                </a:lnTo>
                <a:cubicBezTo>
                  <a:pt x="35245" y="472320"/>
                  <a:pt x="0" y="437075"/>
                  <a:pt x="0" y="393598"/>
                </a:cubicBezTo>
                <a:lnTo>
                  <a:pt x="0" y="78722"/>
                </a:lnTo>
                <a:close/>
              </a:path>
            </a:pathLst>
          </a:custGeom>
          <a:solidFill>
            <a:srgbClr val="CB9439"/>
          </a:solidFill>
          <a:ln>
            <a:solidFill>
              <a:srgbClr val="CB943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009" tIns="23057" rIns="230009" bIns="23057" numCol="1" spcCol="1270" anchor="ctr" anchorCtr="0">
            <a:noAutofit/>
          </a:bodyPr>
          <a:lstStyle/>
          <a:p>
            <a:pPr lvl="0" algn="l" defTabSz="1066800" rtl="0">
              <a:lnSpc>
                <a:spcPct val="90000"/>
              </a:lnSpc>
              <a:spcBef>
                <a:spcPct val="0"/>
              </a:spcBef>
              <a:spcAft>
                <a:spcPct val="35000"/>
              </a:spcAft>
            </a:pPr>
            <a:r>
              <a:rPr lang="en-IN" sz="2400" kern="1200" dirty="0" smtClean="0">
                <a:solidFill>
                  <a:schemeClr val="bg1"/>
                </a:solidFill>
              </a:rPr>
              <a:t>Imprisonment</a:t>
            </a:r>
            <a:endParaRPr lang="en-IN" sz="2400" kern="1200" dirty="0">
              <a:solidFill>
                <a:schemeClr val="bg1"/>
              </a:solidFill>
            </a:endParaRPr>
          </a:p>
        </p:txBody>
      </p:sp>
      <p:sp useBgFill="1">
        <p:nvSpPr>
          <p:cNvPr id="11" name="Rectangle 10" descr="This slide contains six small rectangle boxes with curved edges and six large empty rectangle boxes with sharp edges. Each pair of small and large boxes are placed one below the other. The first small rectangle is labelled Capital punishment.&#10;The second small rectangle is labelled Imprisonment.&#10;The third small rectangle is labelled Probation.&#10;The fourth small rectangle is labelled Fines.&#10;The fifth small rectangle is labelled Restitution and community service&#10;The sixth small rectangle is labelled Apologies.&#10;" title="Judicial Dispositions"/>
          <p:cNvSpPr/>
          <p:nvPr/>
        </p:nvSpPr>
        <p:spPr>
          <a:xfrm>
            <a:off x="735192" y="3364226"/>
            <a:ext cx="7821824" cy="403200"/>
          </a:xfrm>
          <a:prstGeom prst="rect">
            <a:avLst/>
          </a:pr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descr="This slide contains six small rectangle boxes with curved edges and six large empty rectangle boxes with sharp edges. Each pair of small and large boxes are placed one below the other. The first small rectangle is labelled Capital punishment.&#10;The second small rectangle is labelled Imprisonment.&#10;The third small rectangle is labelled Probation.&#10;The fourth small rectangle is labelled Fines.&#10;The fifth small rectangle is labelled Restitution and community service&#10;The sixth small rectangle is labelled Apologies.&#10;" title="Judicial Dispositions"/>
          <p:cNvSpPr/>
          <p:nvPr/>
        </p:nvSpPr>
        <p:spPr>
          <a:xfrm>
            <a:off x="1126283" y="3128066"/>
            <a:ext cx="5475276" cy="472320"/>
          </a:xfrm>
          <a:custGeom>
            <a:avLst/>
            <a:gdLst>
              <a:gd name="connsiteX0" fmla="*/ 0 w 5475276"/>
              <a:gd name="connsiteY0" fmla="*/ 78722 h 472320"/>
              <a:gd name="connsiteX1" fmla="*/ 78722 w 5475276"/>
              <a:gd name="connsiteY1" fmla="*/ 0 h 472320"/>
              <a:gd name="connsiteX2" fmla="*/ 5396554 w 5475276"/>
              <a:gd name="connsiteY2" fmla="*/ 0 h 472320"/>
              <a:gd name="connsiteX3" fmla="*/ 5475276 w 5475276"/>
              <a:gd name="connsiteY3" fmla="*/ 78722 h 472320"/>
              <a:gd name="connsiteX4" fmla="*/ 5475276 w 5475276"/>
              <a:gd name="connsiteY4" fmla="*/ 393598 h 472320"/>
              <a:gd name="connsiteX5" fmla="*/ 5396554 w 5475276"/>
              <a:gd name="connsiteY5" fmla="*/ 472320 h 472320"/>
              <a:gd name="connsiteX6" fmla="*/ 78722 w 5475276"/>
              <a:gd name="connsiteY6" fmla="*/ 472320 h 472320"/>
              <a:gd name="connsiteX7" fmla="*/ 0 w 5475276"/>
              <a:gd name="connsiteY7" fmla="*/ 393598 h 472320"/>
              <a:gd name="connsiteX8" fmla="*/ 0 w 5475276"/>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472320">
                <a:moveTo>
                  <a:pt x="0" y="78722"/>
                </a:moveTo>
                <a:cubicBezTo>
                  <a:pt x="0" y="35245"/>
                  <a:pt x="35245" y="0"/>
                  <a:pt x="78722" y="0"/>
                </a:cubicBezTo>
                <a:lnTo>
                  <a:pt x="5396554" y="0"/>
                </a:lnTo>
                <a:cubicBezTo>
                  <a:pt x="5440031" y="0"/>
                  <a:pt x="5475276" y="35245"/>
                  <a:pt x="5475276" y="78722"/>
                </a:cubicBezTo>
                <a:lnTo>
                  <a:pt x="5475276" y="393598"/>
                </a:lnTo>
                <a:cubicBezTo>
                  <a:pt x="5475276" y="437075"/>
                  <a:pt x="5440031" y="472320"/>
                  <a:pt x="5396554" y="472320"/>
                </a:cubicBezTo>
                <a:lnTo>
                  <a:pt x="78722" y="472320"/>
                </a:lnTo>
                <a:cubicBezTo>
                  <a:pt x="35245" y="472320"/>
                  <a:pt x="0" y="437075"/>
                  <a:pt x="0" y="393598"/>
                </a:cubicBezTo>
                <a:lnTo>
                  <a:pt x="0" y="78722"/>
                </a:lnTo>
                <a:close/>
              </a:path>
            </a:pathLst>
          </a:custGeom>
          <a:solidFill>
            <a:srgbClr val="CB9439"/>
          </a:solidFill>
          <a:ln>
            <a:solidFill>
              <a:srgbClr val="CB943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009" tIns="23057" rIns="230009" bIns="23057" numCol="1" spcCol="1270" anchor="ctr" anchorCtr="0">
            <a:noAutofit/>
          </a:bodyPr>
          <a:lstStyle/>
          <a:p>
            <a:pPr lvl="0" algn="l" defTabSz="1066800" rtl="0">
              <a:lnSpc>
                <a:spcPct val="90000"/>
              </a:lnSpc>
              <a:spcBef>
                <a:spcPct val="0"/>
              </a:spcBef>
              <a:spcAft>
                <a:spcPct val="35000"/>
              </a:spcAft>
            </a:pPr>
            <a:r>
              <a:rPr lang="en-IN" sz="2400" kern="1200" dirty="0" smtClean="0">
                <a:solidFill>
                  <a:schemeClr val="bg1"/>
                </a:solidFill>
              </a:rPr>
              <a:t>Probation</a:t>
            </a:r>
            <a:endParaRPr lang="en-IN" sz="2400" kern="1200" dirty="0">
              <a:solidFill>
                <a:schemeClr val="bg1"/>
              </a:solidFill>
            </a:endParaRPr>
          </a:p>
        </p:txBody>
      </p:sp>
      <p:sp useBgFill="1">
        <p:nvSpPr>
          <p:cNvPr id="13" name="Rectangle 12" descr="This slide contains six small rectangle boxes with curved edges and six large empty rectangle boxes with sharp edges. Each pair of small and large boxes are placed one below the other. The first small rectangle is labelled Capital punishment.&#10;The second small rectangle is labelled Imprisonment.&#10;The third small rectangle is labelled Probation.&#10;The fourth small rectangle is labelled Fines.&#10;The fifth small rectangle is labelled Restitution and community service&#10;The sixth small rectangle is labelled Apologies.&#10;" title="Judicial Dispositions"/>
          <p:cNvSpPr/>
          <p:nvPr/>
        </p:nvSpPr>
        <p:spPr>
          <a:xfrm>
            <a:off x="735192" y="4089986"/>
            <a:ext cx="7821824" cy="403200"/>
          </a:xfrm>
          <a:prstGeom prst="rect">
            <a:avLst/>
          </a:pr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13" descr="This slide contains six small rectangle boxes with curved edges and six large empty rectangle boxes with sharp edges. Each pair of small and large boxes are placed one below the other. The first small rectangle is labelled Capital punishment.&#10;The second small rectangle is labelled Imprisonment.&#10;The third small rectangle is labelled Probation.&#10;The fourth small rectangle is labelled Fines.&#10;The fifth small rectangle is labelled Restitution and community service&#10;The sixth small rectangle is labelled Apologies.&#10;" title="Judicial Dispositions"/>
          <p:cNvSpPr/>
          <p:nvPr/>
        </p:nvSpPr>
        <p:spPr>
          <a:xfrm>
            <a:off x="1126283" y="3853826"/>
            <a:ext cx="5475276" cy="472320"/>
          </a:xfrm>
          <a:custGeom>
            <a:avLst/>
            <a:gdLst>
              <a:gd name="connsiteX0" fmla="*/ 0 w 5475276"/>
              <a:gd name="connsiteY0" fmla="*/ 78722 h 472320"/>
              <a:gd name="connsiteX1" fmla="*/ 78722 w 5475276"/>
              <a:gd name="connsiteY1" fmla="*/ 0 h 472320"/>
              <a:gd name="connsiteX2" fmla="*/ 5396554 w 5475276"/>
              <a:gd name="connsiteY2" fmla="*/ 0 h 472320"/>
              <a:gd name="connsiteX3" fmla="*/ 5475276 w 5475276"/>
              <a:gd name="connsiteY3" fmla="*/ 78722 h 472320"/>
              <a:gd name="connsiteX4" fmla="*/ 5475276 w 5475276"/>
              <a:gd name="connsiteY4" fmla="*/ 393598 h 472320"/>
              <a:gd name="connsiteX5" fmla="*/ 5396554 w 5475276"/>
              <a:gd name="connsiteY5" fmla="*/ 472320 h 472320"/>
              <a:gd name="connsiteX6" fmla="*/ 78722 w 5475276"/>
              <a:gd name="connsiteY6" fmla="*/ 472320 h 472320"/>
              <a:gd name="connsiteX7" fmla="*/ 0 w 5475276"/>
              <a:gd name="connsiteY7" fmla="*/ 393598 h 472320"/>
              <a:gd name="connsiteX8" fmla="*/ 0 w 5475276"/>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472320">
                <a:moveTo>
                  <a:pt x="0" y="78722"/>
                </a:moveTo>
                <a:cubicBezTo>
                  <a:pt x="0" y="35245"/>
                  <a:pt x="35245" y="0"/>
                  <a:pt x="78722" y="0"/>
                </a:cubicBezTo>
                <a:lnTo>
                  <a:pt x="5396554" y="0"/>
                </a:lnTo>
                <a:cubicBezTo>
                  <a:pt x="5440031" y="0"/>
                  <a:pt x="5475276" y="35245"/>
                  <a:pt x="5475276" y="78722"/>
                </a:cubicBezTo>
                <a:lnTo>
                  <a:pt x="5475276" y="393598"/>
                </a:lnTo>
                <a:cubicBezTo>
                  <a:pt x="5475276" y="437075"/>
                  <a:pt x="5440031" y="472320"/>
                  <a:pt x="5396554" y="472320"/>
                </a:cubicBezTo>
                <a:lnTo>
                  <a:pt x="78722" y="472320"/>
                </a:lnTo>
                <a:cubicBezTo>
                  <a:pt x="35245" y="472320"/>
                  <a:pt x="0" y="437075"/>
                  <a:pt x="0" y="393598"/>
                </a:cubicBezTo>
                <a:lnTo>
                  <a:pt x="0" y="78722"/>
                </a:lnTo>
                <a:close/>
              </a:path>
            </a:pathLst>
          </a:custGeom>
          <a:solidFill>
            <a:srgbClr val="CB9439"/>
          </a:solidFill>
          <a:ln>
            <a:solidFill>
              <a:srgbClr val="CB943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009" tIns="23057" rIns="230009" bIns="23057" numCol="1" spcCol="1270" anchor="ctr" anchorCtr="0">
            <a:noAutofit/>
          </a:bodyPr>
          <a:lstStyle/>
          <a:p>
            <a:pPr lvl="0" algn="l" defTabSz="1066800" rtl="0">
              <a:lnSpc>
                <a:spcPct val="90000"/>
              </a:lnSpc>
              <a:spcBef>
                <a:spcPct val="0"/>
              </a:spcBef>
              <a:spcAft>
                <a:spcPct val="35000"/>
              </a:spcAft>
            </a:pPr>
            <a:r>
              <a:rPr lang="en-IN" sz="2400" kern="1200" dirty="0" smtClean="0">
                <a:solidFill>
                  <a:schemeClr val="bg1"/>
                </a:solidFill>
              </a:rPr>
              <a:t>Fines</a:t>
            </a:r>
            <a:endParaRPr lang="en-IN" sz="2400" kern="1200" dirty="0">
              <a:solidFill>
                <a:schemeClr val="bg1"/>
              </a:solidFill>
            </a:endParaRPr>
          </a:p>
        </p:txBody>
      </p:sp>
      <p:sp useBgFill="1">
        <p:nvSpPr>
          <p:cNvPr id="15" name="Rectangle 14" descr="This slide contains six small rectangle boxes with curved edges and six large empty rectangle boxes with sharp edges. Each pair of small and large boxes are placed one below the other. The first small rectangle is labelled Capital punishment.&#10;The second small rectangle is labelled Imprisonment.&#10;The third small rectangle is labelled Probation.&#10;The fourth small rectangle is labelled Fines.&#10;The fifth small rectangle is labelled Restitution and community service&#10;The sixth small rectangle is labelled Apologies.&#10;" title="Judicial Dispositions"/>
          <p:cNvSpPr/>
          <p:nvPr/>
        </p:nvSpPr>
        <p:spPr>
          <a:xfrm>
            <a:off x="735192" y="4815746"/>
            <a:ext cx="7821824" cy="403200"/>
          </a:xfrm>
          <a:prstGeom prst="rect">
            <a:avLst/>
          </a:pr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15" descr="This slide contains six small rectangle boxes with curved edges and six large empty rectangle boxes with sharp edges. Each pair of small and large boxes are placed one below the other. The first small rectangle is labelled Capital punishment.&#10;The second small rectangle is labelled Imprisonment.&#10;The third small rectangle is labelled Probation.&#10;The fourth small rectangle is labelled Fines.&#10;The fifth small rectangle is labelled Restitution and community service&#10;The sixth small rectangle is labelled Apologies.&#10;" title="Judicial Dispositions"/>
          <p:cNvSpPr/>
          <p:nvPr/>
        </p:nvSpPr>
        <p:spPr>
          <a:xfrm>
            <a:off x="1126283" y="4579586"/>
            <a:ext cx="5475276" cy="472320"/>
          </a:xfrm>
          <a:custGeom>
            <a:avLst/>
            <a:gdLst>
              <a:gd name="connsiteX0" fmla="*/ 0 w 5475276"/>
              <a:gd name="connsiteY0" fmla="*/ 78722 h 472320"/>
              <a:gd name="connsiteX1" fmla="*/ 78722 w 5475276"/>
              <a:gd name="connsiteY1" fmla="*/ 0 h 472320"/>
              <a:gd name="connsiteX2" fmla="*/ 5396554 w 5475276"/>
              <a:gd name="connsiteY2" fmla="*/ 0 h 472320"/>
              <a:gd name="connsiteX3" fmla="*/ 5475276 w 5475276"/>
              <a:gd name="connsiteY3" fmla="*/ 78722 h 472320"/>
              <a:gd name="connsiteX4" fmla="*/ 5475276 w 5475276"/>
              <a:gd name="connsiteY4" fmla="*/ 393598 h 472320"/>
              <a:gd name="connsiteX5" fmla="*/ 5396554 w 5475276"/>
              <a:gd name="connsiteY5" fmla="*/ 472320 h 472320"/>
              <a:gd name="connsiteX6" fmla="*/ 78722 w 5475276"/>
              <a:gd name="connsiteY6" fmla="*/ 472320 h 472320"/>
              <a:gd name="connsiteX7" fmla="*/ 0 w 5475276"/>
              <a:gd name="connsiteY7" fmla="*/ 393598 h 472320"/>
              <a:gd name="connsiteX8" fmla="*/ 0 w 5475276"/>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472320">
                <a:moveTo>
                  <a:pt x="0" y="78722"/>
                </a:moveTo>
                <a:cubicBezTo>
                  <a:pt x="0" y="35245"/>
                  <a:pt x="35245" y="0"/>
                  <a:pt x="78722" y="0"/>
                </a:cubicBezTo>
                <a:lnTo>
                  <a:pt x="5396554" y="0"/>
                </a:lnTo>
                <a:cubicBezTo>
                  <a:pt x="5440031" y="0"/>
                  <a:pt x="5475276" y="35245"/>
                  <a:pt x="5475276" y="78722"/>
                </a:cubicBezTo>
                <a:lnTo>
                  <a:pt x="5475276" y="393598"/>
                </a:lnTo>
                <a:cubicBezTo>
                  <a:pt x="5475276" y="437075"/>
                  <a:pt x="5440031" y="472320"/>
                  <a:pt x="5396554" y="472320"/>
                </a:cubicBezTo>
                <a:lnTo>
                  <a:pt x="78722" y="472320"/>
                </a:lnTo>
                <a:cubicBezTo>
                  <a:pt x="35245" y="472320"/>
                  <a:pt x="0" y="437075"/>
                  <a:pt x="0" y="393598"/>
                </a:cubicBezTo>
                <a:lnTo>
                  <a:pt x="0" y="78722"/>
                </a:lnTo>
                <a:close/>
              </a:path>
            </a:pathLst>
          </a:custGeom>
          <a:solidFill>
            <a:srgbClr val="CB9439"/>
          </a:solidFill>
          <a:ln>
            <a:solidFill>
              <a:srgbClr val="CB943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009" tIns="23057" rIns="230009" bIns="23057"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bg1"/>
                </a:solidFill>
              </a:rPr>
              <a:t>Restitution and community service</a:t>
            </a:r>
            <a:endParaRPr lang="en-IN" sz="2400" kern="1200" dirty="0">
              <a:solidFill>
                <a:schemeClr val="bg1"/>
              </a:solidFill>
            </a:endParaRPr>
          </a:p>
        </p:txBody>
      </p:sp>
      <p:sp useBgFill="1">
        <p:nvSpPr>
          <p:cNvPr id="17" name="Rectangle 16" descr="This slide contains six small rectangle boxes with curved edges and six large empty rectangle boxes with sharp edges. Each pair of small and large boxes are placed one below the other. The first small rectangle is labelled Capital punishment.&#10;The second small rectangle is labelled Imprisonment.&#10;The third small rectangle is labelled Probation.&#10;The fourth small rectangle is labelled Fines.&#10;The fifth small rectangle is labelled Restitution and community service&#10;The sixth small rectangle is labelled Apologies.&#10;" title="Judicial Dispositions"/>
          <p:cNvSpPr/>
          <p:nvPr/>
        </p:nvSpPr>
        <p:spPr>
          <a:xfrm>
            <a:off x="735192" y="5541507"/>
            <a:ext cx="7821824" cy="403200"/>
          </a:xfrm>
          <a:prstGeom prst="rect">
            <a:avLst/>
          </a:prstGeom>
          <a:ln>
            <a:solidFill>
              <a:srgbClr val="CB943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reeform 17" descr="This slide contains six small rectangle boxes with curved edges and six large empty rectangle boxes with sharp edges. Each pair of small and large boxes are placed one below the other. The first small rectangle is labelled Capital punishment.&#10;The second small rectangle is labelled Imprisonment.&#10;The third small rectangle is labelled Probation.&#10;The fourth small rectangle is labelled Fines.&#10;The fifth small rectangle is labelled Restitution and community service&#10;The sixth small rectangle is labelled Apologies.&#10;" title="Judicial Dispositions"/>
          <p:cNvSpPr/>
          <p:nvPr/>
        </p:nvSpPr>
        <p:spPr>
          <a:xfrm>
            <a:off x="1126283" y="5305347"/>
            <a:ext cx="5475276" cy="472320"/>
          </a:xfrm>
          <a:custGeom>
            <a:avLst/>
            <a:gdLst>
              <a:gd name="connsiteX0" fmla="*/ 0 w 5475276"/>
              <a:gd name="connsiteY0" fmla="*/ 78722 h 472320"/>
              <a:gd name="connsiteX1" fmla="*/ 78722 w 5475276"/>
              <a:gd name="connsiteY1" fmla="*/ 0 h 472320"/>
              <a:gd name="connsiteX2" fmla="*/ 5396554 w 5475276"/>
              <a:gd name="connsiteY2" fmla="*/ 0 h 472320"/>
              <a:gd name="connsiteX3" fmla="*/ 5475276 w 5475276"/>
              <a:gd name="connsiteY3" fmla="*/ 78722 h 472320"/>
              <a:gd name="connsiteX4" fmla="*/ 5475276 w 5475276"/>
              <a:gd name="connsiteY4" fmla="*/ 393598 h 472320"/>
              <a:gd name="connsiteX5" fmla="*/ 5396554 w 5475276"/>
              <a:gd name="connsiteY5" fmla="*/ 472320 h 472320"/>
              <a:gd name="connsiteX6" fmla="*/ 78722 w 5475276"/>
              <a:gd name="connsiteY6" fmla="*/ 472320 h 472320"/>
              <a:gd name="connsiteX7" fmla="*/ 0 w 5475276"/>
              <a:gd name="connsiteY7" fmla="*/ 393598 h 472320"/>
              <a:gd name="connsiteX8" fmla="*/ 0 w 5475276"/>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472320">
                <a:moveTo>
                  <a:pt x="0" y="78722"/>
                </a:moveTo>
                <a:cubicBezTo>
                  <a:pt x="0" y="35245"/>
                  <a:pt x="35245" y="0"/>
                  <a:pt x="78722" y="0"/>
                </a:cubicBezTo>
                <a:lnTo>
                  <a:pt x="5396554" y="0"/>
                </a:lnTo>
                <a:cubicBezTo>
                  <a:pt x="5440031" y="0"/>
                  <a:pt x="5475276" y="35245"/>
                  <a:pt x="5475276" y="78722"/>
                </a:cubicBezTo>
                <a:lnTo>
                  <a:pt x="5475276" y="393598"/>
                </a:lnTo>
                <a:cubicBezTo>
                  <a:pt x="5475276" y="437075"/>
                  <a:pt x="5440031" y="472320"/>
                  <a:pt x="5396554" y="472320"/>
                </a:cubicBezTo>
                <a:lnTo>
                  <a:pt x="78722" y="472320"/>
                </a:lnTo>
                <a:cubicBezTo>
                  <a:pt x="35245" y="472320"/>
                  <a:pt x="0" y="437075"/>
                  <a:pt x="0" y="393598"/>
                </a:cubicBezTo>
                <a:lnTo>
                  <a:pt x="0" y="78722"/>
                </a:lnTo>
                <a:close/>
              </a:path>
            </a:pathLst>
          </a:custGeom>
          <a:solidFill>
            <a:srgbClr val="CB9439"/>
          </a:solidFill>
          <a:ln>
            <a:solidFill>
              <a:srgbClr val="CB943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009" tIns="23057" rIns="230009" bIns="23057"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bg1"/>
                </a:solidFill>
              </a:rPr>
              <a:t>Apologies</a:t>
            </a:r>
            <a:endParaRPr lang="en-IN" sz="2400" kern="1200" dirty="0">
              <a:solidFill>
                <a:schemeClr val="bg1"/>
              </a:solidFill>
            </a:endParaRPr>
          </a:p>
        </p:txBody>
      </p:sp>
    </p:spTree>
    <p:extLst>
      <p:ext uri="{BB962C8B-B14F-4D97-AF65-F5344CB8AC3E}">
        <p14:creationId xmlns:p14="http://schemas.microsoft.com/office/powerpoint/2010/main" val="42351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8"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Presentence Investigative Report</a:t>
            </a:r>
          </a:p>
        </p:txBody>
      </p:sp>
      <p:sp>
        <p:nvSpPr>
          <p:cNvPr id="3" name="Content Placeholder 2"/>
          <p:cNvSpPr>
            <a:spLocks noGrp="1"/>
          </p:cNvSpPr>
          <p:nvPr>
            <p:ph idx="1"/>
          </p:nvPr>
        </p:nvSpPr>
        <p:spPr/>
        <p:txBody>
          <a:bodyPr/>
          <a:lstStyle/>
          <a:p>
            <a:r>
              <a:rPr lang="en-IN" dirty="0" smtClean="0"/>
              <a:t>Report on an </a:t>
            </a:r>
            <a:r>
              <a:rPr lang="en-IN" dirty="0"/>
              <a:t>offender’s background that assists a judge in determining the </a:t>
            </a:r>
            <a:r>
              <a:rPr lang="en-IN" dirty="0" smtClean="0"/>
              <a:t>proper sentence</a:t>
            </a:r>
          </a:p>
          <a:p>
            <a:pPr lvl="1"/>
            <a:r>
              <a:rPr lang="en-IN" dirty="0"/>
              <a:t>Compiled by a probation </a:t>
            </a:r>
            <a:r>
              <a:rPr lang="en-IN" dirty="0" smtClean="0"/>
              <a:t>officer</a:t>
            </a:r>
          </a:p>
        </p:txBody>
      </p:sp>
      <p:pic>
        <p:nvPicPr>
          <p:cNvPr id="4" name="Picture 3" descr="The image shows a police officer, wearing gloves, taking the fingerprints of a man. In the background, there are two men engaged in a discussion." title="Presentence Investigative Repo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620" y="3397452"/>
            <a:ext cx="4265744" cy="2896444"/>
          </a:xfrm>
          <a:prstGeom prst="rect">
            <a:avLst/>
          </a:prstGeom>
        </p:spPr>
      </p:pic>
    </p:spTree>
    <p:extLst>
      <p:ext uri="{BB962C8B-B14F-4D97-AF65-F5344CB8AC3E}">
        <p14:creationId xmlns:p14="http://schemas.microsoft.com/office/powerpoint/2010/main" val="36371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2393</TotalTime>
  <Words>912</Words>
  <Application>Microsoft Office PowerPoint</Application>
  <PresentationFormat>On-screen Show (4:3)</PresentationFormat>
  <Paragraphs>168</Paragraphs>
  <Slides>29</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ＭＳ Ｐゴシック</vt:lpstr>
      <vt:lpstr>Arial</vt:lpstr>
      <vt:lpstr>Arial Narrow</vt:lpstr>
      <vt:lpstr>Calibri</vt:lpstr>
      <vt:lpstr>DINPro-CondBlack</vt:lpstr>
      <vt:lpstr>Franklin Gothic Medium</vt:lpstr>
      <vt:lpstr>Lucida Grande</vt:lpstr>
      <vt:lpstr>Rockwell</vt:lpstr>
      <vt:lpstr>Times New Roman</vt:lpstr>
      <vt:lpstr>Wingdings</vt:lpstr>
      <vt:lpstr>1_Office Theme</vt:lpstr>
      <vt:lpstr>Chapter 9</vt:lpstr>
      <vt:lpstr>Learning Objectives</vt:lpstr>
      <vt:lpstr>LO 1</vt:lpstr>
      <vt:lpstr>Reasons for Sentencing Criminals</vt:lpstr>
      <vt:lpstr>Components of Restorative Justice</vt:lpstr>
      <vt:lpstr>LO 2</vt:lpstr>
      <vt:lpstr>Types of Incarceration</vt:lpstr>
      <vt:lpstr>Judicial Dispositions</vt:lpstr>
      <vt:lpstr>Presentence Investigative Report</vt:lpstr>
      <vt:lpstr>Factors Considered for Sentencing</vt:lpstr>
      <vt:lpstr>LO 3</vt:lpstr>
      <vt:lpstr>Sentencing Disparity and Sentencing Discrimination </vt:lpstr>
      <vt:lpstr>Mandatory Sentencing Guidelines</vt:lpstr>
      <vt:lpstr>Reforming Mandatory Minimums</vt:lpstr>
      <vt:lpstr>LO 4</vt:lpstr>
      <vt:lpstr>Victim Impact Evidence</vt:lpstr>
      <vt:lpstr>Risks of Victim Evidence</vt:lpstr>
      <vt:lpstr>LO 5</vt:lpstr>
      <vt:lpstr>Capital Punishment</vt:lpstr>
      <vt:lpstr>Bifurcated Process</vt:lpstr>
      <vt:lpstr>Factors Contributing to the Decline of Capital Punishment</vt:lpstr>
      <vt:lpstr>Careers in Criminal Justice</vt:lpstr>
      <vt:lpstr>Careers in Criminal Justice (Continued 1)</vt:lpstr>
      <vt:lpstr>Careers in Criminal Justice (Continued 2)</vt:lpstr>
      <vt:lpstr>Careers in Criminal Justice (Continued 3)</vt:lpstr>
      <vt:lpstr>Key Terms</vt:lpstr>
      <vt:lpstr>Key Terms (Continued)</vt:lpstr>
      <vt:lpstr>Summary </vt:lpstr>
      <vt:lpstr>End</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Sharon Thomas</cp:lastModifiedBy>
  <cp:revision>222</cp:revision>
  <dcterms:created xsi:type="dcterms:W3CDTF">2013-10-25T01:45:49Z</dcterms:created>
  <dcterms:modified xsi:type="dcterms:W3CDTF">2015-09-28T10:29:19Z</dcterms:modified>
</cp:coreProperties>
</file>