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31"/>
  </p:notesMasterIdLst>
  <p:sldIdLst>
    <p:sldId id="256" r:id="rId2"/>
    <p:sldId id="257" r:id="rId3"/>
    <p:sldId id="258" r:id="rId4"/>
    <p:sldId id="334" r:id="rId5"/>
    <p:sldId id="284" r:id="rId6"/>
    <p:sldId id="286" r:id="rId7"/>
    <p:sldId id="261" r:id="rId8"/>
    <p:sldId id="292" r:id="rId9"/>
    <p:sldId id="339" r:id="rId10"/>
    <p:sldId id="264" r:id="rId11"/>
    <p:sldId id="298" r:id="rId12"/>
    <p:sldId id="299" r:id="rId13"/>
    <p:sldId id="301" r:id="rId14"/>
    <p:sldId id="267" r:id="rId15"/>
    <p:sldId id="343" r:id="rId16"/>
    <p:sldId id="306" r:id="rId17"/>
    <p:sldId id="271" r:id="rId18"/>
    <p:sldId id="272" r:id="rId19"/>
    <p:sldId id="315" r:id="rId20"/>
    <p:sldId id="336" r:id="rId21"/>
    <p:sldId id="318" r:id="rId22"/>
    <p:sldId id="319" r:id="rId23"/>
    <p:sldId id="341" r:id="rId24"/>
    <p:sldId id="321" r:id="rId25"/>
    <p:sldId id="342" r:id="rId26"/>
    <p:sldId id="324" r:id="rId27"/>
    <p:sldId id="325" r:id="rId28"/>
    <p:sldId id="326" r:id="rId29"/>
    <p:sldId id="328"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habi T Chakrawarty" initials="MTC" lastIdx="13" clrIdx="0">
    <p:extLst>
      <p:ext uri="{19B8F6BF-5375-455C-9EA6-DF929625EA0E}">
        <p15:presenceInfo xmlns:p15="http://schemas.microsoft.com/office/powerpoint/2012/main" userId="S-1-5-21-3361151005-2080053223-3394076701-16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439"/>
    <a:srgbClr val="A21129"/>
    <a:srgbClr val="8C1129"/>
    <a:srgbClr val="E71D3F"/>
    <a:srgbClr val="FFE5AA"/>
    <a:srgbClr val="EC008D"/>
    <a:srgbClr val="005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392" y="60"/>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60C60355-F1AC-1F4F-BDE9-A19B9D4A6739}" type="slidenum">
              <a:rPr lang="en-US">
                <a:latin typeface="Arial"/>
                <a:ea typeface="Arial"/>
              </a:rPr>
              <a:pPr/>
              <a:t>2</a:t>
            </a:fld>
            <a:endParaRPr lang="en-US" dirty="0">
              <a:latin typeface="Arial"/>
              <a:ea typeface="Aria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88369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3053FCBF-F0C8-C549-B4AB-7FB56ADA18C8}" type="slidenum">
              <a:rPr lang="en-US">
                <a:latin typeface="Arial"/>
                <a:ea typeface="Arial"/>
              </a:rPr>
              <a:pPr/>
              <a:t>3</a:t>
            </a:fld>
            <a:endParaRPr lang="en-US" dirty="0">
              <a:latin typeface="Arial"/>
              <a:ea typeface="Aria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398854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5EE7CF1A-01FE-4C40-874A-DB540CAB3977}" type="slidenum">
              <a:rPr lang="en-US">
                <a:latin typeface="Arial"/>
                <a:ea typeface="Arial"/>
              </a:rPr>
              <a:pPr/>
              <a:t>7</a:t>
            </a:fld>
            <a:endParaRPr lang="en-US" dirty="0">
              <a:latin typeface="Arial"/>
              <a:ea typeface="Aria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40071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D7E70E64-4607-0F4B-9661-E4BD9E43BE7A}" type="slidenum">
              <a:rPr lang="en-US">
                <a:latin typeface="Arial"/>
                <a:ea typeface="Arial"/>
              </a:rPr>
              <a:pPr/>
              <a:t>10</a:t>
            </a:fld>
            <a:endParaRPr lang="en-US" dirty="0">
              <a:latin typeface="Arial"/>
              <a:ea typeface="Aria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426698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2D882D0A-C0E2-9245-B493-27F056B7E9E3}" type="slidenum">
              <a:rPr lang="en-US">
                <a:latin typeface="Arial"/>
                <a:ea typeface="Arial"/>
              </a:rPr>
              <a:pPr/>
              <a:t>14</a:t>
            </a:fld>
            <a:endParaRPr lang="en-US" dirty="0">
              <a:latin typeface="Arial"/>
              <a:ea typeface="Aria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22533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FAAB84AE-10F9-C546-8090-4456ADA74D3A}" type="slidenum">
              <a:rPr lang="en-US">
                <a:latin typeface="Arial"/>
                <a:ea typeface="Arial"/>
              </a:rPr>
              <a:pPr/>
              <a:t>17</a:t>
            </a:fld>
            <a:endParaRPr lang="en-US" dirty="0">
              <a:latin typeface="Arial"/>
              <a:ea typeface="Aria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376859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Arial"/>
            </a:endParaRP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6F444AB3-E65F-9C47-BBA8-F55017D497FC}" type="slidenum">
              <a:rPr lang="en-US">
                <a:latin typeface="Arial"/>
                <a:ea typeface="Arial"/>
              </a:rPr>
              <a:pPr/>
              <a:t>18</a:t>
            </a:fld>
            <a:endParaRPr lang="en-US" dirty="0">
              <a:latin typeface="Arial"/>
              <a:ea typeface="Arial"/>
            </a:endParaRPr>
          </a:p>
        </p:txBody>
      </p:sp>
    </p:spTree>
    <p:extLst>
      <p:ext uri="{BB962C8B-B14F-4D97-AF65-F5344CB8AC3E}">
        <p14:creationId xmlns:p14="http://schemas.microsoft.com/office/powerpoint/2010/main" val="3973692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a:spLocks/>
          </p:cNvSpPr>
          <p:nvPr userDrawn="1"/>
        </p:nvSpPr>
        <p:spPr>
          <a:xfrm>
            <a:off x="-9144" y="-11620"/>
            <a:ext cx="9153144" cy="1435608"/>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err="1" smtClean="0">
                <a:solidFill>
                  <a:schemeClr val="tx2"/>
                </a:solidFill>
                <a:latin typeface="Arial" panose="020B0604020202020204" pitchFamily="34" charset="0"/>
              </a:rPr>
              <a:t>Pretrial</a:t>
            </a:r>
            <a:r>
              <a:rPr lang="en-IN" sz="3200" dirty="0" smtClean="0">
                <a:solidFill>
                  <a:schemeClr val="tx2"/>
                </a:solidFill>
                <a:latin typeface="Arial" panose="020B0604020202020204" pitchFamily="34" charset="0"/>
              </a:rPr>
              <a:t> Procedures and the Criminal Trial</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8</a:t>
            </a:r>
          </a:p>
        </p:txBody>
      </p:sp>
      <p:cxnSp>
        <p:nvCxnSpPr>
          <p:cNvPr id="6" name="Straight Connector 5"/>
          <p:cNvCxnSpPr/>
          <p:nvPr userDrawn="1"/>
        </p:nvCxnSpPr>
        <p:spPr>
          <a:xfrm>
            <a:off x="4832350" y="2987675"/>
            <a:ext cx="4311650" cy="0"/>
          </a:xfrm>
          <a:prstGeom prst="line">
            <a:avLst/>
          </a:prstGeom>
          <a:ln w="38100" cmpd="sng">
            <a:solidFill>
              <a:srgbClr val="CB9439"/>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11620"/>
            <a:ext cx="5124450" cy="6858000"/>
          </a:xfrm>
          <a:prstGeom prst="rect">
            <a:avLst/>
          </a:prstGeom>
        </p:spPr>
      </p:pic>
    </p:spTree>
    <p:extLst>
      <p:ext uri="{BB962C8B-B14F-4D97-AF65-F5344CB8AC3E}">
        <p14:creationId xmlns:p14="http://schemas.microsoft.com/office/powerpoint/2010/main" val="3692940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1232689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CB943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316289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31710982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410433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1063937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2606423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3168576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3341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2865147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55917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2004646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22299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066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3173468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1952024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415834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2450947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45101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7150149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CB9439"/>
          </a:solidFill>
          <a:ln>
            <a:solidFill>
              <a:srgbClr val="CB9439"/>
            </a:solid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
        <p:nvSpPr>
          <p:cNvPr id="1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6180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CB9439"/>
          </a:solidFill>
          <a:ln>
            <a:solidFill>
              <a:srgbClr val="CB9439"/>
            </a:solid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COMM4 | CH1</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36549993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CB9439"/>
          </a:solidFill>
          <a:ln>
            <a:solidFill>
              <a:srgbClr val="CB9439"/>
            </a:solid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500557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2022023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COMM4 | CH1</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2428222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CB9439"/>
          </a:solidFill>
          <a:ln>
            <a:solidFill>
              <a:srgbClr val="CB9439"/>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CH8</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40694194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27937088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IN" dirty="0" smtClean="0"/>
              <a:t>Chapter 8</a:t>
            </a:r>
            <a:endParaRPr lang="en-IN" dirty="0"/>
          </a:p>
        </p:txBody>
      </p:sp>
      <p:sp>
        <p:nvSpPr>
          <p:cNvPr id="11" name="Footer Placeholder 4"/>
          <p:cNvSpPr>
            <a:spLocks noGrp="1"/>
          </p:cNvSpPr>
          <p:nvPr>
            <p:ph type="ftr" sz="quarter" idx="10"/>
          </p:nvPr>
        </p:nvSpPr>
        <p:spPr/>
        <p:txBody>
          <a:bodyPr/>
          <a:lstStyle>
            <a:lvl1pPr fontAlgn="base">
              <a:spcBef>
                <a:spcPct val="0"/>
              </a:spcBef>
              <a:spcAft>
                <a:spcPct val="0"/>
              </a:spcAft>
              <a:defRPr lang="en-US" sz="700" smtClean="0">
                <a:effectLst/>
                <a:latin typeface="Arial" panose="020B0604020202020204" pitchFamily="34" charset="0"/>
                <a:cs typeface="Arial" panose="020B0604020202020204" pitchFamily="34" charset="0"/>
              </a:defRPr>
            </a:lvl1pPr>
          </a:lstStyle>
          <a:p>
            <a:r>
              <a:rPr lang="en-IN" dirty="0" smtClean="0"/>
              <a:t>Copyright ©2016 Cengage Learning. All Rights Reserved. May not be scanned, copied or duplicated, or posted to a publicly accessible website, in whole or in part.</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lnSpc>
                <a:spcPct val="80000"/>
              </a:lnSpc>
            </a:pPr>
            <a:r>
              <a:rPr lang="en-US" dirty="0">
                <a:solidFill>
                  <a:srgbClr val="CB9439"/>
                </a:solidFill>
                <a:latin typeface="+mn-lt"/>
              </a:rPr>
              <a:t>LO - 3</a:t>
            </a:r>
          </a:p>
          <a:p>
            <a:pPr eaLnBrk="1" hangingPunct="1"/>
            <a:r>
              <a:rPr lang="en-US" b="0" dirty="0">
                <a:latin typeface="+mn-lt"/>
              </a:rPr>
              <a:t>Identify the basic protections enjoyed by criminal defendants in the United States</a:t>
            </a:r>
          </a:p>
        </p:txBody>
      </p:sp>
      <p:sp>
        <p:nvSpPr>
          <p:cNvPr id="2" name="Title 1" hidden="1"/>
          <p:cNvSpPr>
            <a:spLocks noGrp="1"/>
          </p:cNvSpPr>
          <p:nvPr>
            <p:ph type="title"/>
          </p:nvPr>
        </p:nvSpPr>
        <p:spPr/>
        <p:txBody>
          <a:bodyPr/>
          <a:lstStyle/>
          <a:p>
            <a:r>
              <a:rPr lang="en-IN" dirty="0" smtClean="0"/>
              <a:t>LO 3</a:t>
            </a:r>
            <a:endParaRPr lang="en-IN" dirty="0"/>
          </a:p>
        </p:txBody>
      </p:sp>
    </p:spTree>
    <p:extLst>
      <p:ext uri="{BB962C8B-B14F-4D97-AF65-F5344CB8AC3E}">
        <p14:creationId xmlns:p14="http://schemas.microsoft.com/office/powerpoint/2010/main" val="26049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Protections Enjoyed by Criminal Defendants</a:t>
            </a:r>
            <a:endParaRPr lang="en-IN" dirty="0"/>
          </a:p>
        </p:txBody>
      </p:sp>
      <p:sp>
        <p:nvSpPr>
          <p:cNvPr id="3" name="Content Placeholder 2"/>
          <p:cNvSpPr>
            <a:spLocks noGrp="1"/>
          </p:cNvSpPr>
          <p:nvPr>
            <p:ph idx="1"/>
          </p:nvPr>
        </p:nvSpPr>
        <p:spPr/>
        <p:txBody>
          <a:bodyPr/>
          <a:lstStyle/>
          <a:p>
            <a:r>
              <a:rPr lang="en-IN" dirty="0" smtClean="0"/>
              <a:t>Defendants in the U.S. </a:t>
            </a:r>
            <a:r>
              <a:rPr lang="en-US" dirty="0" smtClean="0"/>
              <a:t>enjoy the right to</a:t>
            </a:r>
            <a:r>
              <a:rPr lang="en-IN" dirty="0" smtClean="0"/>
              <a:t>:</a:t>
            </a:r>
          </a:p>
          <a:p>
            <a:pPr lvl="1"/>
            <a:r>
              <a:rPr lang="en-IN" sz="2700" dirty="0" smtClean="0"/>
              <a:t>A speedy and public trial by an impartial judge</a:t>
            </a:r>
          </a:p>
          <a:p>
            <a:pPr lvl="2"/>
            <a:r>
              <a:rPr lang="en-IN" sz="2700" b="1" dirty="0" smtClean="0"/>
              <a:t>Statute of limitations</a:t>
            </a:r>
            <a:r>
              <a:rPr lang="en-IN" sz="2700" dirty="0" smtClean="0"/>
              <a:t>: Limits the amount of time prosecutors have to bring criminal charges against a suspect</a:t>
            </a:r>
          </a:p>
          <a:p>
            <a:pPr lvl="1"/>
            <a:r>
              <a:rPr lang="en-IN" sz="2700" dirty="0" smtClean="0"/>
              <a:t>Be informed of the nature and causes of accusation</a:t>
            </a:r>
          </a:p>
          <a:p>
            <a:pPr lvl="1"/>
            <a:r>
              <a:rPr lang="en-IN" sz="2700" dirty="0" smtClean="0"/>
              <a:t>Be confronted with witnesses against him or her</a:t>
            </a:r>
          </a:p>
          <a:p>
            <a:pPr lvl="1"/>
            <a:r>
              <a:rPr lang="en-IN" sz="2700" dirty="0" smtClean="0"/>
              <a:t>Have compulsory process for obtaining witnesses in his favour</a:t>
            </a:r>
          </a:p>
          <a:p>
            <a:pPr lvl="1"/>
            <a:r>
              <a:rPr lang="en-IN" sz="2700" dirty="0" smtClean="0"/>
              <a:t>Have the Assistance of Counsel for his </a:t>
            </a:r>
            <a:r>
              <a:rPr lang="en-IN" sz="2700" dirty="0" err="1" smtClean="0"/>
              <a:t>defense</a:t>
            </a:r>
            <a:endParaRPr lang="en-IN" sz="2700" dirty="0"/>
          </a:p>
        </p:txBody>
      </p:sp>
    </p:spTree>
    <p:extLst>
      <p:ext uri="{BB962C8B-B14F-4D97-AF65-F5344CB8AC3E}">
        <p14:creationId xmlns:p14="http://schemas.microsoft.com/office/powerpoint/2010/main" val="42822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Role of the Jury</a:t>
            </a:r>
          </a:p>
        </p:txBody>
      </p:sp>
      <p:sp>
        <p:nvSpPr>
          <p:cNvPr id="3" name="Content Placeholder 2"/>
          <p:cNvSpPr>
            <a:spLocks noGrp="1"/>
          </p:cNvSpPr>
          <p:nvPr>
            <p:ph idx="1"/>
          </p:nvPr>
        </p:nvSpPr>
        <p:spPr/>
        <p:txBody>
          <a:bodyPr/>
          <a:lstStyle/>
          <a:p>
            <a:r>
              <a:rPr lang="en-IN" b="1" dirty="0"/>
              <a:t>Jury </a:t>
            </a:r>
            <a:r>
              <a:rPr lang="en-IN" b="1" dirty="0" smtClean="0"/>
              <a:t>trial</a:t>
            </a:r>
            <a:r>
              <a:rPr lang="en-IN" dirty="0" smtClean="0"/>
              <a:t>: Trial </a:t>
            </a:r>
            <a:r>
              <a:rPr lang="en-IN" dirty="0"/>
              <a:t>before a judge and a </a:t>
            </a:r>
            <a:r>
              <a:rPr lang="en-IN" dirty="0" smtClean="0"/>
              <a:t>jury</a:t>
            </a:r>
            <a:endParaRPr lang="en-IN" dirty="0"/>
          </a:p>
          <a:p>
            <a:r>
              <a:rPr lang="en-IN" b="1" dirty="0"/>
              <a:t>Bench </a:t>
            </a:r>
            <a:r>
              <a:rPr lang="en-IN" b="1" dirty="0" smtClean="0"/>
              <a:t>trial</a:t>
            </a:r>
            <a:r>
              <a:rPr lang="en-IN" dirty="0" smtClean="0"/>
              <a:t>: Trial </a:t>
            </a:r>
            <a:r>
              <a:rPr lang="en-IN" dirty="0"/>
              <a:t>conducted without a </a:t>
            </a:r>
            <a:r>
              <a:rPr lang="en-IN" dirty="0" smtClean="0"/>
              <a:t>jury </a:t>
            </a:r>
          </a:p>
          <a:p>
            <a:pPr lvl="1"/>
            <a:r>
              <a:rPr lang="en-IN" dirty="0" smtClean="0"/>
              <a:t>Judge makes the </a:t>
            </a:r>
            <a:r>
              <a:rPr lang="en-IN" dirty="0"/>
              <a:t>determination of the defendant’s guilt or </a:t>
            </a:r>
            <a:r>
              <a:rPr lang="en-IN" dirty="0" smtClean="0"/>
              <a:t>innocence</a:t>
            </a:r>
          </a:p>
          <a:p>
            <a:r>
              <a:rPr lang="en-IN" b="1" dirty="0" smtClean="0"/>
              <a:t>Acquittal</a:t>
            </a:r>
            <a:r>
              <a:rPr lang="en-IN" dirty="0" smtClean="0"/>
              <a:t>: Declaration </a:t>
            </a:r>
            <a:r>
              <a:rPr lang="en-IN" dirty="0"/>
              <a:t>following a trial that the individual </a:t>
            </a:r>
            <a:r>
              <a:rPr lang="en-IN" dirty="0" smtClean="0"/>
              <a:t>accused of </a:t>
            </a:r>
            <a:r>
              <a:rPr lang="en-IN" dirty="0"/>
              <a:t>the crime is </a:t>
            </a:r>
            <a:r>
              <a:rPr lang="en-IN" dirty="0" smtClean="0"/>
              <a:t>innocent</a:t>
            </a:r>
            <a:endParaRPr lang="en-IN" dirty="0"/>
          </a:p>
        </p:txBody>
      </p:sp>
    </p:spTree>
    <p:extLst>
      <p:ext uri="{BB962C8B-B14F-4D97-AF65-F5344CB8AC3E}">
        <p14:creationId xmlns:p14="http://schemas.microsoft.com/office/powerpoint/2010/main" val="37420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Presumption of a Defendant’s Innocence</a:t>
            </a:r>
            <a:endParaRPr lang="en-IN" dirty="0"/>
          </a:p>
        </p:txBody>
      </p:sp>
      <p:sp>
        <p:nvSpPr>
          <p:cNvPr id="3" name="Content Placeholder 2"/>
          <p:cNvSpPr>
            <a:spLocks noGrp="1"/>
          </p:cNvSpPr>
          <p:nvPr>
            <p:ph idx="1"/>
          </p:nvPr>
        </p:nvSpPr>
        <p:spPr/>
        <p:txBody>
          <a:bodyPr/>
          <a:lstStyle/>
          <a:p>
            <a:r>
              <a:rPr lang="en-IN" dirty="0" smtClean="0"/>
              <a:t>Defendant is considered to be innocent until proved guilty</a:t>
            </a:r>
          </a:p>
          <a:p>
            <a:r>
              <a:rPr lang="en-IN" dirty="0" smtClean="0"/>
              <a:t>Prosecutor should substantiate the charge with sufficient evidence of the defendant’s guilt</a:t>
            </a:r>
          </a:p>
          <a:p>
            <a:r>
              <a:rPr lang="en-IN" dirty="0" smtClean="0"/>
              <a:t>Standard of proof - </a:t>
            </a:r>
            <a:r>
              <a:rPr lang="en-IN" dirty="0"/>
              <a:t>Defendant is not required to prove innocence</a:t>
            </a:r>
          </a:p>
          <a:p>
            <a:endParaRPr lang="en-IN" dirty="0" smtClean="0"/>
          </a:p>
          <a:p>
            <a:endParaRPr lang="en-IN" dirty="0" smtClean="0"/>
          </a:p>
          <a:p>
            <a:pPr lvl="1"/>
            <a:endParaRPr lang="en-IN" dirty="0" smtClean="0"/>
          </a:p>
        </p:txBody>
      </p:sp>
    </p:spTree>
    <p:extLst>
      <p:ext uri="{BB962C8B-B14F-4D97-AF65-F5344CB8AC3E}">
        <p14:creationId xmlns:p14="http://schemas.microsoft.com/office/powerpoint/2010/main" val="240362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lnSpc>
                <a:spcPct val="80000"/>
              </a:lnSpc>
            </a:pPr>
            <a:r>
              <a:rPr lang="en-US" dirty="0">
                <a:solidFill>
                  <a:srgbClr val="CB9439"/>
                </a:solidFill>
                <a:latin typeface="+mn-lt"/>
              </a:rPr>
              <a:t>LO - 4</a:t>
            </a:r>
          </a:p>
          <a:p>
            <a:pPr eaLnBrk="1" hangingPunct="1"/>
            <a:r>
              <a:rPr lang="en-US" b="0" dirty="0">
                <a:latin typeface="+mn-lt"/>
              </a:rPr>
              <a:t>Contrast challenges for cause and preemptory challenges during </a:t>
            </a:r>
            <a:r>
              <a:rPr lang="en-US" b="0" i="1" dirty="0" err="1">
                <a:latin typeface="+mn-lt"/>
              </a:rPr>
              <a:t>voir</a:t>
            </a:r>
            <a:r>
              <a:rPr lang="en-US" b="0" i="1" dirty="0">
                <a:latin typeface="+mn-lt"/>
              </a:rPr>
              <a:t> dire</a:t>
            </a:r>
          </a:p>
        </p:txBody>
      </p:sp>
      <p:sp>
        <p:nvSpPr>
          <p:cNvPr id="2" name="Title 1" hidden="1"/>
          <p:cNvSpPr>
            <a:spLocks noGrp="1"/>
          </p:cNvSpPr>
          <p:nvPr>
            <p:ph type="title"/>
          </p:nvPr>
        </p:nvSpPr>
        <p:spPr/>
        <p:txBody>
          <a:bodyPr/>
          <a:lstStyle/>
          <a:p>
            <a:r>
              <a:rPr lang="en-IN" dirty="0" smtClean="0"/>
              <a:t>LO4</a:t>
            </a:r>
            <a:endParaRPr lang="en-IN" dirty="0"/>
          </a:p>
        </p:txBody>
      </p:sp>
    </p:spTree>
    <p:extLst>
      <p:ext uri="{BB962C8B-B14F-4D97-AF65-F5344CB8AC3E}">
        <p14:creationId xmlns:p14="http://schemas.microsoft.com/office/powerpoint/2010/main" val="1488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Selection of the Jury </a:t>
            </a:r>
            <a:endParaRPr lang="en-US" dirty="0"/>
          </a:p>
        </p:txBody>
      </p:sp>
      <p:sp>
        <p:nvSpPr>
          <p:cNvPr id="3" name="Content Placeholder 2"/>
          <p:cNvSpPr>
            <a:spLocks noGrp="1"/>
          </p:cNvSpPr>
          <p:nvPr>
            <p:ph idx="1"/>
          </p:nvPr>
        </p:nvSpPr>
        <p:spPr/>
        <p:txBody>
          <a:bodyPr/>
          <a:lstStyle/>
          <a:p>
            <a:r>
              <a:rPr lang="en-IN" b="1" dirty="0"/>
              <a:t>Master jury list</a:t>
            </a:r>
            <a:r>
              <a:rPr lang="en-IN" dirty="0"/>
              <a:t>: List of citizens from which a jury can be selected</a:t>
            </a:r>
          </a:p>
          <a:p>
            <a:r>
              <a:rPr lang="en-IN" b="1" dirty="0"/>
              <a:t>Venire</a:t>
            </a:r>
            <a:r>
              <a:rPr lang="en-IN" dirty="0"/>
              <a:t>: Group of citizens from which the jury is </a:t>
            </a:r>
            <a:r>
              <a:rPr lang="en-IN" dirty="0" smtClean="0"/>
              <a:t>selected</a:t>
            </a:r>
            <a:endParaRPr lang="en-IN" dirty="0"/>
          </a:p>
        </p:txBody>
      </p:sp>
      <p:pic>
        <p:nvPicPr>
          <p:cNvPr id="4" name="Picture 3" descr="The image shows two rows of men and women seated in what appears to be a court of law. Everyone in the image are dressed in formal wear. Two men, two women, and a man are seated in the first row. There are two men and two women seated in the second row." title="Selection of the Ju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389" y="3436104"/>
            <a:ext cx="4265744" cy="2521784"/>
          </a:xfrm>
          <a:prstGeom prst="rect">
            <a:avLst/>
          </a:prstGeom>
        </p:spPr>
      </p:pic>
    </p:spTree>
    <p:extLst>
      <p:ext uri="{BB962C8B-B14F-4D97-AF65-F5344CB8AC3E}">
        <p14:creationId xmlns:p14="http://schemas.microsoft.com/office/powerpoint/2010/main" val="295166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Voir</a:t>
            </a:r>
            <a:r>
              <a:rPr lang="en-IN" dirty="0" smtClean="0"/>
              <a:t> Dire</a:t>
            </a:r>
            <a:endParaRPr lang="en-IN" dirty="0"/>
          </a:p>
        </p:txBody>
      </p:sp>
      <p:sp>
        <p:nvSpPr>
          <p:cNvPr id="3" name="Content Placeholder 2"/>
          <p:cNvSpPr>
            <a:spLocks noGrp="1"/>
          </p:cNvSpPr>
          <p:nvPr>
            <p:ph idx="1"/>
          </p:nvPr>
        </p:nvSpPr>
        <p:spPr/>
        <p:txBody>
          <a:bodyPr/>
          <a:lstStyle/>
          <a:p>
            <a:r>
              <a:rPr lang="en-IN" sz="3100" dirty="0" smtClean="0"/>
              <a:t>Preliminary questions asked to prospective jurors to determine whether they:</a:t>
            </a:r>
          </a:p>
          <a:p>
            <a:pPr lvl="1"/>
            <a:r>
              <a:rPr lang="en-IN" sz="2750" dirty="0" smtClean="0"/>
              <a:t>Are biased</a:t>
            </a:r>
          </a:p>
          <a:p>
            <a:pPr lvl="1"/>
            <a:r>
              <a:rPr lang="en-IN" sz="2750" dirty="0" smtClean="0"/>
              <a:t>Have any connection with the defendant or a witness</a:t>
            </a:r>
          </a:p>
          <a:p>
            <a:r>
              <a:rPr lang="en-IN" sz="3100" b="1" dirty="0" smtClean="0"/>
              <a:t>Challenge </a:t>
            </a:r>
            <a:r>
              <a:rPr lang="en-IN" sz="3100" b="1" dirty="0"/>
              <a:t>for </a:t>
            </a:r>
            <a:r>
              <a:rPr lang="en-IN" sz="3100" b="1" dirty="0" smtClean="0"/>
              <a:t>cause</a:t>
            </a:r>
            <a:endParaRPr lang="en-IN" sz="3100" dirty="0"/>
          </a:p>
          <a:p>
            <a:pPr lvl="1"/>
            <a:r>
              <a:rPr lang="en-IN" sz="2700" dirty="0" smtClean="0"/>
              <a:t>Attorney </a:t>
            </a:r>
            <a:r>
              <a:rPr lang="en-IN" sz="2700" dirty="0"/>
              <a:t>states the reason why a prospective juror should not be included on the jury</a:t>
            </a:r>
          </a:p>
          <a:p>
            <a:r>
              <a:rPr lang="en-IN" sz="3100" b="1" dirty="0"/>
              <a:t>Peremptory </a:t>
            </a:r>
            <a:r>
              <a:rPr lang="en-IN" sz="3100" b="1" dirty="0" smtClean="0"/>
              <a:t>challenges</a:t>
            </a:r>
            <a:endParaRPr lang="en-IN" sz="3100" dirty="0"/>
          </a:p>
          <a:p>
            <a:pPr lvl="1"/>
            <a:r>
              <a:rPr lang="en-IN" sz="2700" dirty="0" smtClean="0"/>
              <a:t>Excluding </a:t>
            </a:r>
            <a:r>
              <a:rPr lang="en-IN" sz="2700" dirty="0"/>
              <a:t>potential jurors from serving on the jury without any supporting reason or cause</a:t>
            </a:r>
          </a:p>
          <a:p>
            <a:pPr marL="0" indent="0">
              <a:buNone/>
            </a:pPr>
            <a:endParaRPr lang="en-IN" dirty="0"/>
          </a:p>
          <a:p>
            <a:endParaRPr lang="en-IN" dirty="0"/>
          </a:p>
        </p:txBody>
      </p:sp>
    </p:spTree>
    <p:extLst>
      <p:ext uri="{BB962C8B-B14F-4D97-AF65-F5344CB8AC3E}">
        <p14:creationId xmlns:p14="http://schemas.microsoft.com/office/powerpoint/2010/main" val="29075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lnSpc>
                <a:spcPct val="80000"/>
              </a:lnSpc>
            </a:pPr>
            <a:r>
              <a:rPr lang="en-US" dirty="0">
                <a:solidFill>
                  <a:srgbClr val="CB9439"/>
                </a:solidFill>
                <a:latin typeface="+mn-lt"/>
              </a:rPr>
              <a:t>LO - 5</a:t>
            </a:r>
          </a:p>
          <a:p>
            <a:pPr eaLnBrk="1" hangingPunct="1"/>
            <a:r>
              <a:rPr lang="en-US" b="0" dirty="0">
                <a:latin typeface="+mn-lt"/>
              </a:rPr>
              <a:t>List the standard steps in a criminal jury trial</a:t>
            </a:r>
          </a:p>
        </p:txBody>
      </p:sp>
      <p:sp>
        <p:nvSpPr>
          <p:cNvPr id="2" name="Title 1" hidden="1"/>
          <p:cNvSpPr>
            <a:spLocks noGrp="1"/>
          </p:cNvSpPr>
          <p:nvPr>
            <p:ph type="title"/>
          </p:nvPr>
        </p:nvSpPr>
        <p:spPr/>
        <p:txBody>
          <a:bodyPr/>
          <a:lstStyle/>
          <a:p>
            <a:r>
              <a:rPr lang="en-IN" dirty="0" smtClean="0"/>
              <a:t>LO 5</a:t>
            </a:r>
            <a:endParaRPr lang="en-IN" dirty="0"/>
          </a:p>
        </p:txBody>
      </p:sp>
    </p:spTree>
    <p:extLst>
      <p:ext uri="{BB962C8B-B14F-4D97-AF65-F5344CB8AC3E}">
        <p14:creationId xmlns:p14="http://schemas.microsoft.com/office/powerpoint/2010/main" val="20028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solidFill>
                  <a:schemeClr val="bg1"/>
                </a:solidFill>
                <a:cs typeface="Arial" charset="0"/>
              </a:rPr>
              <a:t>8.3    </a:t>
            </a:r>
            <a:r>
              <a:rPr lang="en-US" dirty="0">
                <a:solidFill>
                  <a:schemeClr val="bg1"/>
                </a:solidFill>
                <a:cs typeface="Arial" charset="0"/>
              </a:rPr>
              <a:t> </a:t>
            </a:r>
            <a:r>
              <a:rPr lang="en-US" dirty="0" smtClean="0">
                <a:solidFill>
                  <a:schemeClr val="bg1"/>
                </a:solidFill>
                <a:cs typeface="Arial" charset="0"/>
              </a:rPr>
              <a:t>  </a:t>
            </a:r>
            <a:r>
              <a:rPr lang="en-US" sz="3200" dirty="0" smtClean="0">
                <a:solidFill>
                  <a:schemeClr val="tx2"/>
                </a:solidFill>
                <a:cs typeface="Arial" charset="0"/>
              </a:rPr>
              <a:t>The </a:t>
            </a:r>
            <a:r>
              <a:rPr lang="en-US" sz="3200" dirty="0">
                <a:solidFill>
                  <a:schemeClr val="tx2"/>
                </a:solidFill>
                <a:cs typeface="Arial" charset="0"/>
              </a:rPr>
              <a:t>Steps of a Jury </a:t>
            </a:r>
            <a:r>
              <a:rPr lang="en-US" sz="3200" dirty="0" smtClean="0">
                <a:solidFill>
                  <a:schemeClr val="tx2"/>
                </a:solidFill>
                <a:cs typeface="Arial" charset="0"/>
              </a:rPr>
              <a:t>Trial</a:t>
            </a:r>
            <a:endParaRPr lang="en-US" sz="3200" dirty="0">
              <a:solidFill>
                <a:schemeClr val="tx2"/>
              </a:solidFill>
              <a:cs typeface="Arial" charset="0"/>
            </a:endParaRPr>
          </a:p>
        </p:txBody>
      </p:sp>
      <p:pic>
        <p:nvPicPr>
          <p:cNvPr id="3" name="Picture 2" descr="This figure consists of 14 boxes placed in 2 rows, with seven boxes each. The boxes in the first row are labelled as follows:&#10;• Opening statements: Prosecution&#10;• Opening statements: Defense&#10;• Prosecution presentation of evidence and direct examination of witnesses &#10;• Defense cross-examination &#10;• Defense motion for a directed verdict (rarely successful)&#10;• Defense presentation of evidence and direct examination of witnesses &#10;• Prosecution cross-examination&#10;From the left, the first six boxes are followed by an arrow pointing to the next box. The seventh box in the first row is connected to the first box in the second row with an arrow.&#10;&#10;From the left, the seven boxes in the second row are labelled as follows:&#10;• Prosecution rebuttal&#10;• Defense surrebuttal&#10;• Closing statements: Defense &#10;• Closing statements: Prosecution&#10;• Judge’s instructions to the jury&#10;• Jury deliberation&#10;• Pronouncement of the verdict &#10;There are arrows on the right of the first six boxes pointing to the left of the next box.&#10;&#10;" title="Figure 8.3 - The Steps of a Jury Tri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37159"/>
            <a:ext cx="8229600" cy="2636044"/>
          </a:xfrm>
          <a:prstGeom prst="rect">
            <a:avLst/>
          </a:prstGeom>
        </p:spPr>
      </p:pic>
    </p:spTree>
    <p:extLst>
      <p:ext uri="{BB962C8B-B14F-4D97-AF65-F5344CB8AC3E}">
        <p14:creationId xmlns:p14="http://schemas.microsoft.com/office/powerpoint/2010/main" val="2414717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Post Criminal Trial</a:t>
            </a:r>
            <a:endParaRPr lang="en-IN" dirty="0"/>
          </a:p>
        </p:txBody>
      </p:sp>
      <p:sp>
        <p:nvSpPr>
          <p:cNvPr id="3" name="Content Placeholder 2"/>
          <p:cNvSpPr>
            <a:spLocks noGrp="1"/>
          </p:cNvSpPr>
          <p:nvPr>
            <p:ph idx="1"/>
          </p:nvPr>
        </p:nvSpPr>
        <p:spPr/>
        <p:txBody>
          <a:bodyPr/>
          <a:lstStyle/>
          <a:p>
            <a:r>
              <a:rPr lang="en-IN" b="1" dirty="0" smtClean="0"/>
              <a:t>Verdict</a:t>
            </a:r>
            <a:r>
              <a:rPr lang="en-IN" dirty="0" smtClean="0"/>
              <a:t>:</a:t>
            </a:r>
            <a:r>
              <a:rPr lang="en-IN" b="1" dirty="0" smtClean="0"/>
              <a:t> </a:t>
            </a:r>
            <a:r>
              <a:rPr lang="en-IN" dirty="0" smtClean="0"/>
              <a:t>Formal </a:t>
            </a:r>
            <a:r>
              <a:rPr lang="en-IN" dirty="0"/>
              <a:t>decision made by the </a:t>
            </a:r>
            <a:r>
              <a:rPr lang="en-IN" dirty="0" smtClean="0"/>
              <a:t>jury</a:t>
            </a:r>
          </a:p>
          <a:p>
            <a:pPr lvl="1"/>
            <a:r>
              <a:rPr lang="en-IN" b="1" dirty="0"/>
              <a:t>Hung j</a:t>
            </a:r>
            <a:r>
              <a:rPr lang="en-IN" b="1" dirty="0" smtClean="0"/>
              <a:t>ury</a:t>
            </a:r>
            <a:r>
              <a:rPr lang="en-IN" dirty="0" smtClean="0"/>
              <a:t>: Members </a:t>
            </a:r>
            <a:r>
              <a:rPr lang="en-IN" dirty="0"/>
              <a:t>are </a:t>
            </a:r>
            <a:r>
              <a:rPr lang="en-IN" dirty="0" smtClean="0"/>
              <a:t>irreconcilably </a:t>
            </a:r>
            <a:r>
              <a:rPr lang="en-IN" dirty="0"/>
              <a:t>divided </a:t>
            </a:r>
            <a:r>
              <a:rPr lang="en-IN" dirty="0" smtClean="0"/>
              <a:t>in their opinions and cannot </a:t>
            </a:r>
            <a:r>
              <a:rPr lang="en-IN" dirty="0"/>
              <a:t>reach a </a:t>
            </a:r>
            <a:r>
              <a:rPr lang="en-IN" dirty="0" smtClean="0"/>
              <a:t>verdict</a:t>
            </a:r>
          </a:p>
          <a:p>
            <a:pPr lvl="2"/>
            <a:r>
              <a:rPr lang="en-US" b="1" dirty="0"/>
              <a:t>Allen </a:t>
            </a:r>
            <a:r>
              <a:rPr lang="en-US" b="1" dirty="0" smtClean="0"/>
              <a:t>charge</a:t>
            </a:r>
            <a:r>
              <a:rPr lang="en-US" dirty="0" smtClean="0"/>
              <a:t>:</a:t>
            </a:r>
            <a:r>
              <a:rPr lang="en-US" b="1" dirty="0" smtClean="0"/>
              <a:t> </a:t>
            </a:r>
            <a:r>
              <a:rPr lang="en-US" dirty="0" smtClean="0"/>
              <a:t>Judge asks </a:t>
            </a:r>
            <a:r>
              <a:rPr lang="en-US" dirty="0"/>
              <a:t>the jurors in the minority to reconsider </a:t>
            </a:r>
            <a:r>
              <a:rPr lang="en-US" dirty="0" smtClean="0"/>
              <a:t>the majority opinion</a:t>
            </a:r>
          </a:p>
          <a:p>
            <a:r>
              <a:rPr lang="en-US" b="1" dirty="0" smtClean="0"/>
              <a:t>Appeals</a:t>
            </a:r>
            <a:r>
              <a:rPr lang="en-US" dirty="0" smtClean="0"/>
              <a:t>: </a:t>
            </a:r>
            <a:r>
              <a:rPr lang="en-IN" dirty="0"/>
              <a:t>Process of seeking a higher court’s review of a lower court’s decision</a:t>
            </a:r>
          </a:p>
          <a:p>
            <a:pPr lvl="1"/>
            <a:r>
              <a:rPr lang="en-IN" dirty="0" smtClean="0"/>
              <a:t>Purpose - To correct </a:t>
            </a:r>
            <a:r>
              <a:rPr lang="en-IN" dirty="0"/>
              <a:t>or change the decision</a:t>
            </a:r>
          </a:p>
          <a:p>
            <a:pPr lvl="1"/>
            <a:r>
              <a:rPr lang="en-IN" dirty="0"/>
              <a:t>Available only to the defense</a:t>
            </a:r>
          </a:p>
          <a:p>
            <a:pPr lvl="1"/>
            <a:r>
              <a:rPr lang="en-IN" dirty="0"/>
              <a:t>Primarily concerned with legal innocence</a:t>
            </a:r>
          </a:p>
          <a:p>
            <a:endParaRPr lang="en-IN" dirty="0" smtClean="0"/>
          </a:p>
          <a:p>
            <a:pPr lvl="2"/>
            <a:endParaRPr lang="en-IN" dirty="0"/>
          </a:p>
        </p:txBody>
      </p:sp>
    </p:spTree>
    <p:extLst>
      <p:ext uri="{BB962C8B-B14F-4D97-AF65-F5344CB8AC3E}">
        <p14:creationId xmlns:p14="http://schemas.microsoft.com/office/powerpoint/2010/main" val="8222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Autofit/>
          </a:bodyPr>
          <a:lstStyle/>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Identify the steps involved in the pretrial criminal process</a:t>
            </a:r>
          </a:p>
          <a:p>
            <a:pPr marL="419100" indent="-419100">
              <a:buFont typeface="Wingdings" panose="05000000000000000000" pitchFamily="2" charset="2"/>
              <a:buAutoNum type="arabicPlain"/>
            </a:pPr>
            <a:r>
              <a:rPr lang="en-IN" dirty="0">
                <a:solidFill>
                  <a:schemeClr val="tx2"/>
                </a:solidFill>
                <a:latin typeface="Rockwell" panose="02060603020205020403" pitchFamily="18" charset="0"/>
                <a:ea typeface="Rockwell" panose="02060603020205020403" pitchFamily="18" charset="0"/>
                <a:cs typeface="Rockwell" panose="02060603020205020403" pitchFamily="18" charset="0"/>
              </a:rPr>
              <a:t>Indicate why prosecutors, defense attorneys, and defendants often agree to plea bargains</a:t>
            </a:r>
            <a:endParaRPr lang="en-US" dirty="0">
              <a:solidFill>
                <a:schemeClr val="tx2"/>
              </a:solidFill>
              <a:latin typeface="Rockwell" panose="02060603020205020403" pitchFamily="18" charset="0"/>
              <a:ea typeface="Rockwell" panose="02060603020205020403" pitchFamily="18" charset="0"/>
              <a:cs typeface="Rockwell" panose="02060603020205020403" pitchFamily="18" charset="0"/>
            </a:endParaRP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Identify the basic protections enjoyed by criminal defendants in the United States</a:t>
            </a: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Contrast challenges for cause and preemptory challenges during </a:t>
            </a:r>
            <a:r>
              <a:rPr lang="en-US" i="1" dirty="0" err="1">
                <a:solidFill>
                  <a:schemeClr val="tx2"/>
                </a:solidFill>
                <a:latin typeface="Rockwell" panose="02060603020205020403" pitchFamily="18" charset="0"/>
                <a:ea typeface="Rockwell" panose="02060603020205020403" pitchFamily="18" charset="0"/>
                <a:cs typeface="Rockwell" panose="02060603020205020403" pitchFamily="18" charset="0"/>
              </a:rPr>
              <a:t>voir</a:t>
            </a:r>
            <a:r>
              <a:rPr lang="en-US" i="1" dirty="0">
                <a:solidFill>
                  <a:schemeClr val="tx2"/>
                </a:solidFill>
                <a:latin typeface="Rockwell" panose="02060603020205020403" pitchFamily="18" charset="0"/>
                <a:ea typeface="Rockwell" panose="02060603020205020403" pitchFamily="18" charset="0"/>
                <a:cs typeface="Rockwell" panose="02060603020205020403" pitchFamily="18" charset="0"/>
              </a:rPr>
              <a:t> dire</a:t>
            </a:r>
          </a:p>
          <a:p>
            <a:pPr marL="419100" indent="-419100">
              <a:buFont typeface="Wingdings" panose="05000000000000000000" pitchFamily="2" charset="2"/>
              <a:buAutoNum type="arabicPlain"/>
            </a:pPr>
            <a:r>
              <a:rPr lang="en-US" dirty="0">
                <a:solidFill>
                  <a:schemeClr val="tx2"/>
                </a:solidFill>
                <a:latin typeface="Rockwell" panose="02060603020205020403" pitchFamily="18" charset="0"/>
                <a:ea typeface="Rockwell" panose="02060603020205020403" pitchFamily="18" charset="0"/>
                <a:cs typeface="Rockwell" panose="02060603020205020403" pitchFamily="18" charset="0"/>
              </a:rPr>
              <a:t>List the standard steps in a criminal jury trial</a:t>
            </a:r>
          </a:p>
        </p:txBody>
      </p:sp>
      <p:sp>
        <p:nvSpPr>
          <p:cNvPr id="20482" name="Rectangle 2" hidden="1"/>
          <p:cNvSpPr>
            <a:spLocks noGrp="1" noChangeArrowheads="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242683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Steps of an Appeal</a:t>
            </a:r>
            <a:endParaRPr lang="en-IN" dirty="0"/>
          </a:p>
        </p:txBody>
      </p:sp>
      <p:sp>
        <p:nvSpPr>
          <p:cNvPr id="3" name="Content Placeholder 2"/>
          <p:cNvSpPr>
            <a:spLocks noGrp="1"/>
          </p:cNvSpPr>
          <p:nvPr>
            <p:ph idx="1"/>
          </p:nvPr>
        </p:nvSpPr>
        <p:spPr>
          <a:xfrm>
            <a:off x="994500" y="1532988"/>
            <a:ext cx="4949100" cy="4767800"/>
          </a:xfrm>
        </p:spPr>
        <p:txBody>
          <a:bodyPr/>
          <a:lstStyle/>
          <a:p>
            <a:r>
              <a:rPr lang="en-IN" sz="2800" dirty="0" smtClean="0"/>
              <a:t>Appellant files a notice of appeal</a:t>
            </a:r>
          </a:p>
          <a:p>
            <a:r>
              <a:rPr lang="en-US" sz="2800" dirty="0" smtClean="0"/>
              <a:t>Appellant </a:t>
            </a:r>
            <a:r>
              <a:rPr lang="en-US" sz="2800" dirty="0"/>
              <a:t>transfers the trial court record to the appellate </a:t>
            </a:r>
            <a:r>
              <a:rPr lang="en-US" sz="2800" dirty="0" smtClean="0"/>
              <a:t>court</a:t>
            </a:r>
          </a:p>
          <a:p>
            <a:r>
              <a:rPr lang="en-US" sz="2800" dirty="0"/>
              <a:t>Both parties file </a:t>
            </a:r>
            <a:r>
              <a:rPr lang="en-US" sz="2800" dirty="0" smtClean="0"/>
              <a:t>briefs</a:t>
            </a:r>
          </a:p>
          <a:p>
            <a:r>
              <a:rPr lang="en-US" sz="2800" dirty="0"/>
              <a:t>Attorneys from both sides present oral arguments before the appellate </a:t>
            </a:r>
            <a:r>
              <a:rPr lang="en-US" sz="2800" dirty="0" smtClean="0"/>
              <a:t>court</a:t>
            </a:r>
          </a:p>
          <a:p>
            <a:r>
              <a:rPr lang="en-US" sz="2800" dirty="0" smtClean="0"/>
              <a:t>Judges </a:t>
            </a:r>
            <a:r>
              <a:rPr lang="en-US" sz="2800" dirty="0"/>
              <a:t>of the appellate court </a:t>
            </a:r>
            <a:r>
              <a:rPr lang="en-US" sz="2800" dirty="0" smtClean="0"/>
              <a:t>deliberate </a:t>
            </a:r>
            <a:r>
              <a:rPr lang="en-US" sz="2800" dirty="0"/>
              <a:t>the case and make their </a:t>
            </a:r>
            <a:r>
              <a:rPr lang="en-US" sz="2800" dirty="0" smtClean="0"/>
              <a:t>decision</a:t>
            </a:r>
          </a:p>
          <a:p>
            <a:endParaRPr lang="en-IN" sz="2600" dirty="0" smtClean="0"/>
          </a:p>
        </p:txBody>
      </p:sp>
      <p:pic>
        <p:nvPicPr>
          <p:cNvPr id="4" name="Picture 3" descr="This is an image of a gavel. " title="Jury Deliber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215" y="2614796"/>
            <a:ext cx="3400885" cy="1585730"/>
          </a:xfrm>
          <a:prstGeom prst="rect">
            <a:avLst/>
          </a:prstGeom>
        </p:spPr>
      </p:pic>
    </p:spTree>
    <p:extLst>
      <p:ext uri="{BB962C8B-B14F-4D97-AF65-F5344CB8AC3E}">
        <p14:creationId xmlns:p14="http://schemas.microsoft.com/office/powerpoint/2010/main" val="88450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Wrongful Convictions </a:t>
            </a:r>
            <a:endParaRPr lang="en-IN" dirty="0"/>
          </a:p>
        </p:txBody>
      </p:sp>
      <p:sp>
        <p:nvSpPr>
          <p:cNvPr id="3" name="Content Placeholder 2"/>
          <p:cNvSpPr>
            <a:spLocks noGrp="1"/>
          </p:cNvSpPr>
          <p:nvPr>
            <p:ph idx="1"/>
          </p:nvPr>
        </p:nvSpPr>
        <p:spPr/>
        <p:txBody>
          <a:bodyPr/>
          <a:lstStyle/>
          <a:p>
            <a:r>
              <a:rPr lang="en-IN" dirty="0" smtClean="0"/>
              <a:t>Conviction of a person who is innocent of the charges</a:t>
            </a:r>
          </a:p>
          <a:p>
            <a:r>
              <a:rPr lang="en-IN" dirty="0" smtClean="0"/>
              <a:t>Common reasons for wrongful convictions</a:t>
            </a:r>
          </a:p>
          <a:p>
            <a:pPr lvl="1"/>
            <a:r>
              <a:rPr lang="en-IN" dirty="0" smtClean="0"/>
              <a:t>Eyewitness misidentification</a:t>
            </a:r>
          </a:p>
          <a:p>
            <a:pPr lvl="1"/>
            <a:r>
              <a:rPr lang="en-IN" dirty="0" smtClean="0"/>
              <a:t>False confessions</a:t>
            </a:r>
          </a:p>
          <a:p>
            <a:pPr lvl="1"/>
            <a:r>
              <a:rPr lang="en-IN" dirty="0" smtClean="0"/>
              <a:t>Faulty forensic evidence</a:t>
            </a:r>
          </a:p>
          <a:p>
            <a:pPr lvl="1"/>
            <a:r>
              <a:rPr lang="en-IN" dirty="0" smtClean="0"/>
              <a:t>False informant testimony</a:t>
            </a:r>
          </a:p>
          <a:p>
            <a:pPr lvl="1"/>
            <a:r>
              <a:rPr lang="en-IN" dirty="0" smtClean="0"/>
              <a:t>Law enforcement misconduct</a:t>
            </a:r>
          </a:p>
        </p:txBody>
      </p:sp>
    </p:spTree>
    <p:extLst>
      <p:ext uri="{BB962C8B-B14F-4D97-AF65-F5344CB8AC3E}">
        <p14:creationId xmlns:p14="http://schemas.microsoft.com/office/powerpoint/2010/main" val="30245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Trial Court Administrator</a:t>
            </a:r>
            <a:endParaRPr lang="en-IN" dirty="0"/>
          </a:p>
        </p:txBody>
      </p:sp>
      <p:sp>
        <p:nvSpPr>
          <p:cNvPr id="3" name="Content Placeholder 2"/>
          <p:cNvSpPr>
            <a:spLocks noGrp="1"/>
          </p:cNvSpPr>
          <p:nvPr>
            <p:ph idx="1"/>
          </p:nvPr>
        </p:nvSpPr>
        <p:spPr/>
        <p:txBody>
          <a:bodyPr/>
          <a:lstStyle/>
          <a:p>
            <a:r>
              <a:rPr lang="en-IN" dirty="0" smtClean="0"/>
              <a:t>Job description</a:t>
            </a:r>
          </a:p>
          <a:p>
            <a:pPr lvl="1"/>
            <a:r>
              <a:rPr lang="en-IN" sz="2700" dirty="0" smtClean="0"/>
              <a:t>Oversee court operations</a:t>
            </a:r>
          </a:p>
          <a:p>
            <a:pPr lvl="1"/>
            <a:r>
              <a:rPr lang="en-IN" sz="2700" dirty="0" smtClean="0"/>
              <a:t>Establish and maintain working relationships with judges, state attorneys,  and public defenders </a:t>
            </a:r>
          </a:p>
        </p:txBody>
      </p:sp>
      <p:pic>
        <p:nvPicPr>
          <p:cNvPr id="4" name="Picture 3" descr="In the image, a woman dressed in formal attire is seen seated in front of the court with her left hand resting on her bag and her right hand resting on her left hand. &#10;The source is mentioned on the left side of the image, which reads eurobanks/ShutterStock.com.&#10;" title="Trial Court Administra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412" y="3418873"/>
            <a:ext cx="3457645" cy="3151135"/>
          </a:xfrm>
          <a:prstGeom prst="rect">
            <a:avLst/>
          </a:prstGeom>
        </p:spPr>
      </p:pic>
    </p:spTree>
    <p:extLst>
      <p:ext uri="{BB962C8B-B14F-4D97-AF65-F5344CB8AC3E}">
        <p14:creationId xmlns:p14="http://schemas.microsoft.com/office/powerpoint/2010/main" val="37712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Trial Court Administrator </a:t>
            </a:r>
            <a:r>
              <a:rPr lang="en-IN" sz="2000" dirty="0" smtClean="0"/>
              <a:t>(Continued)</a:t>
            </a:r>
            <a:endParaRPr lang="en-IN" sz="2000" dirty="0"/>
          </a:p>
        </p:txBody>
      </p:sp>
      <p:sp>
        <p:nvSpPr>
          <p:cNvPr id="3" name="Content Placeholder 2"/>
          <p:cNvSpPr>
            <a:spLocks noGrp="1"/>
          </p:cNvSpPr>
          <p:nvPr>
            <p:ph idx="1"/>
          </p:nvPr>
        </p:nvSpPr>
        <p:spPr/>
        <p:txBody>
          <a:bodyPr/>
          <a:lstStyle/>
          <a:p>
            <a:r>
              <a:rPr lang="en-IN" dirty="0"/>
              <a:t>Training requirement</a:t>
            </a:r>
          </a:p>
          <a:p>
            <a:pPr lvl="1"/>
            <a:r>
              <a:rPr lang="en-IN" sz="2700" dirty="0"/>
              <a:t>A bachelor of arts in court administration, and five years of professional </a:t>
            </a:r>
            <a:r>
              <a:rPr lang="en-IN" sz="2700" dirty="0" smtClean="0"/>
              <a:t>experience</a:t>
            </a:r>
          </a:p>
          <a:p>
            <a:pPr lvl="1"/>
            <a:r>
              <a:rPr lang="en-IN" sz="2700" dirty="0" smtClean="0"/>
              <a:t>A </a:t>
            </a:r>
            <a:r>
              <a:rPr lang="en-IN" sz="2700" dirty="0"/>
              <a:t>law degree, master’s degree, or certification by the Institute of Court Management </a:t>
            </a:r>
          </a:p>
          <a:p>
            <a:r>
              <a:rPr lang="en-IN" dirty="0"/>
              <a:t>Annual salary range - $30,000-$90,000</a:t>
            </a:r>
          </a:p>
          <a:p>
            <a:pPr marL="0" indent="0">
              <a:buNone/>
            </a:pPr>
            <a:endParaRPr lang="en-IN" dirty="0"/>
          </a:p>
        </p:txBody>
      </p:sp>
    </p:spTree>
    <p:extLst>
      <p:ext uri="{BB962C8B-B14F-4D97-AF65-F5344CB8AC3E}">
        <p14:creationId xmlns:p14="http://schemas.microsoft.com/office/powerpoint/2010/main" val="27029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Jury Consultant</a:t>
            </a:r>
            <a:endParaRPr lang="en-IN" sz="2000" b="0" dirty="0"/>
          </a:p>
        </p:txBody>
      </p:sp>
      <p:sp>
        <p:nvSpPr>
          <p:cNvPr id="3" name="Content Placeholder 2"/>
          <p:cNvSpPr>
            <a:spLocks noGrp="1"/>
          </p:cNvSpPr>
          <p:nvPr>
            <p:ph idx="1"/>
          </p:nvPr>
        </p:nvSpPr>
        <p:spPr/>
        <p:txBody>
          <a:bodyPr/>
          <a:lstStyle/>
          <a:p>
            <a:r>
              <a:rPr lang="en-IN" dirty="0" smtClean="0"/>
              <a:t>Job description</a:t>
            </a:r>
          </a:p>
          <a:p>
            <a:pPr lvl="1"/>
            <a:r>
              <a:rPr lang="en-IN" sz="2700" dirty="0" err="1" smtClean="0"/>
              <a:t>Pretrial</a:t>
            </a:r>
            <a:r>
              <a:rPr lang="en-IN" sz="2700" dirty="0" smtClean="0"/>
              <a:t> - Research jurors’ backgrounds,</a:t>
            </a:r>
            <a:r>
              <a:rPr lang="fr-FR" sz="2700" dirty="0" smtClean="0"/>
              <a:t> develop voir dire questions, </a:t>
            </a:r>
            <a:r>
              <a:rPr lang="en-IN" sz="2700" dirty="0" smtClean="0"/>
              <a:t>and organize mock trials </a:t>
            </a:r>
          </a:p>
          <a:p>
            <a:pPr lvl="1"/>
            <a:r>
              <a:rPr lang="en-IN" sz="2700" dirty="0" smtClean="0"/>
              <a:t>During trial - Determine if the client trial lawyer is communicating his arguments successfully</a:t>
            </a:r>
          </a:p>
        </p:txBody>
      </p:sp>
      <p:pic>
        <p:nvPicPr>
          <p:cNvPr id="4" name="Picture 3" descr="The image shows a woman with a folder in her hand.   " title="Jury Consulta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631" y="3743324"/>
            <a:ext cx="4219407" cy="2618443"/>
          </a:xfrm>
          <a:prstGeom prst="rect">
            <a:avLst/>
          </a:prstGeom>
        </p:spPr>
      </p:pic>
    </p:spTree>
    <p:extLst>
      <p:ext uri="{BB962C8B-B14F-4D97-AF65-F5344CB8AC3E}">
        <p14:creationId xmlns:p14="http://schemas.microsoft.com/office/powerpoint/2010/main" val="364335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Careers in Criminal Justice: Jury Consultant </a:t>
            </a:r>
            <a:r>
              <a:rPr lang="en-IN" sz="2000" dirty="0"/>
              <a:t>(Continued)</a:t>
            </a:r>
            <a:endParaRPr lang="en-IN" sz="2000" b="0" dirty="0"/>
          </a:p>
        </p:txBody>
      </p:sp>
      <p:sp>
        <p:nvSpPr>
          <p:cNvPr id="3" name="Content Placeholder 2"/>
          <p:cNvSpPr>
            <a:spLocks noGrp="1"/>
          </p:cNvSpPr>
          <p:nvPr>
            <p:ph idx="1"/>
          </p:nvPr>
        </p:nvSpPr>
        <p:spPr/>
        <p:txBody>
          <a:bodyPr/>
          <a:lstStyle/>
          <a:p>
            <a:r>
              <a:rPr lang="en-IN" dirty="0"/>
              <a:t>Training requirement </a:t>
            </a:r>
          </a:p>
          <a:p>
            <a:pPr lvl="1"/>
            <a:r>
              <a:rPr lang="en-IN" sz="2700" dirty="0"/>
              <a:t>A bachelor’s degree in sociology, political science, criminology, or </a:t>
            </a:r>
            <a:r>
              <a:rPr lang="en-IN" sz="2700" dirty="0" smtClean="0"/>
              <a:t>psychology</a:t>
            </a:r>
          </a:p>
          <a:p>
            <a:pPr lvl="1"/>
            <a:r>
              <a:rPr lang="en-IN" sz="2700" dirty="0" smtClean="0"/>
              <a:t>Research </a:t>
            </a:r>
            <a:r>
              <a:rPr lang="en-IN" sz="2700" dirty="0"/>
              <a:t>and data analysis skills </a:t>
            </a:r>
          </a:p>
          <a:p>
            <a:r>
              <a:rPr lang="en-IN" dirty="0"/>
              <a:t>Annual salary </a:t>
            </a:r>
            <a:r>
              <a:rPr lang="en-IN" dirty="0" smtClean="0"/>
              <a:t>range - $43,000-</a:t>
            </a:r>
            <a:r>
              <a:rPr lang="en-IN" dirty="0"/>
              <a:t>$110,000</a:t>
            </a:r>
          </a:p>
          <a:p>
            <a:endParaRPr lang="en-IN" dirty="0"/>
          </a:p>
        </p:txBody>
      </p:sp>
    </p:spTree>
    <p:extLst>
      <p:ext uri="{BB962C8B-B14F-4D97-AF65-F5344CB8AC3E}">
        <p14:creationId xmlns:p14="http://schemas.microsoft.com/office/powerpoint/2010/main" val="8924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393208"/>
            <a:ext cx="3565207" cy="4648199"/>
          </a:xfrm>
        </p:spPr>
        <p:txBody>
          <a:bodyPr>
            <a:noAutofit/>
          </a:bodyPr>
          <a:lstStyle/>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Initial appearance</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Bail</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Preventive detention</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Release on recognizance (ROR)</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Property bond</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Bail bond agent</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Preliminary hearing</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Discovery</a:t>
            </a: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Grand </a:t>
            </a:r>
            <a:r>
              <a:rPr lang="en-IN" sz="2200" dirty="0">
                <a:solidFill>
                  <a:schemeClr val="tx2"/>
                </a:solidFill>
                <a:ea typeface="Rockwell" panose="02060603020205020403" pitchFamily="18" charset="0"/>
                <a:cs typeface="Rockwell" panose="02060603020205020403" pitchFamily="18" charset="0"/>
              </a:rPr>
              <a:t>jury</a:t>
            </a: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Information</a:t>
            </a: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Indictment</a:t>
            </a: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Case attrition</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Arraignment</a:t>
            </a:r>
          </a:p>
          <a:p>
            <a:pPr>
              <a:spcBef>
                <a:spcPts val="600"/>
              </a:spcBef>
              <a:defRPr/>
            </a:pPr>
            <a:endParaRPr lang="en-IN"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IN" altLang="en-US" sz="2400" b="1" dirty="0">
              <a:solidFill>
                <a:srgbClr val="618097"/>
              </a:solidFill>
              <a:ea typeface="Rockwell" panose="02060603020205020403" pitchFamily="18" charset="0"/>
              <a:cs typeface="Rockwell" panose="02060603020205020403" pitchFamily="18" charset="0"/>
            </a:endParaRPr>
          </a:p>
        </p:txBody>
      </p:sp>
      <p:sp>
        <p:nvSpPr>
          <p:cNvPr id="4" name="Title 3" hidden="1"/>
          <p:cNvSpPr>
            <a:spLocks noGrp="1"/>
          </p:cNvSpPr>
          <p:nvPr>
            <p:ph type="title"/>
          </p:nvPr>
        </p:nvSpPr>
        <p:spPr/>
        <p:txBody>
          <a:bodyPr/>
          <a:lstStyle/>
          <a:p>
            <a:r>
              <a:rPr lang="en-IN" dirty="0"/>
              <a:t>Key Terms</a:t>
            </a:r>
          </a:p>
        </p:txBody>
      </p:sp>
      <p:sp>
        <p:nvSpPr>
          <p:cNvPr id="7" name="TextBox 6"/>
          <p:cNvSpPr txBox="1"/>
          <p:nvPr/>
        </p:nvSpPr>
        <p:spPr>
          <a:xfrm>
            <a:off x="4953000" y="1393208"/>
            <a:ext cx="3733800" cy="4495800"/>
          </a:xfrm>
          <a:prstGeom prst="rect">
            <a:avLst/>
          </a:prstGeom>
          <a:noFill/>
        </p:spPr>
        <p:txBody>
          <a:bodyPr/>
          <a:lstStyle/>
          <a:p>
            <a:pPr marL="457200" indent="-457200" eaLnBrk="0" hangingPunct="0">
              <a:lnSpc>
                <a:spcPct val="90000"/>
              </a:lnSpc>
              <a:spcBef>
                <a:spcPts val="600"/>
              </a:spcBef>
              <a:buFont typeface="Arial" panose="020B0604020202020204" pitchFamily="34" charset="0"/>
              <a:buChar char="•"/>
              <a:defRPr/>
            </a:pPr>
            <a:r>
              <a:rPr lang="en-IN" sz="2200" dirty="0" err="1" smtClean="0">
                <a:solidFill>
                  <a:schemeClr val="tx2"/>
                </a:solidFill>
                <a:latin typeface="+mn-lt"/>
                <a:ea typeface="Rockwell" panose="02060603020205020403" pitchFamily="18" charset="0"/>
                <a:cs typeface="Rockwell" panose="02060603020205020403" pitchFamily="18" charset="0"/>
              </a:rPr>
              <a:t>Nolo</a:t>
            </a:r>
            <a:r>
              <a:rPr lang="en-IN" sz="2200" dirty="0" smtClean="0">
                <a:solidFill>
                  <a:schemeClr val="tx2"/>
                </a:solidFill>
                <a:latin typeface="+mn-lt"/>
                <a:ea typeface="Rockwell" panose="02060603020205020403" pitchFamily="18" charset="0"/>
                <a:cs typeface="Rockwell" panose="02060603020205020403" pitchFamily="18" charset="0"/>
              </a:rPr>
              <a:t> </a:t>
            </a:r>
            <a:r>
              <a:rPr lang="en-IN" sz="2200" dirty="0">
                <a:solidFill>
                  <a:schemeClr val="tx2"/>
                </a:solidFill>
                <a:latin typeface="+mn-lt"/>
                <a:ea typeface="Rockwell" panose="02060603020205020403" pitchFamily="18" charset="0"/>
                <a:cs typeface="Rockwell" panose="02060603020205020403" pitchFamily="18" charset="0"/>
              </a:rPr>
              <a:t>contendere</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latin typeface="+mn-lt"/>
                <a:ea typeface="Rockwell" panose="02060603020205020403" pitchFamily="18" charset="0"/>
                <a:cs typeface="Rockwell" panose="02060603020205020403" pitchFamily="18" charset="0"/>
              </a:rPr>
              <a:t>Plea bargaining</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latin typeface="+mn-lt"/>
                <a:ea typeface="Rockwell" panose="02060603020205020403" pitchFamily="18" charset="0"/>
                <a:cs typeface="Rockwell" panose="02060603020205020403" pitchFamily="18" charset="0"/>
              </a:rPr>
              <a:t>Statute of limitations</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latin typeface="+mn-lt"/>
                <a:ea typeface="Rockwell" panose="02060603020205020403" pitchFamily="18" charset="0"/>
                <a:cs typeface="Rockwell" panose="02060603020205020403" pitchFamily="18" charset="0"/>
              </a:rPr>
              <a:t>Jury trial</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latin typeface="+mn-lt"/>
                <a:ea typeface="Rockwell" panose="02060603020205020403" pitchFamily="18" charset="0"/>
                <a:cs typeface="Rockwell" panose="02060603020205020403" pitchFamily="18" charset="0"/>
              </a:rPr>
              <a:t>Bench </a:t>
            </a:r>
            <a:r>
              <a:rPr lang="en-IN" sz="2200" dirty="0" smtClean="0">
                <a:solidFill>
                  <a:schemeClr val="tx2"/>
                </a:solidFill>
                <a:latin typeface="+mn-lt"/>
                <a:ea typeface="Rockwell" panose="02060603020205020403" pitchFamily="18" charset="0"/>
                <a:cs typeface="Rockwell" panose="02060603020205020403" pitchFamily="18" charset="0"/>
              </a:rPr>
              <a:t>trial</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Acquittal</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Master jury list</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Venire</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err="1">
                <a:solidFill>
                  <a:schemeClr val="tx2"/>
                </a:solidFill>
                <a:ea typeface="Rockwell" panose="02060603020205020403" pitchFamily="18" charset="0"/>
                <a:cs typeface="Rockwell" panose="02060603020205020403" pitchFamily="18" charset="0"/>
              </a:rPr>
              <a:t>Voir</a:t>
            </a:r>
            <a:r>
              <a:rPr lang="en-IN" sz="2200" dirty="0">
                <a:solidFill>
                  <a:schemeClr val="tx2"/>
                </a:solidFill>
                <a:ea typeface="Rockwell" panose="02060603020205020403" pitchFamily="18" charset="0"/>
                <a:cs typeface="Rockwell" panose="02060603020205020403" pitchFamily="18" charset="0"/>
              </a:rPr>
              <a:t> </a:t>
            </a:r>
            <a:r>
              <a:rPr lang="en-IN" sz="2200" dirty="0" smtClean="0">
                <a:solidFill>
                  <a:schemeClr val="tx2"/>
                </a:solidFill>
                <a:ea typeface="Rockwell" panose="02060603020205020403" pitchFamily="18" charset="0"/>
                <a:cs typeface="Rockwell" panose="02060603020205020403" pitchFamily="18" charset="0"/>
              </a:rPr>
              <a:t>dire</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Challenge for </a:t>
            </a:r>
            <a:r>
              <a:rPr lang="en-IN" sz="2200" dirty="0" smtClean="0">
                <a:solidFill>
                  <a:schemeClr val="tx2"/>
                </a:solidFill>
                <a:ea typeface="Rockwell" panose="02060603020205020403" pitchFamily="18" charset="0"/>
                <a:cs typeface="Rockwell" panose="02060603020205020403" pitchFamily="18" charset="0"/>
              </a:rPr>
              <a:t>cause</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Peremptory </a:t>
            </a:r>
            <a:r>
              <a:rPr lang="en-IN" sz="2200" dirty="0" smtClean="0">
                <a:solidFill>
                  <a:schemeClr val="tx2"/>
                </a:solidFill>
                <a:ea typeface="Rockwell" panose="02060603020205020403" pitchFamily="18" charset="0"/>
                <a:cs typeface="Rockwell" panose="02060603020205020403" pitchFamily="18" charset="0"/>
              </a:rPr>
              <a:t>challenges</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Opening statements</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IN" altLang="en-US"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IN" altLang="en-US" sz="2400" dirty="0">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30620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235393" y="1447800"/>
            <a:ext cx="3565207" cy="4648199"/>
          </a:xfrm>
        </p:spPr>
        <p:txBody>
          <a:bodyPr>
            <a:noAutofit/>
          </a:bodyPr>
          <a:lstStyle/>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Evidence</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Testimony</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Real evidence</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Lay witness</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Expert witness</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Direct evidence</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Circumstantial </a:t>
            </a:r>
            <a:r>
              <a:rPr lang="en-IN" sz="2200" dirty="0" smtClean="0">
                <a:solidFill>
                  <a:schemeClr val="tx2"/>
                </a:solidFill>
                <a:ea typeface="Rockwell" panose="02060603020205020403" pitchFamily="18" charset="0"/>
                <a:cs typeface="Rockwell" panose="02060603020205020403" pitchFamily="18" charset="0"/>
              </a:rPr>
              <a:t>evidence</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Relevant evidence</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Direct examination</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Confrontation clause</a:t>
            </a:r>
            <a:endParaRPr 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Cross-examination</a:t>
            </a:r>
          </a:p>
          <a:p>
            <a:pPr marL="457200" indent="-457200">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Hearsay</a:t>
            </a:r>
          </a:p>
          <a:p>
            <a:pPr marL="457200" indent="-457200">
              <a:spcBef>
                <a:spcPts val="600"/>
              </a:spcBef>
              <a:buFont typeface="Arial" panose="020B0604020202020204" pitchFamily="34" charset="0"/>
              <a:buChar char="•"/>
              <a:defRPr/>
            </a:pPr>
            <a:endParaRPr lang="en-IN" sz="24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endParaRPr lang="en-US" altLang="en-US" sz="2400" dirty="0" smtClean="0">
              <a:solidFill>
                <a:srgbClr val="618097"/>
              </a:solidFill>
              <a:ea typeface="Rockwell" panose="02060603020205020403" pitchFamily="18" charset="0"/>
              <a:cs typeface="Rockwell" panose="02060603020205020403" pitchFamily="18" charset="0"/>
            </a:endParaRPr>
          </a:p>
        </p:txBody>
      </p:sp>
      <p:sp>
        <p:nvSpPr>
          <p:cNvPr id="4" name="Title 3" hidden="1"/>
          <p:cNvSpPr>
            <a:spLocks noGrp="1"/>
          </p:cNvSpPr>
          <p:nvPr>
            <p:ph type="title"/>
          </p:nvPr>
        </p:nvSpPr>
        <p:spPr/>
        <p:txBody>
          <a:bodyPr/>
          <a:lstStyle/>
          <a:p>
            <a:r>
              <a:rPr lang="en-IN" dirty="0" smtClean="0"/>
              <a:t>Key Terms </a:t>
            </a:r>
            <a:r>
              <a:rPr lang="en-IN" sz="2000" dirty="0" smtClean="0"/>
              <a:t>(Continued)</a:t>
            </a:r>
            <a:endParaRPr lang="en-IN" sz="2000" dirty="0"/>
          </a:p>
        </p:txBody>
      </p:sp>
      <p:sp>
        <p:nvSpPr>
          <p:cNvPr id="7" name="TextBox 6"/>
          <p:cNvSpPr txBox="1"/>
          <p:nvPr/>
        </p:nvSpPr>
        <p:spPr>
          <a:xfrm>
            <a:off x="4953000" y="1420504"/>
            <a:ext cx="3733800" cy="4495800"/>
          </a:xfrm>
          <a:prstGeom prst="rect">
            <a:avLst/>
          </a:prstGeom>
          <a:noFill/>
        </p:spPr>
        <p:txBody>
          <a:bodyPr/>
          <a:lstStyle/>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Rebuttal</a:t>
            </a:r>
            <a:endParaRPr lang="en-IN" altLang="en-US" sz="2200" dirty="0" smtClean="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Closing arguments</a:t>
            </a:r>
            <a:endParaRPr lang="en-IN" altLang="en-US" sz="2200" dirty="0" smtClean="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Charge</a:t>
            </a: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Sequestration</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a:spcBef>
                <a:spcPts val="600"/>
              </a:spcBef>
              <a:buFont typeface="Arial" panose="020B0604020202020204" pitchFamily="34" charset="0"/>
              <a:buChar char="•"/>
              <a:defRPr/>
            </a:pPr>
            <a:r>
              <a:rPr lang="en-IN" sz="2200" dirty="0" smtClean="0">
                <a:solidFill>
                  <a:schemeClr val="tx2"/>
                </a:solidFill>
                <a:ea typeface="Rockwell" panose="02060603020205020403" pitchFamily="18" charset="0"/>
                <a:cs typeface="Rockwell" panose="02060603020205020403" pitchFamily="18" charset="0"/>
              </a:rPr>
              <a:t>Verdict</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Hung jury</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Allen charge</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Appeal</a:t>
            </a:r>
            <a:endParaRPr lang="en-IN" altLang="en-US" sz="2200" dirty="0">
              <a:solidFill>
                <a:schemeClr val="tx2"/>
              </a:solidFill>
              <a:ea typeface="Rockwell" panose="02060603020205020403" pitchFamily="18" charset="0"/>
              <a:cs typeface="Rockwell" panose="02060603020205020403" pitchFamily="18" charset="0"/>
            </a:endParaRP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Double jeopardy</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Wrongful conviction</a:t>
            </a:r>
          </a:p>
          <a:p>
            <a:pPr marL="457200" indent="-457200" eaLnBrk="0" hangingPunct="0">
              <a:lnSpc>
                <a:spcPct val="90000"/>
              </a:lnSpc>
              <a:spcBef>
                <a:spcPts val="600"/>
              </a:spcBef>
              <a:buFont typeface="Arial" panose="020B0604020202020204" pitchFamily="34" charset="0"/>
              <a:buChar char="•"/>
              <a:defRPr/>
            </a:pPr>
            <a:r>
              <a:rPr lang="en-IN" sz="2200" dirty="0">
                <a:solidFill>
                  <a:schemeClr val="tx2"/>
                </a:solidFill>
                <a:ea typeface="Rockwell" panose="02060603020205020403" pitchFamily="18" charset="0"/>
                <a:cs typeface="Rockwell" panose="02060603020205020403" pitchFamily="18" charset="0"/>
              </a:rPr>
              <a:t>Habeas </a:t>
            </a:r>
            <a:r>
              <a:rPr lang="en-IN" sz="2200" dirty="0" smtClean="0">
                <a:solidFill>
                  <a:schemeClr val="tx2"/>
                </a:solidFill>
                <a:ea typeface="Rockwell" panose="02060603020205020403" pitchFamily="18" charset="0"/>
                <a:cs typeface="Rockwell" panose="02060603020205020403" pitchFamily="18" charset="0"/>
              </a:rPr>
              <a:t>corpus</a:t>
            </a:r>
            <a:endParaRPr lang="en-IN" altLang="en-US" sz="2800" dirty="0">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10612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2"/>
          </p:nvPr>
        </p:nvSpPr>
        <p:spPr/>
        <p:txBody>
          <a:bodyPr/>
          <a:lstStyle/>
          <a:p>
            <a:pPr lvl="0"/>
            <a:r>
              <a:rPr lang="en-IN" dirty="0">
                <a:solidFill>
                  <a:schemeClr val="tx2"/>
                </a:solidFill>
              </a:rPr>
              <a:t>First step toward determining a suspect’s guilt or innocence is the initial appearance</a:t>
            </a:r>
            <a:endParaRPr lang="en-US" dirty="0">
              <a:solidFill>
                <a:schemeClr val="tx2"/>
              </a:solidFill>
            </a:endParaRPr>
          </a:p>
          <a:p>
            <a:r>
              <a:rPr lang="en-IN" dirty="0" smtClean="0">
                <a:solidFill>
                  <a:schemeClr val="tx2"/>
                </a:solidFill>
              </a:rPr>
              <a:t>Protections </a:t>
            </a:r>
            <a:r>
              <a:rPr lang="en-IN" dirty="0">
                <a:solidFill>
                  <a:schemeClr val="tx2"/>
                </a:solidFill>
              </a:rPr>
              <a:t>enjoyed by criminal </a:t>
            </a:r>
            <a:r>
              <a:rPr lang="en-IN" dirty="0" smtClean="0">
                <a:solidFill>
                  <a:schemeClr val="tx2"/>
                </a:solidFill>
              </a:rPr>
              <a:t>defendants</a:t>
            </a:r>
          </a:p>
          <a:p>
            <a:pPr lvl="1"/>
            <a:r>
              <a:rPr lang="en-IN" dirty="0">
                <a:solidFill>
                  <a:schemeClr val="tx2"/>
                </a:solidFill>
              </a:rPr>
              <a:t>Right to a speedy </a:t>
            </a:r>
            <a:r>
              <a:rPr lang="en-IN" dirty="0" smtClean="0">
                <a:solidFill>
                  <a:schemeClr val="tx2"/>
                </a:solidFill>
              </a:rPr>
              <a:t>trial</a:t>
            </a:r>
          </a:p>
          <a:p>
            <a:pPr lvl="1"/>
            <a:r>
              <a:rPr lang="en-IN" dirty="0" smtClean="0">
                <a:solidFill>
                  <a:schemeClr val="tx2"/>
                </a:solidFill>
              </a:rPr>
              <a:t>Right </a:t>
            </a:r>
            <a:r>
              <a:rPr lang="en-IN" dirty="0">
                <a:solidFill>
                  <a:schemeClr val="tx2"/>
                </a:solidFill>
              </a:rPr>
              <a:t>to an impartial </a:t>
            </a:r>
            <a:r>
              <a:rPr lang="en-IN" dirty="0" smtClean="0">
                <a:solidFill>
                  <a:schemeClr val="tx2"/>
                </a:solidFill>
              </a:rPr>
              <a:t>jury</a:t>
            </a:r>
          </a:p>
          <a:p>
            <a:r>
              <a:rPr lang="en-IN" sz="3150" dirty="0">
                <a:solidFill>
                  <a:schemeClr val="tx2"/>
                </a:solidFill>
              </a:rPr>
              <a:t>Steps in a criminal jury trial</a:t>
            </a:r>
          </a:p>
          <a:p>
            <a:pPr marL="662940" lvl="2" indent="-342900">
              <a:buFont typeface="Lucida Grande"/>
              <a:buChar char="•"/>
            </a:pPr>
            <a:r>
              <a:rPr lang="en-IN" i="1" dirty="0">
                <a:solidFill>
                  <a:schemeClr val="tx2"/>
                </a:solidFill>
              </a:rPr>
              <a:t>Making open statements </a:t>
            </a:r>
          </a:p>
          <a:p>
            <a:pPr marL="662940" lvl="2" indent="-342900">
              <a:buFont typeface="Lucida Grande"/>
              <a:buChar char="•"/>
            </a:pPr>
            <a:r>
              <a:rPr lang="en-IN" i="1" dirty="0">
                <a:solidFill>
                  <a:schemeClr val="tx2"/>
                </a:solidFill>
              </a:rPr>
              <a:t>Presenting evidence</a:t>
            </a:r>
          </a:p>
          <a:p>
            <a:pPr lvl="1"/>
            <a:r>
              <a:rPr lang="en-IN" dirty="0">
                <a:solidFill>
                  <a:schemeClr val="tx2"/>
                </a:solidFill>
              </a:rPr>
              <a:t>Directing examination, cross-examination, rebuttal, and </a:t>
            </a:r>
            <a:r>
              <a:rPr lang="en-IN" dirty="0" err="1">
                <a:solidFill>
                  <a:schemeClr val="tx2"/>
                </a:solidFill>
              </a:rPr>
              <a:t>surrebuttal</a:t>
            </a:r>
            <a:endParaRPr lang="en-US" dirty="0">
              <a:solidFill>
                <a:schemeClr val="tx2"/>
              </a:solidFill>
            </a:endParaRPr>
          </a:p>
          <a:p>
            <a:pPr marL="662940" lvl="2" indent="-342900">
              <a:buFont typeface="Lucida Grande"/>
              <a:buChar char="•"/>
            </a:pPr>
            <a:r>
              <a:rPr lang="en-IN" i="1" dirty="0">
                <a:solidFill>
                  <a:schemeClr val="tx2"/>
                </a:solidFill>
              </a:rPr>
              <a:t>Closing </a:t>
            </a:r>
            <a:r>
              <a:rPr lang="en-IN" i="1" dirty="0" smtClean="0">
                <a:solidFill>
                  <a:schemeClr val="tx2"/>
                </a:solidFill>
              </a:rPr>
              <a:t>arguments</a:t>
            </a:r>
            <a:endParaRPr lang="en-IN" i="1" dirty="0">
              <a:solidFill>
                <a:schemeClr val="tx2"/>
              </a:solidFill>
            </a:endParaRPr>
          </a:p>
        </p:txBody>
      </p:sp>
      <p:sp>
        <p:nvSpPr>
          <p:cNvPr id="6" name="Title 5" hidden="1"/>
          <p:cNvSpPr>
            <a:spLocks noGrp="1"/>
          </p:cNvSpPr>
          <p:nvPr>
            <p:ph type="title"/>
          </p:nvPr>
        </p:nvSpPr>
        <p:spPr/>
        <p:txBody>
          <a:bodyPr/>
          <a:lstStyle/>
          <a:p>
            <a:r>
              <a:rPr lang="en-IN" dirty="0" smtClean="0"/>
              <a:t>Summary</a:t>
            </a:r>
            <a:endParaRPr lang="en-IN" sz="2000" dirty="0"/>
          </a:p>
        </p:txBody>
      </p:sp>
    </p:spTree>
    <p:extLst>
      <p:ext uri="{BB962C8B-B14F-4D97-AF65-F5344CB8AC3E}">
        <p14:creationId xmlns:p14="http://schemas.microsoft.com/office/powerpoint/2010/main" val="21798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End</a:t>
            </a:r>
            <a:endParaRPr lang="en-IN" dirty="0"/>
          </a:p>
        </p:txBody>
      </p:sp>
    </p:spTree>
    <p:extLst>
      <p:ext uri="{BB962C8B-B14F-4D97-AF65-F5344CB8AC3E}">
        <p14:creationId xmlns:p14="http://schemas.microsoft.com/office/powerpoint/2010/main" val="2646193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cs typeface="Arial" charset="0"/>
              </a:rPr>
              <a:t> </a:t>
            </a:r>
            <a:br>
              <a:rPr lang="en-US" dirty="0">
                <a:cs typeface="Arial" charset="0"/>
              </a:rPr>
            </a:br>
            <a:endParaRPr lang="en-US" dirty="0">
              <a:cs typeface="Arial" charset="0"/>
            </a:endParaRPr>
          </a:p>
        </p:txBody>
      </p:sp>
      <p:sp>
        <p:nvSpPr>
          <p:cNvPr id="4"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CB9439"/>
                </a:solidFill>
                <a:latin typeface="+mn-lt"/>
              </a:rPr>
              <a:t>LO </a:t>
            </a:r>
            <a:r>
              <a:rPr lang="en-US" dirty="0">
                <a:solidFill>
                  <a:srgbClr val="CB9439"/>
                </a:solidFill>
                <a:latin typeface="+mn-lt"/>
              </a:rPr>
              <a:t>-</a:t>
            </a:r>
            <a:r>
              <a:rPr lang="en-US" dirty="0" smtClean="0">
                <a:solidFill>
                  <a:srgbClr val="CB9439"/>
                </a:solidFill>
                <a:latin typeface="+mn-lt"/>
              </a:rPr>
              <a:t> 1</a:t>
            </a:r>
          </a:p>
          <a:p>
            <a:pPr eaLnBrk="1" hangingPunct="1"/>
            <a:r>
              <a:rPr lang="en-US" b="0" dirty="0">
                <a:latin typeface="+mn-lt"/>
              </a:rPr>
              <a:t>Identify the steps involved in the pretrial criminal process</a:t>
            </a:r>
          </a:p>
        </p:txBody>
      </p:sp>
    </p:spTree>
    <p:extLst>
      <p:ext uri="{BB962C8B-B14F-4D97-AF65-F5344CB8AC3E}">
        <p14:creationId xmlns:p14="http://schemas.microsoft.com/office/powerpoint/2010/main" val="129568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Pretrial Criminal Process</a:t>
            </a:r>
            <a:endParaRPr lang="en-US" dirty="0"/>
          </a:p>
        </p:txBody>
      </p:sp>
      <p:sp>
        <p:nvSpPr>
          <p:cNvPr id="3" name="Content Placeholder 2"/>
          <p:cNvSpPr>
            <a:spLocks noGrp="1"/>
          </p:cNvSpPr>
          <p:nvPr>
            <p:ph idx="1"/>
          </p:nvPr>
        </p:nvSpPr>
        <p:spPr/>
        <p:txBody>
          <a:bodyPr/>
          <a:lstStyle/>
          <a:p>
            <a:r>
              <a:rPr lang="en-US" b="1" dirty="0" smtClean="0"/>
              <a:t>Initial appearance</a:t>
            </a:r>
            <a:r>
              <a:rPr lang="en-US" dirty="0" smtClean="0"/>
              <a:t>: First </a:t>
            </a:r>
            <a:r>
              <a:rPr lang="en-US" dirty="0"/>
              <a:t>appearance before a judge </a:t>
            </a:r>
            <a:r>
              <a:rPr lang="en-US" dirty="0" smtClean="0"/>
              <a:t>or magistrate following an arrest</a:t>
            </a:r>
          </a:p>
          <a:p>
            <a:r>
              <a:rPr lang="en-US" dirty="0" smtClean="0"/>
              <a:t>Pretrial detention</a:t>
            </a:r>
          </a:p>
          <a:p>
            <a:pPr lvl="1"/>
            <a:r>
              <a:rPr lang="en-IN" dirty="0" smtClean="0"/>
              <a:t>Those </a:t>
            </a:r>
            <a:r>
              <a:rPr lang="en-IN" dirty="0"/>
              <a:t>charged with </a:t>
            </a:r>
            <a:r>
              <a:rPr lang="en-IN" dirty="0" smtClean="0"/>
              <a:t>misdemeanors are released on a promise </a:t>
            </a:r>
            <a:r>
              <a:rPr lang="en-IN" dirty="0"/>
              <a:t>to return </a:t>
            </a:r>
            <a:r>
              <a:rPr lang="en-IN" dirty="0" smtClean="0"/>
              <a:t>later for proceedings</a:t>
            </a:r>
          </a:p>
          <a:p>
            <a:pPr lvl="1"/>
            <a:r>
              <a:rPr lang="en-IN" dirty="0" smtClean="0"/>
              <a:t>Those charged with felony are released </a:t>
            </a:r>
            <a:r>
              <a:rPr lang="en-IN" dirty="0"/>
              <a:t>only if they post </a:t>
            </a:r>
            <a:r>
              <a:rPr lang="en-IN" b="1" dirty="0" smtClean="0"/>
              <a:t>bail</a:t>
            </a:r>
          </a:p>
          <a:p>
            <a:r>
              <a:rPr lang="en-IN" b="1" dirty="0"/>
              <a:t>Preventive detention</a:t>
            </a:r>
            <a:r>
              <a:rPr lang="en-IN" dirty="0"/>
              <a:t>: Retention of an accused person in custody to avoid future crime</a:t>
            </a:r>
          </a:p>
          <a:p>
            <a:endParaRPr lang="en-IN" b="1" dirty="0"/>
          </a:p>
          <a:p>
            <a:pPr lvl="1"/>
            <a:endParaRPr lang="en-IN" dirty="0"/>
          </a:p>
          <a:p>
            <a:pPr lvl="1"/>
            <a:endParaRPr lang="en-US" dirty="0"/>
          </a:p>
        </p:txBody>
      </p:sp>
    </p:spTree>
    <p:extLst>
      <p:ext uri="{BB962C8B-B14F-4D97-AF65-F5344CB8AC3E}">
        <p14:creationId xmlns:p14="http://schemas.microsoft.com/office/powerpoint/2010/main" val="12817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Release</a:t>
            </a:r>
            <a:endParaRPr lang="en-IN" dirty="0"/>
          </a:p>
        </p:txBody>
      </p:sp>
      <p:sp>
        <p:nvSpPr>
          <p:cNvPr id="3" name="Content Placeholder 2"/>
          <p:cNvSpPr>
            <a:spLocks noGrp="1"/>
          </p:cNvSpPr>
          <p:nvPr>
            <p:ph idx="1"/>
          </p:nvPr>
        </p:nvSpPr>
        <p:spPr>
          <a:xfrm>
            <a:off x="708740" y="1532988"/>
            <a:ext cx="3877538" cy="4367750"/>
          </a:xfrm>
        </p:spPr>
        <p:txBody>
          <a:bodyPr/>
          <a:lstStyle/>
          <a:p>
            <a:r>
              <a:rPr lang="en-IN" sz="2800" b="1" dirty="0"/>
              <a:t>Release on </a:t>
            </a:r>
            <a:r>
              <a:rPr lang="en-IN" sz="2800" b="1" dirty="0" smtClean="0"/>
              <a:t>recognizance </a:t>
            </a:r>
            <a:r>
              <a:rPr lang="en-IN" sz="2800" b="1" dirty="0"/>
              <a:t>(ROR</a:t>
            </a:r>
            <a:r>
              <a:rPr lang="en-IN" sz="2800" b="1" dirty="0" smtClean="0"/>
              <a:t>)</a:t>
            </a:r>
            <a:endParaRPr lang="en-IN" sz="2800" dirty="0" smtClean="0"/>
          </a:p>
          <a:p>
            <a:pPr lvl="1"/>
            <a:r>
              <a:rPr lang="en-IN" sz="2400" dirty="0" smtClean="0"/>
              <a:t>Release of an accused with </a:t>
            </a:r>
            <a:r>
              <a:rPr lang="en-IN" sz="2400" dirty="0"/>
              <a:t>the understanding that he or she will return </a:t>
            </a:r>
            <a:r>
              <a:rPr lang="en-IN" sz="2400" dirty="0" smtClean="0"/>
              <a:t>for </a:t>
            </a:r>
            <a:r>
              <a:rPr lang="en-IN" sz="2400" dirty="0"/>
              <a:t>further </a:t>
            </a:r>
            <a:r>
              <a:rPr lang="en-IN" sz="2400" dirty="0" smtClean="0"/>
              <a:t>proceedings</a:t>
            </a:r>
          </a:p>
          <a:p>
            <a:pPr lvl="0"/>
            <a:r>
              <a:rPr lang="en-US" sz="2800" b="1" dirty="0"/>
              <a:t>Property </a:t>
            </a:r>
            <a:r>
              <a:rPr lang="en-US" sz="2800" b="1" dirty="0" smtClean="0"/>
              <a:t>bond</a:t>
            </a:r>
            <a:endParaRPr lang="en-US" sz="2800" dirty="0" smtClean="0"/>
          </a:p>
          <a:p>
            <a:pPr lvl="1"/>
            <a:r>
              <a:rPr lang="en-US" sz="2400" dirty="0" smtClean="0"/>
              <a:t>Defendant </a:t>
            </a:r>
            <a:r>
              <a:rPr lang="en-US" sz="2400" dirty="0"/>
              <a:t>provides the court with property as an assurance of his or her </a:t>
            </a:r>
            <a:r>
              <a:rPr lang="en-US" sz="2400" dirty="0" smtClean="0"/>
              <a:t>return</a:t>
            </a:r>
            <a:endParaRPr lang="en-US" sz="2400" dirty="0"/>
          </a:p>
        </p:txBody>
      </p:sp>
      <p:sp>
        <p:nvSpPr>
          <p:cNvPr id="4" name="Content Placeholder 2"/>
          <p:cNvSpPr txBox="1">
            <a:spLocks/>
          </p:cNvSpPr>
          <p:nvPr/>
        </p:nvSpPr>
        <p:spPr bwMode="auto">
          <a:xfrm>
            <a:off x="4814881" y="1532988"/>
            <a:ext cx="3981467" cy="436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lnSpc>
                <a:spcPct val="90000"/>
              </a:lnSpc>
              <a:spcBef>
                <a:spcPct val="20000"/>
              </a:spcBef>
              <a:spcAft>
                <a:spcPct val="0"/>
              </a:spcAft>
              <a:buClr>
                <a:srgbClr val="B00027"/>
              </a:buClr>
              <a:buFont typeface="Lucida Grande"/>
              <a:buChar char="•"/>
              <a:defRPr sz="3200" kern="1200">
                <a:solidFill>
                  <a:schemeClr val="tx2"/>
                </a:solidFill>
                <a:latin typeface="+mn-lt"/>
                <a:ea typeface="+mn-ea"/>
                <a:cs typeface="+mn-cs"/>
              </a:defRPr>
            </a:lvl1pPr>
            <a:lvl2pPr marL="640080" indent="-274320" algn="l" defTabSz="457200" rtl="0" eaLnBrk="0" fontAlgn="base" hangingPunct="0">
              <a:lnSpc>
                <a:spcPct val="90000"/>
              </a:lnSpc>
              <a:spcBef>
                <a:spcPct val="20000"/>
              </a:spcBef>
              <a:spcAft>
                <a:spcPct val="0"/>
              </a:spcAft>
              <a:buClr>
                <a:srgbClr val="B00027"/>
              </a:buClr>
              <a:buFont typeface="Arial"/>
              <a:buChar char="•"/>
              <a:defRPr sz="2800" b="0" i="1" kern="1200">
                <a:solidFill>
                  <a:schemeClr val="tx2"/>
                </a:solidFill>
                <a:latin typeface="+mn-lt"/>
                <a:ea typeface="+mn-ea"/>
                <a:cs typeface="+mn-cs"/>
              </a:defRPr>
            </a:lvl2pPr>
            <a:lvl3pPr marL="960120" indent="-320040" algn="l" defTabSz="457200" rtl="0" eaLnBrk="0" fontAlgn="base" hangingPunct="0">
              <a:lnSpc>
                <a:spcPct val="90000"/>
              </a:lnSpc>
              <a:spcBef>
                <a:spcPct val="20000"/>
              </a:spcBef>
              <a:spcAft>
                <a:spcPct val="0"/>
              </a:spcAft>
              <a:buClr>
                <a:srgbClr val="B00027"/>
              </a:buClr>
              <a:buSzPct val="100000"/>
              <a:buFont typeface="Lucida Grande"/>
              <a:buChar char="-"/>
              <a:defRPr sz="2800" kern="1200">
                <a:solidFill>
                  <a:schemeClr val="tx2"/>
                </a:solidFill>
                <a:latin typeface="+mn-lt"/>
                <a:ea typeface="+mn-ea"/>
                <a:cs typeface="+mn-cs"/>
              </a:defRPr>
            </a:lvl3pPr>
            <a:lvl4pPr marL="1234440" indent="-228600" algn="l" defTabSz="457200" rtl="0" eaLnBrk="0" fontAlgn="base" hangingPunct="0">
              <a:lnSpc>
                <a:spcPct val="90000"/>
              </a:lnSpc>
              <a:spcBef>
                <a:spcPct val="20000"/>
              </a:spcBef>
              <a:spcAft>
                <a:spcPct val="0"/>
              </a:spcAft>
              <a:buFont typeface="Arial"/>
              <a:buChar char="▸"/>
              <a:defRPr sz="2400" kern="1200">
                <a:solidFill>
                  <a:schemeClr val="tx2"/>
                </a:solidFill>
                <a:latin typeface="+mn-lt"/>
                <a:ea typeface="+mn-ea"/>
                <a:cs typeface="+mn-cs"/>
              </a:defRPr>
            </a:lvl4pPr>
            <a:lvl5pPr marL="1508760" indent="-228600" algn="l" defTabSz="457200"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Bail bond </a:t>
            </a:r>
            <a:r>
              <a:rPr lang="en-US" sz="2800" b="1" dirty="0" smtClean="0"/>
              <a:t>agent</a:t>
            </a:r>
          </a:p>
          <a:p>
            <a:pPr lvl="1"/>
            <a:r>
              <a:rPr lang="en-US" sz="2400" dirty="0" smtClean="0"/>
              <a:t>Businessperson </a:t>
            </a:r>
            <a:r>
              <a:rPr lang="en-US" sz="2400" dirty="0"/>
              <a:t>who agrees to pay the bail amount if the accused fails to appear in </a:t>
            </a:r>
            <a:r>
              <a:rPr lang="en-US" sz="2400" dirty="0" smtClean="0"/>
              <a:t>court</a:t>
            </a:r>
            <a:endParaRPr lang="en-US" sz="2400" dirty="0"/>
          </a:p>
        </p:txBody>
      </p:sp>
      <p:pic>
        <p:nvPicPr>
          <p:cNvPr id="5" name="Picture 4" descr="In the image, there is a glass window pane on which bail bonds is written in uppercase. There appears a grill behind the glass pane window. To the right of the window, a gate with  fretwork can be seen. " title="Rele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2063" y="3714480"/>
            <a:ext cx="3683301" cy="2393020"/>
          </a:xfrm>
          <a:prstGeom prst="rect">
            <a:avLst/>
          </a:prstGeom>
        </p:spPr>
      </p:pic>
    </p:spTree>
    <p:extLst>
      <p:ext uri="{BB962C8B-B14F-4D97-AF65-F5344CB8AC3E}">
        <p14:creationId xmlns:p14="http://schemas.microsoft.com/office/powerpoint/2010/main" val="33322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Procedures for Establishing Probable Cause</a:t>
            </a:r>
            <a:endParaRPr lang="en-IN" dirty="0"/>
          </a:p>
        </p:txBody>
      </p:sp>
      <p:sp>
        <p:nvSpPr>
          <p:cNvPr id="3" name="Content Placeholder 2"/>
          <p:cNvSpPr>
            <a:spLocks noGrp="1"/>
          </p:cNvSpPr>
          <p:nvPr>
            <p:ph idx="1"/>
          </p:nvPr>
        </p:nvSpPr>
        <p:spPr/>
        <p:txBody>
          <a:bodyPr/>
          <a:lstStyle/>
          <a:p>
            <a:r>
              <a:rPr lang="en-IN" b="1" dirty="0"/>
              <a:t>Preliminary </a:t>
            </a:r>
            <a:r>
              <a:rPr lang="en-IN" b="1" dirty="0" smtClean="0"/>
              <a:t>hearing</a:t>
            </a:r>
            <a:r>
              <a:rPr lang="en-IN" dirty="0" smtClean="0"/>
              <a:t>: A magistrate decides </a:t>
            </a:r>
            <a:r>
              <a:rPr lang="en-IN" dirty="0"/>
              <a:t>if </a:t>
            </a:r>
            <a:r>
              <a:rPr lang="en-IN" dirty="0" smtClean="0"/>
              <a:t>the defendant</a:t>
            </a:r>
            <a:r>
              <a:rPr lang="en-IN" dirty="0"/>
              <a:t> </a:t>
            </a:r>
            <a:r>
              <a:rPr lang="en-IN" dirty="0" smtClean="0"/>
              <a:t>committed </a:t>
            </a:r>
            <a:r>
              <a:rPr lang="en-IN" dirty="0"/>
              <a:t>the </a:t>
            </a:r>
            <a:r>
              <a:rPr lang="en-IN" dirty="0" smtClean="0"/>
              <a:t>crime</a:t>
            </a:r>
          </a:p>
          <a:p>
            <a:pPr lvl="1"/>
            <a:r>
              <a:rPr lang="en-IN" b="1" dirty="0" smtClean="0"/>
              <a:t>Discovery</a:t>
            </a:r>
            <a:r>
              <a:rPr lang="en-IN" dirty="0" smtClean="0"/>
              <a:t>:</a:t>
            </a:r>
            <a:r>
              <a:rPr lang="en-IN" b="1" dirty="0" smtClean="0"/>
              <a:t> </a:t>
            </a:r>
            <a:r>
              <a:rPr lang="en-IN" dirty="0"/>
              <a:t>Formal investigation </a:t>
            </a:r>
            <a:r>
              <a:rPr lang="en-IN" dirty="0" smtClean="0"/>
              <a:t>before trial</a:t>
            </a:r>
          </a:p>
          <a:p>
            <a:pPr lvl="1"/>
            <a:r>
              <a:rPr lang="en-IN" b="1" dirty="0"/>
              <a:t>Information</a:t>
            </a:r>
            <a:r>
              <a:rPr lang="en-IN" dirty="0"/>
              <a:t>: Formal </a:t>
            </a:r>
            <a:r>
              <a:rPr lang="en-IN" dirty="0" smtClean="0"/>
              <a:t>charge </a:t>
            </a:r>
            <a:r>
              <a:rPr lang="en-IN" dirty="0"/>
              <a:t>against the defendant for the </a:t>
            </a:r>
            <a:r>
              <a:rPr lang="en-IN" dirty="0" smtClean="0"/>
              <a:t>purposes of </a:t>
            </a:r>
            <a:r>
              <a:rPr lang="en-IN" dirty="0"/>
              <a:t>a </a:t>
            </a:r>
            <a:r>
              <a:rPr lang="en-IN" dirty="0" smtClean="0"/>
              <a:t>trial</a:t>
            </a:r>
          </a:p>
          <a:p>
            <a:r>
              <a:rPr lang="en-IN" b="1" dirty="0" smtClean="0"/>
              <a:t>Grand jury</a:t>
            </a:r>
            <a:r>
              <a:rPr lang="en-IN" dirty="0" smtClean="0"/>
              <a:t>: </a:t>
            </a:r>
            <a:r>
              <a:rPr lang="en-IN" dirty="0"/>
              <a:t>Group of citizens called to decide whether probable cause </a:t>
            </a:r>
            <a:r>
              <a:rPr lang="en-IN" dirty="0" smtClean="0"/>
              <a:t>exists</a:t>
            </a:r>
          </a:p>
          <a:p>
            <a:pPr lvl="1"/>
            <a:r>
              <a:rPr lang="en-US" dirty="0"/>
              <a:t>Issues </a:t>
            </a:r>
            <a:r>
              <a:rPr lang="en-US" b="1" dirty="0" smtClean="0"/>
              <a:t>indictment</a:t>
            </a:r>
            <a:r>
              <a:rPr lang="en-US" dirty="0"/>
              <a:t> </a:t>
            </a:r>
            <a:r>
              <a:rPr lang="en-US" dirty="0" smtClean="0"/>
              <a:t>if </a:t>
            </a:r>
            <a:r>
              <a:rPr lang="en-US" dirty="0"/>
              <a:t>the evidence is sufficient</a:t>
            </a:r>
            <a:endParaRPr lang="en-IN" dirty="0"/>
          </a:p>
          <a:p>
            <a:pPr lvl="1"/>
            <a:endParaRPr lang="en-IN" dirty="0" smtClean="0"/>
          </a:p>
        </p:txBody>
      </p:sp>
    </p:spTree>
    <p:extLst>
      <p:ext uri="{BB962C8B-B14F-4D97-AF65-F5344CB8AC3E}">
        <p14:creationId xmlns:p14="http://schemas.microsoft.com/office/powerpoint/2010/main" val="15864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1445" y="2654205"/>
            <a:ext cx="76154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l" defTabSz="457200" rtl="0" eaLnBrk="0" fontAlgn="base" hangingPunct="0">
              <a:spcBef>
                <a:spcPct val="0"/>
              </a:spcBef>
              <a:spcAft>
                <a:spcPct val="0"/>
              </a:spcAft>
              <a:defRPr sz="3200" b="1" kern="1200">
                <a:solidFill>
                  <a:schemeClr val="tx2"/>
                </a:solidFill>
                <a:latin typeface="Franklin Gothic Medium"/>
                <a:ea typeface="+mj-ea"/>
                <a:cs typeface="Franklin Gothic Medium"/>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z="3600" dirty="0">
                <a:solidFill>
                  <a:srgbClr val="CB9439"/>
                </a:solidFill>
                <a:latin typeface="+mn-lt"/>
              </a:rPr>
              <a:t>LO - 2</a:t>
            </a:r>
          </a:p>
          <a:p>
            <a:pPr eaLnBrk="1" hangingPunct="1"/>
            <a:r>
              <a:rPr lang="en-IN" sz="3600" b="0" dirty="0">
                <a:latin typeface="+mn-lt"/>
              </a:rPr>
              <a:t>Indicate why prosecutors, defense attorneys, and defendants often agree to plea bargains</a:t>
            </a:r>
            <a:endParaRPr lang="en-US" sz="3600" b="0" dirty="0">
              <a:latin typeface="+mn-lt"/>
            </a:endParaRPr>
          </a:p>
        </p:txBody>
      </p:sp>
      <p:sp>
        <p:nvSpPr>
          <p:cNvPr id="2" name="Title 1" hidden="1"/>
          <p:cNvSpPr>
            <a:spLocks noGrp="1"/>
          </p:cNvSpPr>
          <p:nvPr>
            <p:ph type="title"/>
          </p:nvPr>
        </p:nvSpPr>
        <p:spPr/>
        <p:txBody>
          <a:bodyPr/>
          <a:lstStyle/>
          <a:p>
            <a:r>
              <a:rPr lang="en-IN" dirty="0" smtClean="0"/>
              <a:t>LO2</a:t>
            </a:r>
            <a:endParaRPr lang="en-IN" dirty="0"/>
          </a:p>
        </p:txBody>
      </p:sp>
    </p:spTree>
    <p:extLst>
      <p:ext uri="{BB962C8B-B14F-4D97-AF65-F5344CB8AC3E}">
        <p14:creationId xmlns:p14="http://schemas.microsoft.com/office/powerpoint/2010/main" val="6988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Plea Bargaining</a:t>
            </a:r>
            <a:endParaRPr lang="en-IN" dirty="0"/>
          </a:p>
        </p:txBody>
      </p:sp>
      <p:sp>
        <p:nvSpPr>
          <p:cNvPr id="3" name="Content Placeholder 2"/>
          <p:cNvSpPr>
            <a:spLocks noGrp="1"/>
          </p:cNvSpPr>
          <p:nvPr>
            <p:ph idx="1"/>
          </p:nvPr>
        </p:nvSpPr>
        <p:spPr/>
        <p:txBody>
          <a:bodyPr/>
          <a:lstStyle/>
          <a:p>
            <a:r>
              <a:rPr lang="en-IN" dirty="0" smtClean="0"/>
              <a:t>Accused and prosecutor work out a mutually satisfactory conclusion to the case</a:t>
            </a:r>
          </a:p>
          <a:p>
            <a:pPr lvl="1"/>
            <a:r>
              <a:rPr lang="en-IN" dirty="0" smtClean="0"/>
              <a:t>Occurs after arraignment and before the trial</a:t>
            </a:r>
            <a:endParaRPr lang="en-IN" dirty="0"/>
          </a:p>
          <a:p>
            <a:pPr lvl="1"/>
            <a:endParaRPr lang="en-IN" dirty="0" smtClean="0"/>
          </a:p>
          <a:p>
            <a:pPr lvl="1"/>
            <a:endParaRPr lang="en-IN" dirty="0" smtClean="0"/>
          </a:p>
          <a:p>
            <a:pPr lvl="1"/>
            <a:endParaRPr lang="en-IN" dirty="0" smtClean="0"/>
          </a:p>
          <a:p>
            <a:pPr lvl="1"/>
            <a:endParaRPr lang="en-IN" dirty="0"/>
          </a:p>
        </p:txBody>
      </p:sp>
      <p:pic>
        <p:nvPicPr>
          <p:cNvPr id="4" name="Picture 3" descr="The image shows a police officer escorting a woman out of a courtroom. The woman's hands are handcuffed and her head is bowed down.  " title="Plea Bargai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87" y="3126804"/>
            <a:ext cx="4199677" cy="3141981"/>
          </a:xfrm>
          <a:prstGeom prst="rect">
            <a:avLst/>
          </a:prstGeom>
        </p:spPr>
      </p:pic>
    </p:spTree>
    <p:extLst>
      <p:ext uri="{BB962C8B-B14F-4D97-AF65-F5344CB8AC3E}">
        <p14:creationId xmlns:p14="http://schemas.microsoft.com/office/powerpoint/2010/main" val="10043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Plea Bargaining </a:t>
            </a:r>
            <a:r>
              <a:rPr lang="en-IN" sz="2000" dirty="0" smtClean="0"/>
              <a:t>(Continued)</a:t>
            </a:r>
            <a:endParaRPr lang="en-IN" dirty="0"/>
          </a:p>
        </p:txBody>
      </p:sp>
      <p:sp>
        <p:nvSpPr>
          <p:cNvPr id="3" name="Content Placeholder 2"/>
          <p:cNvSpPr>
            <a:spLocks noGrp="1"/>
          </p:cNvSpPr>
          <p:nvPr>
            <p:ph idx="1"/>
          </p:nvPr>
        </p:nvSpPr>
        <p:spPr/>
        <p:txBody>
          <a:bodyPr/>
          <a:lstStyle/>
          <a:p>
            <a:r>
              <a:rPr lang="en-IN" dirty="0" smtClean="0"/>
              <a:t>Motivations</a:t>
            </a:r>
          </a:p>
          <a:p>
            <a:pPr lvl="1"/>
            <a:r>
              <a:rPr lang="en-IN" dirty="0"/>
              <a:t>Reduce the risk of setting free a guilty </a:t>
            </a:r>
            <a:r>
              <a:rPr lang="en-IN" dirty="0" smtClean="0"/>
              <a:t>defendant</a:t>
            </a:r>
          </a:p>
          <a:p>
            <a:pPr lvl="1"/>
            <a:r>
              <a:rPr lang="en-IN" dirty="0"/>
              <a:t>Increase profits by quickly disposing of </a:t>
            </a:r>
            <a:r>
              <a:rPr lang="en-IN" dirty="0" smtClean="0"/>
              <a:t>cases</a:t>
            </a:r>
          </a:p>
          <a:p>
            <a:pPr lvl="1"/>
            <a:r>
              <a:rPr lang="en-IN" dirty="0"/>
              <a:t>Allow the defendant a measure of control over his or her </a:t>
            </a:r>
            <a:r>
              <a:rPr lang="en-IN" dirty="0" smtClean="0"/>
              <a:t>fate</a:t>
            </a:r>
          </a:p>
          <a:p>
            <a:pPr lvl="1"/>
            <a:r>
              <a:rPr lang="en-IN" dirty="0" smtClean="0"/>
              <a:t>Provide victim </a:t>
            </a:r>
            <a:r>
              <a:rPr lang="en-IN" dirty="0"/>
              <a:t>the right to be heard during the process</a:t>
            </a:r>
          </a:p>
          <a:p>
            <a:pPr lvl="1"/>
            <a:endParaRPr lang="en-IN" dirty="0"/>
          </a:p>
          <a:p>
            <a:pPr lvl="1"/>
            <a:endParaRPr lang="en-IN" dirty="0"/>
          </a:p>
          <a:p>
            <a:pPr lvl="1"/>
            <a:endParaRPr lang="en-IN" dirty="0"/>
          </a:p>
          <a:p>
            <a:pPr lvl="1"/>
            <a:endParaRPr lang="en-IN" dirty="0" smtClean="0"/>
          </a:p>
          <a:p>
            <a:pPr lvl="1"/>
            <a:endParaRPr lang="en-IN" dirty="0" smtClean="0"/>
          </a:p>
          <a:p>
            <a:pPr lvl="1"/>
            <a:endParaRPr lang="en-IN" dirty="0" smtClean="0"/>
          </a:p>
          <a:p>
            <a:pPr lvl="1"/>
            <a:endParaRPr lang="en-IN" dirty="0"/>
          </a:p>
        </p:txBody>
      </p:sp>
    </p:spTree>
    <p:extLst>
      <p:ext uri="{BB962C8B-B14F-4D97-AF65-F5344CB8AC3E}">
        <p14:creationId xmlns:p14="http://schemas.microsoft.com/office/powerpoint/2010/main" val="396356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2895</TotalTime>
  <Words>1116</Words>
  <Application>Microsoft Office PowerPoint</Application>
  <PresentationFormat>On-screen Show (4:3)</PresentationFormat>
  <Paragraphs>198</Paragraphs>
  <Slides>29</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2_Office Theme</vt:lpstr>
      <vt:lpstr>Chapter 8</vt:lpstr>
      <vt:lpstr>Learning Objectives</vt:lpstr>
      <vt:lpstr>  </vt:lpstr>
      <vt:lpstr>Pretrial Criminal Process</vt:lpstr>
      <vt:lpstr>Release</vt:lpstr>
      <vt:lpstr>Procedures for Establishing Probable Cause</vt:lpstr>
      <vt:lpstr>LO2</vt:lpstr>
      <vt:lpstr>Plea Bargaining</vt:lpstr>
      <vt:lpstr>Plea Bargaining (Continued)</vt:lpstr>
      <vt:lpstr>LO 3</vt:lpstr>
      <vt:lpstr>Protections Enjoyed by Criminal Defendants</vt:lpstr>
      <vt:lpstr>Role of the Jury</vt:lpstr>
      <vt:lpstr>Presumption of a Defendant’s Innocence</vt:lpstr>
      <vt:lpstr>LO4</vt:lpstr>
      <vt:lpstr>Selection of the Jury </vt:lpstr>
      <vt:lpstr>Voir Dire</vt:lpstr>
      <vt:lpstr>LO 5</vt:lpstr>
      <vt:lpstr>8.3       The Steps of a Jury Trial</vt:lpstr>
      <vt:lpstr>Post Criminal Trial</vt:lpstr>
      <vt:lpstr>The Steps of an Appeal</vt:lpstr>
      <vt:lpstr>Wrongful Convictions </vt:lpstr>
      <vt:lpstr>Careers in Criminal Justice: Trial Court Administrator</vt:lpstr>
      <vt:lpstr>Careers in Criminal Justice: Trial Court Administrator (Continued)</vt:lpstr>
      <vt:lpstr>Careers in Criminal Justice: Jury Consultant</vt:lpstr>
      <vt:lpstr>Careers in Criminal Justice: Jury Consultant (Continued)</vt:lpstr>
      <vt:lpstr>Key Terms</vt:lpstr>
      <vt:lpstr>Key Terms (Continued)</vt:lpstr>
      <vt:lpstr>Summary</vt:lpstr>
      <vt:lpstr>End</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246</cp:revision>
  <dcterms:created xsi:type="dcterms:W3CDTF">2013-10-25T01:45:49Z</dcterms:created>
  <dcterms:modified xsi:type="dcterms:W3CDTF">2015-09-28T10:28:24Z</dcterms:modified>
</cp:coreProperties>
</file>