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31"/>
  </p:notesMasterIdLst>
  <p:handoutMasterIdLst>
    <p:handoutMasterId r:id="rId32"/>
  </p:handoutMasterIdLst>
  <p:sldIdLst>
    <p:sldId id="256" r:id="rId2"/>
    <p:sldId id="257" r:id="rId3"/>
    <p:sldId id="258" r:id="rId4"/>
    <p:sldId id="259" r:id="rId5"/>
    <p:sldId id="288" r:id="rId6"/>
    <p:sldId id="312" r:id="rId7"/>
    <p:sldId id="261" r:id="rId8"/>
    <p:sldId id="262" r:id="rId9"/>
    <p:sldId id="263" r:id="rId10"/>
    <p:sldId id="264" r:id="rId11"/>
    <p:sldId id="267" r:id="rId12"/>
    <p:sldId id="269" r:id="rId13"/>
    <p:sldId id="293" r:id="rId14"/>
    <p:sldId id="318" r:id="rId15"/>
    <p:sldId id="278" r:id="rId16"/>
    <p:sldId id="275" r:id="rId17"/>
    <p:sldId id="279" r:id="rId18"/>
    <p:sldId id="315" r:id="rId19"/>
    <p:sldId id="280" r:id="rId20"/>
    <p:sldId id="284" r:id="rId21"/>
    <p:sldId id="281" r:id="rId22"/>
    <p:sldId id="285" r:id="rId23"/>
    <p:sldId id="287" r:id="rId24"/>
    <p:sldId id="304" r:id="rId25"/>
    <p:sldId id="301" r:id="rId26"/>
    <p:sldId id="303" r:id="rId27"/>
    <p:sldId id="307" r:id="rId28"/>
    <p:sldId id="309" r:id="rId29"/>
    <p:sldId id="311"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undhara Karkare" initials="VK" lastIdx="2" clrIdx="0">
    <p:extLst>
      <p:ext uri="{19B8F6BF-5375-455C-9EA6-DF929625EA0E}">
        <p15:presenceInfo xmlns:p15="http://schemas.microsoft.com/office/powerpoint/2012/main" userId="S-1-5-21-3361151005-2080053223-3394076701-1857" providerId="AD"/>
      </p:ext>
    </p:extLst>
  </p:cmAuthor>
  <p:cmAuthor id="2" name="Madhabi T Chakrawarty" initials="MTC" lastIdx="11" clrIdx="1">
    <p:extLst>
      <p:ext uri="{19B8F6BF-5375-455C-9EA6-DF929625EA0E}">
        <p15:presenceInfo xmlns:p15="http://schemas.microsoft.com/office/powerpoint/2012/main" userId="S-1-5-21-3361151005-2080053223-3394076701-16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8C122A"/>
    <a:srgbClr val="A9122A"/>
    <a:srgbClr val="FFE5AA"/>
    <a:srgbClr val="FF53B9"/>
    <a:srgbClr val="FF85CE"/>
    <a:srgbClr val="EC008D"/>
    <a:srgbClr val="005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885"/>
        <p:guide orient="horz" pos="1902"/>
        <p:guide pos="287"/>
        <p:guide pos="5325"/>
        <p:guide pos="288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FF780-F44C-4785-8E58-EE9E4708196A}" type="datetimeFigureOut">
              <a:rPr lang="en-IN" smtClean="0"/>
              <a:t>28-09-2015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A25C5B-604B-4530-9E59-143EEA0C5A4A}" type="slidenum">
              <a:rPr lang="en-IN" smtClean="0"/>
              <a:t>‹#›</a:t>
            </a:fld>
            <a:endParaRPr lang="en-IN"/>
          </a:p>
        </p:txBody>
      </p:sp>
    </p:spTree>
    <p:extLst>
      <p:ext uri="{BB962C8B-B14F-4D97-AF65-F5344CB8AC3E}">
        <p14:creationId xmlns:p14="http://schemas.microsoft.com/office/powerpoint/2010/main" val="285755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85BCF7EF-8368-6C4E-8B0E-7C03022101CC}" type="slidenum">
              <a:rPr lang="en-US">
                <a:latin typeface="Arial"/>
                <a:ea typeface="Arial"/>
              </a:rPr>
              <a:pPr/>
              <a:t>3</a:t>
            </a:fld>
            <a:endParaRPr lang="en-US" dirty="0">
              <a:latin typeface="Arial"/>
              <a:ea typeface="Aria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232704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8D629F10-254C-F14C-AED7-862716E06D4C}" type="slidenum">
              <a:rPr lang="en-US">
                <a:latin typeface="Arial"/>
                <a:ea typeface="Arial"/>
              </a:rPr>
              <a:pPr/>
              <a:t>16</a:t>
            </a:fld>
            <a:endParaRPr lang="en-US" dirty="0">
              <a:latin typeface="Arial"/>
              <a:ea typeface="Aria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75137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BE9BF0B6-622C-F744-BEBB-FDF92F772B32}" type="slidenum">
              <a:rPr lang="en-US">
                <a:latin typeface="Arial"/>
                <a:ea typeface="Arial"/>
              </a:rPr>
              <a:pPr/>
              <a:t>19</a:t>
            </a:fld>
            <a:endParaRPr lang="en-US" dirty="0">
              <a:latin typeface="Arial"/>
              <a:ea typeface="Aria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48921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23</a:t>
            </a:fld>
            <a:endParaRPr lang="en-US" dirty="0"/>
          </a:p>
        </p:txBody>
      </p:sp>
    </p:spTree>
    <p:extLst>
      <p:ext uri="{BB962C8B-B14F-4D97-AF65-F5344CB8AC3E}">
        <p14:creationId xmlns:p14="http://schemas.microsoft.com/office/powerpoint/2010/main" val="117707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5E665-D376-AC40-8571-2A9FCD3E2D18}" type="slidenum">
              <a:rPr lang="en-US" smtClean="0"/>
              <a:pPr/>
              <a:t>27</a:t>
            </a:fld>
            <a:endParaRPr lang="en-US" dirty="0"/>
          </a:p>
        </p:txBody>
      </p:sp>
    </p:spTree>
    <p:extLst>
      <p:ext uri="{BB962C8B-B14F-4D97-AF65-F5344CB8AC3E}">
        <p14:creationId xmlns:p14="http://schemas.microsoft.com/office/powerpoint/2010/main" val="354491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3713A83A-6D88-6947-A86D-7DBF12C5532F}" type="slidenum">
              <a:rPr lang="en-US">
                <a:latin typeface="Arial"/>
                <a:ea typeface="Arial"/>
              </a:rPr>
              <a:pPr/>
              <a:t>4</a:t>
            </a:fld>
            <a:endParaRPr lang="en-US" dirty="0">
              <a:latin typeface="Arial"/>
              <a:ea typeface="Aria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2728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625489A0-E6A2-5A41-8849-FA0443303756}" type="slidenum">
              <a:rPr lang="en-US">
                <a:latin typeface="Arial"/>
                <a:ea typeface="Arial"/>
              </a:rPr>
              <a:pPr/>
              <a:t>7</a:t>
            </a:fld>
            <a:endParaRPr lang="en-US" dirty="0">
              <a:latin typeface="Arial"/>
              <a:ea typeface="Aria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407901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489AB3DE-7EDB-EB44-A278-C8A18C8E5778}" type="slidenum">
              <a:rPr lang="en-US">
                <a:latin typeface="Arial"/>
                <a:ea typeface="Arial"/>
              </a:rPr>
              <a:pPr/>
              <a:t>8</a:t>
            </a:fld>
            <a:endParaRPr lang="en-US" dirty="0">
              <a:latin typeface="Arial"/>
              <a:ea typeface="Aria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89201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Arial"/>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A15DCA09-8D90-0946-9DCA-C9842E671ADF}" type="slidenum">
              <a:rPr lang="en-US">
                <a:latin typeface="Arial"/>
                <a:ea typeface="Arial"/>
              </a:rPr>
              <a:pPr/>
              <a:t>9</a:t>
            </a:fld>
            <a:endParaRPr lang="en-US" dirty="0">
              <a:latin typeface="Arial"/>
              <a:ea typeface="Arial"/>
            </a:endParaRPr>
          </a:p>
        </p:txBody>
      </p:sp>
    </p:spTree>
    <p:extLst>
      <p:ext uri="{BB962C8B-B14F-4D97-AF65-F5344CB8AC3E}">
        <p14:creationId xmlns:p14="http://schemas.microsoft.com/office/powerpoint/2010/main" val="242803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Arial"/>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4AD1C91C-D147-ED48-AFEE-5353D0111C7F}" type="slidenum">
              <a:rPr lang="en-US">
                <a:latin typeface="Arial"/>
                <a:ea typeface="Arial"/>
              </a:rPr>
              <a:pPr/>
              <a:t>10</a:t>
            </a:fld>
            <a:endParaRPr lang="en-US" dirty="0">
              <a:latin typeface="Arial"/>
              <a:ea typeface="Arial"/>
            </a:endParaRPr>
          </a:p>
        </p:txBody>
      </p:sp>
    </p:spTree>
    <p:extLst>
      <p:ext uri="{BB962C8B-B14F-4D97-AF65-F5344CB8AC3E}">
        <p14:creationId xmlns:p14="http://schemas.microsoft.com/office/powerpoint/2010/main" val="15359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9C7E75A9-D80E-8041-A74B-DB9AAF27489B}" type="slidenum">
              <a:rPr lang="en-US">
                <a:latin typeface="Arial"/>
                <a:ea typeface="Arial"/>
              </a:rPr>
              <a:pPr/>
              <a:t>11</a:t>
            </a:fld>
            <a:endParaRPr lang="en-US" dirty="0">
              <a:latin typeface="Arial"/>
              <a:ea typeface="Aria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22349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053ABA53-0426-2C46-BE3B-9F857D0BE421}" type="slidenum">
              <a:rPr lang="en-US">
                <a:latin typeface="Arial"/>
                <a:ea typeface="Arial"/>
              </a:rPr>
              <a:pPr/>
              <a:t>12</a:t>
            </a:fld>
            <a:endParaRPr lang="en-US" dirty="0">
              <a:latin typeface="Arial"/>
              <a:ea typeface="Aria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75467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55511DA8-C558-694E-8046-33917694F755}" type="slidenum">
              <a:rPr lang="en-US">
                <a:latin typeface="Arial"/>
                <a:ea typeface="Arial"/>
              </a:rPr>
              <a:pPr/>
              <a:t>15</a:t>
            </a:fld>
            <a:endParaRPr lang="en-US" dirty="0">
              <a:latin typeface="Arial"/>
              <a:ea typeface="Aria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08539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2"/>
                </a:solidFill>
                <a:latin typeface="Arial" panose="020B0604020202020204" pitchFamily="34" charset="0"/>
              </a:rPr>
              <a:t>Courts and the Quest for Justice</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7</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3"/>
            <a:ext cx="5124450" cy="6858000"/>
          </a:xfrm>
          <a:prstGeom prst="rect">
            <a:avLst/>
          </a:prstGeom>
        </p:spPr>
      </p:pic>
    </p:spTree>
    <p:extLst>
      <p:ext uri="{BB962C8B-B14F-4D97-AF65-F5344CB8AC3E}">
        <p14:creationId xmlns:p14="http://schemas.microsoft.com/office/powerpoint/2010/main" val="2215263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265034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468610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3136734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299161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418602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1066566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145069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2562834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1209598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85489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9101904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4036057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213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248752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70475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1903427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667046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98282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3431752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16122540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13482523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189361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574043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4564380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CH7</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382237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257740852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Chapter 7</a:t>
            </a:r>
            <a:endParaRPr lang="en-IN" dirty="0"/>
          </a:p>
        </p:txBody>
      </p:sp>
      <p:sp>
        <p:nvSpPr>
          <p:cNvPr id="4"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Types of Specialty Courts</a:t>
            </a:r>
            <a:endParaRPr lang="en-US" dirty="0"/>
          </a:p>
        </p:txBody>
      </p:sp>
      <p:sp>
        <p:nvSpPr>
          <p:cNvPr id="4" name="Freeform 3" descr="This slide contains five rectangle boxes. The first box on the extreme left is labelled drug courts. The second box, placed in the center, is labelled gun courts. The third box is on the extreme right and is labelled juvenile courts. The fourth box which is labelled domestic violence courts, is placed on the left, below the first and the second boxes. The fifth box which is labelled mental health courts, is placed next to the fourth box, below the second and the third boxes." title="Types of Specialty Courts"/>
          <p:cNvSpPr/>
          <p:nvPr/>
        </p:nvSpPr>
        <p:spPr>
          <a:xfrm>
            <a:off x="694244" y="2058045"/>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solidFill>
            <a:srgbClr val="D095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400" kern="1200" dirty="0" smtClean="0">
                <a:solidFill>
                  <a:schemeClr val="tx2"/>
                </a:solidFill>
              </a:rPr>
              <a:t>Drug courts</a:t>
            </a:r>
            <a:endParaRPr lang="en-IN" sz="2400" kern="1200" dirty="0">
              <a:solidFill>
                <a:schemeClr val="tx2"/>
              </a:solidFill>
            </a:endParaRPr>
          </a:p>
        </p:txBody>
      </p:sp>
      <p:sp>
        <p:nvSpPr>
          <p:cNvPr id="5" name="Freeform 4" descr="This slide contains five rectangle boxes. The first box on the extreme left is labelled drug courts. The second box, placed in the center, is labelled gun courts. The third box is on the extreme right and is labelled juvenile courts. The fourth box which is labelled domestic violence courts, is placed on the left, below the first and the second boxes. The fifth box which is labelled mental health courts, is placed next to the fourth box, below the second and the third boxes." title="Types of Specialty Courts"/>
          <p:cNvSpPr/>
          <p:nvPr/>
        </p:nvSpPr>
        <p:spPr>
          <a:xfrm>
            <a:off x="3382996" y="2058045"/>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solidFill>
            <a:srgbClr val="D095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400" kern="1200" dirty="0" smtClean="0">
                <a:solidFill>
                  <a:schemeClr val="tx2"/>
                </a:solidFill>
              </a:rPr>
              <a:t>Gun courts</a:t>
            </a:r>
            <a:endParaRPr lang="en-IN" sz="2400" kern="1200" dirty="0">
              <a:solidFill>
                <a:schemeClr val="tx2"/>
              </a:solidFill>
            </a:endParaRPr>
          </a:p>
        </p:txBody>
      </p:sp>
      <p:sp>
        <p:nvSpPr>
          <p:cNvPr id="6" name="Freeform 5" descr="This slide contains five rectangle boxes. The first box on the extreme left is labelled drug courts. The second box, placed in the center, is labelled gun courts. The third box is on the extreme right and is labelled juvenile courts. The fourth box which is labelled domestic violence courts, is placed on the left, below the first and the second boxes. The fifth box which is labelled mental health courts, is placed next to the fourth box, below the second and the third boxes." title="Types of Specialty Courts"/>
          <p:cNvSpPr/>
          <p:nvPr/>
        </p:nvSpPr>
        <p:spPr>
          <a:xfrm>
            <a:off x="6071747" y="2058045"/>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solidFill>
            <a:srgbClr val="D095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400" kern="1200" dirty="0" smtClean="0">
                <a:solidFill>
                  <a:schemeClr val="tx2"/>
                </a:solidFill>
              </a:rPr>
              <a:t>Juvenile courts</a:t>
            </a:r>
            <a:endParaRPr lang="en-IN" sz="2400" kern="1200" dirty="0">
              <a:solidFill>
                <a:schemeClr val="tx2"/>
              </a:solidFill>
            </a:endParaRPr>
          </a:p>
        </p:txBody>
      </p:sp>
      <p:sp>
        <p:nvSpPr>
          <p:cNvPr id="7" name="Freeform 6" descr="This slide contains five rectangle boxes. The first box on the extreme left is labelled drug courts. The second box, placed in the center, is labelled gun courts. The third box is on the extreme right and is labelled juvenile courts. The fourth box which is labelled domestic violence courts, is placed on the left, below the first and the second boxes. The fifth box which is labelled mental health courts, is placed next to the fourth box, below the second and the third boxes." title="Types of Specialty Courts"/>
          <p:cNvSpPr/>
          <p:nvPr/>
        </p:nvSpPr>
        <p:spPr>
          <a:xfrm>
            <a:off x="2038620" y="3769069"/>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solidFill>
            <a:srgbClr val="D095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400" kern="1200" dirty="0" smtClean="0">
                <a:solidFill>
                  <a:schemeClr val="tx2"/>
                </a:solidFill>
              </a:rPr>
              <a:t>Domestic violence courts</a:t>
            </a:r>
            <a:endParaRPr lang="en-IN" sz="2400" kern="1200" dirty="0">
              <a:solidFill>
                <a:schemeClr val="tx2"/>
              </a:solidFill>
            </a:endParaRPr>
          </a:p>
        </p:txBody>
      </p:sp>
      <p:sp>
        <p:nvSpPr>
          <p:cNvPr id="8" name="Freeform 7" descr="This slide contains five rectangle boxes. The first box on the extreme left is labelled drug courts. The second box, placed in the center, is labelled gun courts. The third box is on the extreme right and is labelled juvenile courts. The fourth box which is labelled domestic violence courts, is placed on the left, below the first and the second boxes. The fifth box which is labelled mental health courts, is placed next to the fourth box, below the second and the third boxes." title="Types of Specialty Courts"/>
          <p:cNvSpPr/>
          <p:nvPr/>
        </p:nvSpPr>
        <p:spPr>
          <a:xfrm>
            <a:off x="4727372" y="3769069"/>
            <a:ext cx="2444319" cy="1466592"/>
          </a:xfrm>
          <a:custGeom>
            <a:avLst/>
            <a:gdLst>
              <a:gd name="connsiteX0" fmla="*/ 0 w 2444319"/>
              <a:gd name="connsiteY0" fmla="*/ 0 h 1466592"/>
              <a:gd name="connsiteX1" fmla="*/ 2444319 w 2444319"/>
              <a:gd name="connsiteY1" fmla="*/ 0 h 1466592"/>
              <a:gd name="connsiteX2" fmla="*/ 2444319 w 2444319"/>
              <a:gd name="connsiteY2" fmla="*/ 1466592 h 1466592"/>
              <a:gd name="connsiteX3" fmla="*/ 0 w 2444319"/>
              <a:gd name="connsiteY3" fmla="*/ 1466592 h 1466592"/>
              <a:gd name="connsiteX4" fmla="*/ 0 w 2444319"/>
              <a:gd name="connsiteY4" fmla="*/ 0 h 146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319" h="1466592">
                <a:moveTo>
                  <a:pt x="0" y="0"/>
                </a:moveTo>
                <a:lnTo>
                  <a:pt x="2444319" y="0"/>
                </a:lnTo>
                <a:lnTo>
                  <a:pt x="2444319" y="1466592"/>
                </a:lnTo>
                <a:lnTo>
                  <a:pt x="0" y="1466592"/>
                </a:lnTo>
                <a:lnTo>
                  <a:pt x="0" y="0"/>
                </a:lnTo>
                <a:close/>
              </a:path>
            </a:pathLst>
          </a:custGeom>
          <a:solidFill>
            <a:srgbClr val="D095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400" kern="1200" smtClean="0">
                <a:solidFill>
                  <a:schemeClr val="tx2"/>
                </a:solidFill>
              </a:rPr>
              <a:t>Mental health courts</a:t>
            </a:r>
            <a:endParaRPr lang="en-IN" sz="2400" kern="1200">
              <a:solidFill>
                <a:schemeClr val="tx2"/>
              </a:solidFill>
            </a:endParaRPr>
          </a:p>
        </p:txBody>
      </p:sp>
    </p:spTree>
    <p:extLst>
      <p:ext uri="{BB962C8B-B14F-4D97-AF65-F5344CB8AC3E}">
        <p14:creationId xmlns:p14="http://schemas.microsoft.com/office/powerpoint/2010/main" val="27033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Federal Court System</a:t>
            </a:r>
            <a:endParaRPr lang="en-US" dirty="0"/>
          </a:p>
        </p:txBody>
      </p:sp>
      <p:sp>
        <p:nvSpPr>
          <p:cNvPr id="30723" name="Rectangle 3"/>
          <p:cNvSpPr>
            <a:spLocks noGrp="1" noChangeArrowheads="1"/>
          </p:cNvSpPr>
          <p:nvPr>
            <p:ph idx="1"/>
          </p:nvPr>
        </p:nvSpPr>
        <p:spPr/>
        <p:txBody>
          <a:bodyPr/>
          <a:lstStyle/>
          <a:p>
            <a:r>
              <a:rPr lang="en-IN" dirty="0" smtClean="0"/>
              <a:t>Three-tiered model </a:t>
            </a:r>
          </a:p>
          <a:p>
            <a:pPr lvl="1"/>
            <a:r>
              <a:rPr lang="en-IN" dirty="0" smtClean="0"/>
              <a:t>U.S. district courts</a:t>
            </a:r>
          </a:p>
          <a:p>
            <a:pPr lvl="1"/>
            <a:r>
              <a:rPr lang="en-IN" dirty="0" smtClean="0"/>
              <a:t>U.S. courts of appeals </a:t>
            </a:r>
          </a:p>
          <a:p>
            <a:pPr lvl="1"/>
            <a:r>
              <a:rPr lang="en-IN" dirty="0" smtClean="0"/>
              <a:t>U.S. Supreme Court</a:t>
            </a:r>
          </a:p>
          <a:p>
            <a:r>
              <a:rPr lang="en-IN" dirty="0" smtClean="0"/>
              <a:t>Judges are appointed by the president of the United States</a:t>
            </a:r>
          </a:p>
        </p:txBody>
      </p:sp>
    </p:spTree>
    <p:extLst>
      <p:ext uri="{BB962C8B-B14F-4D97-AF65-F5344CB8AC3E}">
        <p14:creationId xmlns:p14="http://schemas.microsoft.com/office/powerpoint/2010/main" val="260536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rPr>
              <a:t>LO - 3</a:t>
            </a:r>
          </a:p>
          <a:p>
            <a:pPr eaLnBrk="1" hangingPunct="1"/>
            <a:r>
              <a:rPr lang="en-US" b="0" dirty="0">
                <a:latin typeface="+mn-lt"/>
              </a:rPr>
              <a:t>Explain briefly how a case is brought to the Supreme Court</a:t>
            </a:r>
          </a:p>
        </p:txBody>
      </p:sp>
      <p:sp>
        <p:nvSpPr>
          <p:cNvPr id="2" name="Title 1" hidden="1"/>
          <p:cNvSpPr>
            <a:spLocks noGrp="1"/>
          </p:cNvSpPr>
          <p:nvPr>
            <p:ph type="title"/>
          </p:nvPr>
        </p:nvSpPr>
        <p:spPr/>
        <p:txBody>
          <a:bodyPr/>
          <a:lstStyle/>
          <a:p>
            <a:r>
              <a:rPr lang="en-IN" dirty="0" smtClean="0"/>
              <a:t>LO3</a:t>
            </a:r>
            <a:endParaRPr lang="en-IN" dirty="0"/>
          </a:p>
        </p:txBody>
      </p:sp>
    </p:spTree>
    <p:extLst>
      <p:ext uri="{BB962C8B-B14F-4D97-AF65-F5344CB8AC3E}">
        <p14:creationId xmlns:p14="http://schemas.microsoft.com/office/powerpoint/2010/main" val="11791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and Applying the Law</a:t>
            </a:r>
            <a:endParaRPr lang="en-IN" dirty="0"/>
          </a:p>
        </p:txBody>
      </p:sp>
      <p:sp>
        <p:nvSpPr>
          <p:cNvPr id="3" name="Content Placeholder 2"/>
          <p:cNvSpPr>
            <a:spLocks noGrp="1"/>
          </p:cNvSpPr>
          <p:nvPr>
            <p:ph idx="1"/>
          </p:nvPr>
        </p:nvSpPr>
        <p:spPr/>
        <p:txBody>
          <a:bodyPr/>
          <a:lstStyle/>
          <a:p>
            <a:r>
              <a:rPr lang="en-US" dirty="0"/>
              <a:t>Supreme Court </a:t>
            </a:r>
            <a:r>
              <a:rPr lang="en-US" dirty="0" smtClean="0"/>
              <a:t>drafts criminal </a:t>
            </a:r>
            <a:r>
              <a:rPr lang="en-US" dirty="0"/>
              <a:t>justice policy </a:t>
            </a:r>
            <a:r>
              <a:rPr lang="en-US" dirty="0" smtClean="0"/>
              <a:t>through:</a:t>
            </a:r>
            <a:endParaRPr lang="en-IN" dirty="0" smtClean="0"/>
          </a:p>
          <a:p>
            <a:pPr lvl="1"/>
            <a:r>
              <a:rPr lang="en-IN" b="1" dirty="0" smtClean="0"/>
              <a:t>Judicial review</a:t>
            </a:r>
          </a:p>
          <a:p>
            <a:pPr lvl="1"/>
            <a:r>
              <a:rPr lang="en-US" i="0" dirty="0" smtClean="0"/>
              <a:t>Its </a:t>
            </a:r>
            <a:r>
              <a:rPr lang="en-US" i="0" dirty="0"/>
              <a:t>authority to interpret the </a:t>
            </a:r>
            <a:r>
              <a:rPr lang="en-US" i="0" dirty="0" smtClean="0"/>
              <a:t>law</a:t>
            </a:r>
          </a:p>
          <a:p>
            <a:r>
              <a:rPr lang="en-US" b="1" dirty="0" smtClean="0"/>
              <a:t>Writ </a:t>
            </a:r>
            <a:r>
              <a:rPr lang="en-US" b="1" dirty="0"/>
              <a:t>of </a:t>
            </a:r>
            <a:r>
              <a:rPr lang="en-US" b="1" dirty="0" smtClean="0"/>
              <a:t>certiorari</a:t>
            </a:r>
            <a:r>
              <a:rPr lang="en-US" dirty="0" smtClean="0"/>
              <a:t>:</a:t>
            </a:r>
            <a:r>
              <a:rPr lang="en-US" b="1" dirty="0" smtClean="0"/>
              <a:t> </a:t>
            </a:r>
            <a:r>
              <a:rPr lang="en-IN" dirty="0"/>
              <a:t>Request from a higher court to a lower court for the record of a </a:t>
            </a:r>
            <a:r>
              <a:rPr lang="en-IN" dirty="0" smtClean="0"/>
              <a:t>case</a:t>
            </a:r>
          </a:p>
          <a:p>
            <a:pPr lvl="1"/>
            <a:r>
              <a:rPr lang="en-IN" b="1" dirty="0"/>
              <a:t>Rule of four</a:t>
            </a:r>
            <a:r>
              <a:rPr lang="en-IN" dirty="0"/>
              <a:t>: Supreme Court will not issue a writ of certiorari unless a minimum of four justices approve of the decision</a:t>
            </a:r>
          </a:p>
          <a:p>
            <a:pPr marL="365760" lvl="1" indent="0">
              <a:buNone/>
            </a:pPr>
            <a:endParaRPr lang="en-IN" dirty="0"/>
          </a:p>
          <a:p>
            <a:endParaRPr lang="en-US" i="0" dirty="0" smtClean="0"/>
          </a:p>
        </p:txBody>
      </p:sp>
    </p:spTree>
    <p:extLst>
      <p:ext uri="{BB962C8B-B14F-4D97-AF65-F5344CB8AC3E}">
        <p14:creationId xmlns:p14="http://schemas.microsoft.com/office/powerpoint/2010/main" val="181140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Concurring Opinions and Dissenting Opinions </a:t>
            </a:r>
            <a:endParaRPr lang="en-US" dirty="0"/>
          </a:p>
        </p:txBody>
      </p:sp>
      <p:sp>
        <p:nvSpPr>
          <p:cNvPr id="3" name="Content Placeholder 2"/>
          <p:cNvSpPr>
            <a:spLocks noGrp="1"/>
          </p:cNvSpPr>
          <p:nvPr>
            <p:ph idx="1"/>
          </p:nvPr>
        </p:nvSpPr>
        <p:spPr/>
        <p:txBody>
          <a:bodyPr/>
          <a:lstStyle/>
          <a:p>
            <a:r>
              <a:rPr lang="en-US" b="1" dirty="0" smtClean="0"/>
              <a:t>Concurring opinions</a:t>
            </a:r>
          </a:p>
          <a:p>
            <a:pPr lvl="1"/>
            <a:r>
              <a:rPr lang="en-US" dirty="0" smtClean="0"/>
              <a:t>Prepared </a:t>
            </a:r>
            <a:r>
              <a:rPr lang="en-US" dirty="0"/>
              <a:t>by judges </a:t>
            </a:r>
            <a:r>
              <a:rPr lang="en-US" dirty="0" smtClean="0"/>
              <a:t>who support </a:t>
            </a:r>
            <a:r>
              <a:rPr lang="en-US" dirty="0"/>
              <a:t>the decision of the majority of the court but who want </a:t>
            </a:r>
            <a:r>
              <a:rPr lang="en-US" dirty="0" smtClean="0"/>
              <a:t>to:</a:t>
            </a:r>
          </a:p>
          <a:p>
            <a:pPr lvl="2"/>
            <a:r>
              <a:rPr lang="en-US" dirty="0" smtClean="0"/>
              <a:t>Make or </a:t>
            </a:r>
            <a:r>
              <a:rPr lang="en-US" dirty="0"/>
              <a:t>clarify a particular </a:t>
            </a:r>
            <a:r>
              <a:rPr lang="en-US" dirty="0" smtClean="0"/>
              <a:t>point</a:t>
            </a:r>
          </a:p>
          <a:p>
            <a:pPr lvl="2"/>
            <a:r>
              <a:rPr lang="en-US" dirty="0" smtClean="0"/>
              <a:t>Voice </a:t>
            </a:r>
            <a:r>
              <a:rPr lang="en-US" dirty="0"/>
              <a:t>disapproval of the grounds </a:t>
            </a:r>
            <a:r>
              <a:rPr lang="en-US" dirty="0" smtClean="0"/>
              <a:t>on which </a:t>
            </a:r>
            <a:r>
              <a:rPr lang="en-US" dirty="0"/>
              <a:t>the decision was </a:t>
            </a:r>
            <a:r>
              <a:rPr lang="en-US" dirty="0" smtClean="0"/>
              <a:t>made</a:t>
            </a:r>
          </a:p>
          <a:p>
            <a:r>
              <a:rPr lang="en-IN" dirty="0" smtClean="0"/>
              <a:t>Dissenting opinions</a:t>
            </a:r>
          </a:p>
          <a:p>
            <a:pPr lvl="1"/>
            <a:r>
              <a:rPr lang="en-IN" dirty="0" smtClean="0"/>
              <a:t>Judges</a:t>
            </a:r>
            <a:r>
              <a:rPr lang="en-IN" dirty="0"/>
              <a:t>:</a:t>
            </a:r>
          </a:p>
          <a:p>
            <a:pPr lvl="2"/>
            <a:r>
              <a:rPr lang="en-IN" dirty="0"/>
              <a:t>Disagree with the conclusion reached by the majority of the court </a:t>
            </a:r>
          </a:p>
          <a:p>
            <a:pPr lvl="2"/>
            <a:r>
              <a:rPr lang="en-IN" dirty="0"/>
              <a:t>Expand on their own views about the </a:t>
            </a:r>
            <a:r>
              <a:rPr lang="en-IN" dirty="0" smtClean="0"/>
              <a:t>case</a:t>
            </a:r>
            <a:endParaRPr lang="en-IN" dirty="0"/>
          </a:p>
        </p:txBody>
      </p:sp>
    </p:spTree>
    <p:extLst>
      <p:ext uri="{BB962C8B-B14F-4D97-AF65-F5344CB8AC3E}">
        <p14:creationId xmlns:p14="http://schemas.microsoft.com/office/powerpoint/2010/main" val="2152454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rPr>
              <a:t>LO - 4</a:t>
            </a:r>
          </a:p>
          <a:p>
            <a:pPr eaLnBrk="1" hangingPunct="1"/>
            <a:r>
              <a:rPr lang="en-US" sz="2800" b="0" dirty="0">
                <a:latin typeface="+mn-lt"/>
              </a:rPr>
              <a:t>List the different names given to public prosecutors and indicate the general powers </a:t>
            </a:r>
            <a:r>
              <a:rPr lang="en-US" sz="2800" b="0" dirty="0" smtClean="0">
                <a:latin typeface="+mn-lt"/>
              </a:rPr>
              <a:t>they </a:t>
            </a:r>
            <a:r>
              <a:rPr lang="en-US" sz="2800" b="0" dirty="0">
                <a:latin typeface="+mn-lt"/>
              </a:rPr>
              <a:t>have</a:t>
            </a:r>
          </a:p>
        </p:txBody>
      </p:sp>
      <p:sp>
        <p:nvSpPr>
          <p:cNvPr id="2" name="Title 1" hidden="1"/>
          <p:cNvSpPr>
            <a:spLocks noGrp="1"/>
          </p:cNvSpPr>
          <p:nvPr>
            <p:ph type="title"/>
          </p:nvPr>
        </p:nvSpPr>
        <p:spPr/>
        <p:txBody>
          <a:bodyPr/>
          <a:lstStyle/>
          <a:p>
            <a:r>
              <a:rPr lang="en-IN" dirty="0" smtClean="0"/>
              <a:t>LO4</a:t>
            </a:r>
            <a:endParaRPr lang="en-IN" dirty="0"/>
          </a:p>
        </p:txBody>
      </p:sp>
    </p:spTree>
    <p:extLst>
      <p:ext uri="{BB962C8B-B14F-4D97-AF65-F5344CB8AC3E}">
        <p14:creationId xmlns:p14="http://schemas.microsoft.com/office/powerpoint/2010/main" val="41345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Selection of Judges</a:t>
            </a:r>
            <a:endParaRPr lang="en-US" dirty="0"/>
          </a:p>
        </p:txBody>
      </p:sp>
      <p:sp>
        <p:nvSpPr>
          <p:cNvPr id="38915" name="Rectangle 3"/>
          <p:cNvSpPr>
            <a:spLocks noGrp="1" noChangeArrowheads="1"/>
          </p:cNvSpPr>
          <p:nvPr>
            <p:ph idx="1"/>
          </p:nvPr>
        </p:nvSpPr>
        <p:spPr/>
        <p:txBody>
          <a:bodyPr/>
          <a:lstStyle/>
          <a:p>
            <a:r>
              <a:rPr lang="en-US" dirty="0" smtClean="0"/>
              <a:t>Federal judges are appointed by the president and confirmed by the Senate</a:t>
            </a:r>
          </a:p>
          <a:p>
            <a:r>
              <a:rPr lang="en-US" dirty="0"/>
              <a:t>State judges are appointed by:  </a:t>
            </a:r>
          </a:p>
          <a:p>
            <a:pPr lvl="1"/>
            <a:r>
              <a:rPr lang="en-US" b="1" dirty="0"/>
              <a:t>Partisan </a:t>
            </a:r>
            <a:r>
              <a:rPr lang="en-US" b="1" dirty="0" smtClean="0"/>
              <a:t>elections</a:t>
            </a:r>
            <a:endParaRPr lang="en-IN" dirty="0"/>
          </a:p>
          <a:p>
            <a:pPr lvl="1" eaLnBrk="1" hangingPunct="1"/>
            <a:r>
              <a:rPr lang="en-US" b="1" dirty="0">
                <a:cs typeface="Arial" charset="0"/>
              </a:rPr>
              <a:t>Nonpartisan </a:t>
            </a:r>
            <a:r>
              <a:rPr lang="en-US" b="1" dirty="0" smtClean="0">
                <a:cs typeface="Arial" charset="0"/>
              </a:rPr>
              <a:t>elections</a:t>
            </a:r>
            <a:endParaRPr lang="en-US" dirty="0">
              <a:cs typeface="Arial" charset="0"/>
            </a:endParaRPr>
          </a:p>
          <a:p>
            <a:pPr lvl="1"/>
            <a:r>
              <a:rPr lang="en-US" b="1" dirty="0">
                <a:cs typeface="Arial" charset="0"/>
              </a:rPr>
              <a:t>Missouri </a:t>
            </a:r>
            <a:r>
              <a:rPr lang="en-US" b="1" dirty="0" smtClean="0">
                <a:cs typeface="Arial" charset="0"/>
              </a:rPr>
              <a:t>plan</a:t>
            </a:r>
            <a:endParaRPr lang="en-US" dirty="0">
              <a:cs typeface="Arial" charset="0"/>
            </a:endParaRPr>
          </a:p>
          <a:p>
            <a:endParaRPr lang="en-US" dirty="0" smtClean="0"/>
          </a:p>
          <a:p>
            <a:pPr marL="365760" lvl="1" indent="0">
              <a:buNone/>
            </a:pPr>
            <a:endParaRPr lang="en-IN" dirty="0" smtClean="0"/>
          </a:p>
        </p:txBody>
      </p:sp>
      <p:pic>
        <p:nvPicPr>
          <p:cNvPr id="3" name="Picture 2" descr="This is an image of a judge. He is wearing black colored robe and red neck tie. His hands are resting on a black colored object. " title="Selection of Jud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97" y="3092032"/>
            <a:ext cx="2474015" cy="3404301"/>
          </a:xfrm>
          <a:prstGeom prst="rect">
            <a:avLst/>
          </a:prstGeom>
        </p:spPr>
      </p:pic>
    </p:spTree>
    <p:extLst>
      <p:ext uri="{BB962C8B-B14F-4D97-AF65-F5344CB8AC3E}">
        <p14:creationId xmlns:p14="http://schemas.microsoft.com/office/powerpoint/2010/main" val="27890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Public Prosecutors </a:t>
            </a:r>
            <a:endParaRPr lang="en-US" dirty="0"/>
          </a:p>
        </p:txBody>
      </p:sp>
      <p:sp>
        <p:nvSpPr>
          <p:cNvPr id="43011" name="Content Placeholder 2"/>
          <p:cNvSpPr>
            <a:spLocks noGrp="1"/>
          </p:cNvSpPr>
          <p:nvPr>
            <p:ph idx="1"/>
          </p:nvPr>
        </p:nvSpPr>
        <p:spPr/>
        <p:txBody>
          <a:bodyPr/>
          <a:lstStyle/>
          <a:p>
            <a:r>
              <a:rPr lang="en-IN" dirty="0" smtClean="0"/>
              <a:t>Initiate and conduct cases in the government’s name and on behalf of the people</a:t>
            </a:r>
          </a:p>
          <a:p>
            <a:r>
              <a:rPr lang="en-IN" dirty="0" smtClean="0"/>
              <a:t>Called prosecuting attorney, state </a:t>
            </a:r>
            <a:r>
              <a:rPr lang="en-IN" dirty="0"/>
              <a:t>attorney, district attorney, county attorney, or city </a:t>
            </a:r>
            <a:r>
              <a:rPr lang="en-IN" dirty="0" smtClean="0"/>
              <a:t>attorney</a:t>
            </a:r>
            <a:endParaRPr lang="en-IN" dirty="0"/>
          </a:p>
          <a:p>
            <a:r>
              <a:rPr lang="en-US" dirty="0"/>
              <a:t>Brady rule - </a:t>
            </a:r>
            <a:r>
              <a:rPr lang="en-IN" dirty="0"/>
              <a:t>Prosecutors are not permitted to keep evidence from the defendant and her or his </a:t>
            </a:r>
            <a:r>
              <a:rPr lang="en-IN" dirty="0" smtClean="0"/>
              <a:t>attorneys</a:t>
            </a:r>
            <a:endParaRPr lang="en-IN" dirty="0"/>
          </a:p>
        </p:txBody>
      </p:sp>
    </p:spTree>
    <p:extLst>
      <p:ext uri="{BB962C8B-B14F-4D97-AF65-F5344CB8AC3E}">
        <p14:creationId xmlns:p14="http://schemas.microsoft.com/office/powerpoint/2010/main" val="41557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Public Prosecutors </a:t>
            </a:r>
            <a:r>
              <a:rPr lang="en-US" sz="2000" b="0" dirty="0"/>
              <a:t>(</a:t>
            </a:r>
            <a:r>
              <a:rPr lang="en-US" sz="2000" b="0" dirty="0" smtClean="0"/>
              <a:t>Continued)</a:t>
            </a:r>
            <a:endParaRPr lang="en-US" b="0" dirty="0"/>
          </a:p>
        </p:txBody>
      </p:sp>
      <p:sp>
        <p:nvSpPr>
          <p:cNvPr id="43011" name="Content Placeholder 2"/>
          <p:cNvSpPr>
            <a:spLocks noGrp="1"/>
          </p:cNvSpPr>
          <p:nvPr>
            <p:ph idx="1"/>
          </p:nvPr>
        </p:nvSpPr>
        <p:spPr/>
        <p:txBody>
          <a:bodyPr/>
          <a:lstStyle/>
          <a:p>
            <a:r>
              <a:rPr lang="en-US" dirty="0" smtClean="0"/>
              <a:t>Decide:</a:t>
            </a:r>
          </a:p>
          <a:p>
            <a:pPr lvl="1"/>
            <a:r>
              <a:rPr lang="en-US" dirty="0" smtClean="0"/>
              <a:t>Whether an individual who has been arrested by the police will be charged with a crime</a:t>
            </a:r>
          </a:p>
          <a:p>
            <a:pPr lvl="1"/>
            <a:r>
              <a:rPr lang="en-US" dirty="0" smtClean="0"/>
              <a:t>The level of the charges to be brought against the suspect</a:t>
            </a:r>
          </a:p>
          <a:p>
            <a:pPr lvl="1"/>
            <a:r>
              <a:rPr lang="en-US" dirty="0" smtClean="0"/>
              <a:t>If and when to stop the prosecution</a:t>
            </a:r>
          </a:p>
        </p:txBody>
      </p:sp>
    </p:spTree>
    <p:extLst>
      <p:ext uri="{BB962C8B-B14F-4D97-AF65-F5344CB8AC3E}">
        <p14:creationId xmlns:p14="http://schemas.microsoft.com/office/powerpoint/2010/main" val="30405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LO5</a:t>
            </a:r>
            <a:endParaRPr lang="en-IN" dirty="0"/>
          </a:p>
        </p:txBody>
      </p:sp>
      <p:sp>
        <p:nvSpPr>
          <p:cNvPr id="6"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rPr>
              <a:t>LO - 5</a:t>
            </a:r>
          </a:p>
          <a:p>
            <a:pPr eaLnBrk="1" hangingPunct="1"/>
            <a:r>
              <a:rPr lang="en-US" b="0" dirty="0">
                <a:latin typeface="+mn-lt"/>
              </a:rPr>
              <a:t>Explain why defense attorneys must often defend clients they know to be guilty</a:t>
            </a:r>
          </a:p>
        </p:txBody>
      </p:sp>
    </p:spTree>
    <p:extLst>
      <p:ext uri="{BB962C8B-B14F-4D97-AF65-F5344CB8AC3E}">
        <p14:creationId xmlns:p14="http://schemas.microsoft.com/office/powerpoint/2010/main" val="44205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Define jurisdiction and contrast geographic and subject-matter jurisdiction</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Explain the difference between trial and appellate courts</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Explain briefly how a case is brought to the Supreme Court</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List the different names given to public prosecutors and indicate the general powers </a:t>
            </a:r>
            <a:r>
              <a:rPr lang="en-US" dirty="0" smtClean="0">
                <a:solidFill>
                  <a:schemeClr val="tx2"/>
                </a:solidFill>
                <a:latin typeface="Rockwell" panose="02060603020205020403" pitchFamily="18" charset="0"/>
                <a:ea typeface="Rockwell" panose="02060603020205020403" pitchFamily="18" charset="0"/>
                <a:cs typeface="Rockwell" panose="02060603020205020403" pitchFamily="18" charset="0"/>
              </a:rPr>
              <a:t>they </a:t>
            </a: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have</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Explain why defense attorneys must often defend clients they know to be guilty</a:t>
            </a:r>
          </a:p>
        </p:txBody>
      </p:sp>
      <p:sp>
        <p:nvSpPr>
          <p:cNvPr id="20482"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24206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Attorney General</a:t>
            </a:r>
            <a:endParaRPr lang="en-IN" dirty="0"/>
          </a:p>
        </p:txBody>
      </p:sp>
      <p:sp>
        <p:nvSpPr>
          <p:cNvPr id="3" name="Content Placeholder 2"/>
          <p:cNvSpPr>
            <a:spLocks noGrp="1"/>
          </p:cNvSpPr>
          <p:nvPr>
            <p:ph idx="1"/>
          </p:nvPr>
        </p:nvSpPr>
        <p:spPr/>
        <p:txBody>
          <a:bodyPr/>
          <a:lstStyle/>
          <a:p>
            <a:r>
              <a:rPr lang="en-IN" dirty="0" smtClean="0"/>
              <a:t>Chief law officer of a state or nation</a:t>
            </a:r>
          </a:p>
          <a:p>
            <a:pPr lvl="1"/>
            <a:r>
              <a:rPr lang="en-IN" dirty="0" smtClean="0"/>
              <a:t>Has limited control over prosecutors</a:t>
            </a:r>
          </a:p>
          <a:p>
            <a:pPr lvl="1"/>
            <a:r>
              <a:rPr lang="en-IN" dirty="0" smtClean="0"/>
              <a:t>Appointed or often elected</a:t>
            </a:r>
          </a:p>
          <a:p>
            <a:pPr lvl="1"/>
            <a:r>
              <a:rPr lang="en-IN" dirty="0" smtClean="0"/>
              <a:t>Serves a minimum four-year term</a:t>
            </a:r>
          </a:p>
          <a:p>
            <a:pPr lvl="1"/>
            <a:r>
              <a:rPr lang="en-IN" dirty="0" smtClean="0"/>
              <a:t>Has several assistants</a:t>
            </a:r>
          </a:p>
        </p:txBody>
      </p:sp>
      <p:pic>
        <p:nvPicPr>
          <p:cNvPr id="4" name="Picture 3" descr="This image shows a woman dressed in a black robe. She has short wavy hair. She is seen smiling. She is standing and her hands are resting on a brown colored object" title="Attorney Gene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170" y="3271838"/>
            <a:ext cx="2477830" cy="3161368"/>
          </a:xfrm>
          <a:prstGeom prst="rect">
            <a:avLst/>
          </a:prstGeom>
        </p:spPr>
      </p:pic>
    </p:spTree>
    <p:extLst>
      <p:ext uri="{BB962C8B-B14F-4D97-AF65-F5344CB8AC3E}">
        <p14:creationId xmlns:p14="http://schemas.microsoft.com/office/powerpoint/2010/main" val="21056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Defense Attorney</a:t>
            </a:r>
            <a:endParaRPr lang="en-US" dirty="0"/>
          </a:p>
        </p:txBody>
      </p:sp>
      <p:sp>
        <p:nvSpPr>
          <p:cNvPr id="45059" name="Content Placeholder 2"/>
          <p:cNvSpPr>
            <a:spLocks noGrp="1"/>
          </p:cNvSpPr>
          <p:nvPr>
            <p:ph idx="1"/>
          </p:nvPr>
        </p:nvSpPr>
        <p:spPr/>
        <p:txBody>
          <a:bodyPr/>
          <a:lstStyle/>
          <a:p>
            <a:r>
              <a:rPr lang="en-US" dirty="0" smtClean="0"/>
              <a:t>Lawyer representing a defendant</a:t>
            </a:r>
          </a:p>
          <a:p>
            <a:r>
              <a:rPr lang="en-IN" dirty="0" smtClean="0"/>
              <a:t>Private attorney </a:t>
            </a:r>
            <a:r>
              <a:rPr lang="en-IN" dirty="0"/>
              <a:t>- </a:t>
            </a:r>
            <a:r>
              <a:rPr lang="en-IN" dirty="0" smtClean="0"/>
              <a:t>Hired </a:t>
            </a:r>
            <a:r>
              <a:rPr lang="en-IN" dirty="0"/>
              <a:t>by individuals</a:t>
            </a:r>
            <a:endParaRPr lang="en-IN" dirty="0" smtClean="0"/>
          </a:p>
          <a:p>
            <a:r>
              <a:rPr lang="en-US" b="1" dirty="0" smtClean="0"/>
              <a:t>Public defender</a:t>
            </a:r>
            <a:r>
              <a:rPr lang="en-US" dirty="0" smtClean="0"/>
              <a:t>: Attorneys who </a:t>
            </a:r>
            <a:r>
              <a:rPr lang="en-IN" dirty="0" smtClean="0"/>
              <a:t>represent defendants who cannot afford private counsel</a:t>
            </a:r>
            <a:endParaRPr lang="en-US" dirty="0" smtClean="0"/>
          </a:p>
        </p:txBody>
      </p:sp>
    </p:spTree>
    <p:extLst>
      <p:ext uri="{BB962C8B-B14F-4D97-AF65-F5344CB8AC3E}">
        <p14:creationId xmlns:p14="http://schemas.microsoft.com/office/powerpoint/2010/main" val="28793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Defense Attorney</a:t>
            </a:r>
            <a:endParaRPr lang="en-IN" sz="2000" dirty="0"/>
          </a:p>
        </p:txBody>
      </p:sp>
      <p:sp>
        <p:nvSpPr>
          <p:cNvPr id="3" name="Content Placeholder 2"/>
          <p:cNvSpPr>
            <a:spLocks noGrp="1"/>
          </p:cNvSpPr>
          <p:nvPr>
            <p:ph idx="1"/>
          </p:nvPr>
        </p:nvSpPr>
        <p:spPr/>
        <p:txBody>
          <a:bodyPr/>
          <a:lstStyle/>
          <a:p>
            <a:r>
              <a:rPr lang="en-US" dirty="0" smtClean="0"/>
              <a:t>Representing </a:t>
            </a:r>
            <a:r>
              <a:rPr lang="en-US" dirty="0"/>
              <a:t>the defendant at the </a:t>
            </a:r>
            <a:r>
              <a:rPr lang="en-US" dirty="0" smtClean="0"/>
              <a:t>various stages </a:t>
            </a:r>
            <a:r>
              <a:rPr lang="en-US" dirty="0"/>
              <a:t>of the custodial process </a:t>
            </a:r>
            <a:endParaRPr lang="en-US" dirty="0" smtClean="0"/>
          </a:p>
          <a:p>
            <a:r>
              <a:rPr lang="en-IN" dirty="0" smtClean="0"/>
              <a:t>Investigating the incident</a:t>
            </a:r>
            <a:endParaRPr lang="en-IN" dirty="0"/>
          </a:p>
          <a:p>
            <a:r>
              <a:rPr lang="en-US" dirty="0" smtClean="0"/>
              <a:t>Communicating with prosecutors</a:t>
            </a:r>
          </a:p>
          <a:p>
            <a:r>
              <a:rPr lang="en-US" dirty="0" smtClean="0"/>
              <a:t>Preparing cases for trials</a:t>
            </a:r>
          </a:p>
          <a:p>
            <a:r>
              <a:rPr lang="en-US" dirty="0" smtClean="0"/>
              <a:t>Submitting defense motions</a:t>
            </a:r>
          </a:p>
          <a:p>
            <a:r>
              <a:rPr lang="en-US" dirty="0" smtClean="0"/>
              <a:t>Representing the defendant at trial</a:t>
            </a:r>
          </a:p>
          <a:p>
            <a:r>
              <a:rPr lang="en-US" dirty="0" smtClean="0"/>
              <a:t>Negotiating a sentence</a:t>
            </a:r>
          </a:p>
          <a:p>
            <a:r>
              <a:rPr lang="en-US" dirty="0" smtClean="0"/>
              <a:t>Determining if an appeal is necessary</a:t>
            </a:r>
            <a:endParaRPr lang="en-IN" dirty="0"/>
          </a:p>
        </p:txBody>
      </p:sp>
    </p:spTree>
    <p:extLst>
      <p:ext uri="{BB962C8B-B14F-4D97-AF65-F5344CB8AC3E}">
        <p14:creationId xmlns:p14="http://schemas.microsoft.com/office/powerpoint/2010/main" val="9197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t>
            </a:r>
            <a:r>
              <a:rPr lang="en-IN" dirty="0" smtClean="0"/>
              <a:t>rograms Used </a:t>
            </a:r>
            <a:r>
              <a:rPr lang="en-IN" dirty="0"/>
              <a:t>to </a:t>
            </a:r>
            <a:r>
              <a:rPr lang="en-IN" dirty="0" smtClean="0"/>
              <a:t>Allocate </a:t>
            </a:r>
            <a:r>
              <a:rPr lang="en-IN" dirty="0"/>
              <a:t>D</a:t>
            </a:r>
            <a:r>
              <a:rPr lang="en-IN" dirty="0" smtClean="0"/>
              <a:t>efense Counsel</a:t>
            </a:r>
            <a:endParaRPr lang="en-IN" dirty="0"/>
          </a:p>
        </p:txBody>
      </p:sp>
      <p:sp>
        <p:nvSpPr>
          <p:cNvPr id="7" name="Freeform 6"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719949" y="1987832"/>
            <a:ext cx="7760863" cy="1058400"/>
          </a:xfrm>
          <a:custGeom>
            <a:avLst/>
            <a:gdLst>
              <a:gd name="connsiteX0" fmla="*/ 0 w 7760863"/>
              <a:gd name="connsiteY0" fmla="*/ 0 h 1058400"/>
              <a:gd name="connsiteX1" fmla="*/ 7760863 w 7760863"/>
              <a:gd name="connsiteY1" fmla="*/ 0 h 1058400"/>
              <a:gd name="connsiteX2" fmla="*/ 7760863 w 7760863"/>
              <a:gd name="connsiteY2" fmla="*/ 1058400 h 1058400"/>
              <a:gd name="connsiteX3" fmla="*/ 0 w 7760863"/>
              <a:gd name="connsiteY3" fmla="*/ 1058400 h 1058400"/>
              <a:gd name="connsiteX4" fmla="*/ 0 w 7760863"/>
              <a:gd name="connsiteY4" fmla="*/ 0 h 105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0863" h="1058400">
                <a:moveTo>
                  <a:pt x="0" y="0"/>
                </a:moveTo>
                <a:lnTo>
                  <a:pt x="7760863" y="0"/>
                </a:lnTo>
                <a:lnTo>
                  <a:pt x="7760863" y="1058400"/>
                </a:lnTo>
                <a:lnTo>
                  <a:pt x="0" y="1058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2329" tIns="333248" rIns="602329"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smtClean="0">
                <a:solidFill>
                  <a:schemeClr val="tx2"/>
                </a:solidFill>
              </a:rPr>
              <a:t>Local private attorneys are assigned clients on a case-by-case basis by the county</a:t>
            </a:r>
            <a:endParaRPr lang="en-IN" sz="2000" kern="1200" dirty="0">
              <a:solidFill>
                <a:schemeClr val="tx2"/>
              </a:solidFill>
            </a:endParaRPr>
          </a:p>
        </p:txBody>
      </p:sp>
      <p:sp>
        <p:nvSpPr>
          <p:cNvPr id="8" name="Freeform 7"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1107992" y="1751672"/>
            <a:ext cx="5432604" cy="472320"/>
          </a:xfrm>
          <a:custGeom>
            <a:avLst/>
            <a:gdLst>
              <a:gd name="connsiteX0" fmla="*/ 0 w 5432604"/>
              <a:gd name="connsiteY0" fmla="*/ 78722 h 472320"/>
              <a:gd name="connsiteX1" fmla="*/ 78722 w 5432604"/>
              <a:gd name="connsiteY1" fmla="*/ 0 h 472320"/>
              <a:gd name="connsiteX2" fmla="*/ 5353882 w 5432604"/>
              <a:gd name="connsiteY2" fmla="*/ 0 h 472320"/>
              <a:gd name="connsiteX3" fmla="*/ 5432604 w 5432604"/>
              <a:gd name="connsiteY3" fmla="*/ 78722 h 472320"/>
              <a:gd name="connsiteX4" fmla="*/ 5432604 w 5432604"/>
              <a:gd name="connsiteY4" fmla="*/ 393598 h 472320"/>
              <a:gd name="connsiteX5" fmla="*/ 5353882 w 5432604"/>
              <a:gd name="connsiteY5" fmla="*/ 472320 h 472320"/>
              <a:gd name="connsiteX6" fmla="*/ 78722 w 5432604"/>
              <a:gd name="connsiteY6" fmla="*/ 472320 h 472320"/>
              <a:gd name="connsiteX7" fmla="*/ 0 w 5432604"/>
              <a:gd name="connsiteY7" fmla="*/ 393598 h 472320"/>
              <a:gd name="connsiteX8" fmla="*/ 0 w 5432604"/>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2604" h="472320">
                <a:moveTo>
                  <a:pt x="0" y="78722"/>
                </a:moveTo>
                <a:cubicBezTo>
                  <a:pt x="0" y="35245"/>
                  <a:pt x="35245" y="0"/>
                  <a:pt x="78722" y="0"/>
                </a:cubicBezTo>
                <a:lnTo>
                  <a:pt x="5353882" y="0"/>
                </a:lnTo>
                <a:cubicBezTo>
                  <a:pt x="5397359" y="0"/>
                  <a:pt x="5432604" y="35245"/>
                  <a:pt x="5432604" y="78722"/>
                </a:cubicBezTo>
                <a:lnTo>
                  <a:pt x="5432604" y="393598"/>
                </a:lnTo>
                <a:cubicBezTo>
                  <a:pt x="5432604" y="437075"/>
                  <a:pt x="5397359" y="472320"/>
                  <a:pt x="5353882"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397" tIns="23057" rIns="228397" bIns="23057" numCol="1" spcCol="1270" anchor="ctr" anchorCtr="0">
            <a:noAutofit/>
          </a:bodyPr>
          <a:lstStyle/>
          <a:p>
            <a:pPr lvl="0" algn="l" defTabSz="889000" rtl="0">
              <a:lnSpc>
                <a:spcPct val="90000"/>
              </a:lnSpc>
              <a:spcBef>
                <a:spcPct val="0"/>
              </a:spcBef>
              <a:spcAft>
                <a:spcPct val="35000"/>
              </a:spcAft>
            </a:pPr>
            <a:r>
              <a:rPr lang="en-IN" sz="2000" kern="1200" dirty="0" smtClean="0">
                <a:solidFill>
                  <a:schemeClr val="tx2"/>
                </a:solidFill>
              </a:rPr>
              <a:t>Assigned counsel programs</a:t>
            </a:r>
            <a:endParaRPr lang="en-IN" sz="2000" kern="1200" dirty="0">
              <a:solidFill>
                <a:schemeClr val="tx2"/>
              </a:solidFill>
            </a:endParaRPr>
          </a:p>
        </p:txBody>
      </p:sp>
      <p:sp>
        <p:nvSpPr>
          <p:cNvPr id="9" name="Freeform 8"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719949" y="3368792"/>
            <a:ext cx="7760863" cy="1058400"/>
          </a:xfrm>
          <a:custGeom>
            <a:avLst/>
            <a:gdLst>
              <a:gd name="connsiteX0" fmla="*/ 0 w 7760863"/>
              <a:gd name="connsiteY0" fmla="*/ 0 h 1058400"/>
              <a:gd name="connsiteX1" fmla="*/ 7760863 w 7760863"/>
              <a:gd name="connsiteY1" fmla="*/ 0 h 1058400"/>
              <a:gd name="connsiteX2" fmla="*/ 7760863 w 7760863"/>
              <a:gd name="connsiteY2" fmla="*/ 1058400 h 1058400"/>
              <a:gd name="connsiteX3" fmla="*/ 0 w 7760863"/>
              <a:gd name="connsiteY3" fmla="*/ 1058400 h 1058400"/>
              <a:gd name="connsiteX4" fmla="*/ 0 w 7760863"/>
              <a:gd name="connsiteY4" fmla="*/ 0 h 105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0863" h="1058400">
                <a:moveTo>
                  <a:pt x="0" y="0"/>
                </a:moveTo>
                <a:lnTo>
                  <a:pt x="7760863" y="0"/>
                </a:lnTo>
                <a:lnTo>
                  <a:pt x="7760863" y="1058400"/>
                </a:lnTo>
                <a:lnTo>
                  <a:pt x="0" y="1058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2329" tIns="333248" rIns="602329"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smtClean="0">
                <a:solidFill>
                  <a:schemeClr val="tx2"/>
                </a:solidFill>
              </a:rPr>
              <a:t>Law firm is hired to assume the representative and administrative tasks of indigent defense</a:t>
            </a:r>
            <a:endParaRPr lang="en-IN" sz="2000" i="1" kern="1200" dirty="0">
              <a:solidFill>
                <a:schemeClr val="tx2"/>
              </a:solidFill>
            </a:endParaRPr>
          </a:p>
        </p:txBody>
      </p:sp>
      <p:sp>
        <p:nvSpPr>
          <p:cNvPr id="10" name="Freeform 9"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1107992" y="3132632"/>
            <a:ext cx="5432604" cy="472320"/>
          </a:xfrm>
          <a:custGeom>
            <a:avLst/>
            <a:gdLst>
              <a:gd name="connsiteX0" fmla="*/ 0 w 5432604"/>
              <a:gd name="connsiteY0" fmla="*/ 78722 h 472320"/>
              <a:gd name="connsiteX1" fmla="*/ 78722 w 5432604"/>
              <a:gd name="connsiteY1" fmla="*/ 0 h 472320"/>
              <a:gd name="connsiteX2" fmla="*/ 5353882 w 5432604"/>
              <a:gd name="connsiteY2" fmla="*/ 0 h 472320"/>
              <a:gd name="connsiteX3" fmla="*/ 5432604 w 5432604"/>
              <a:gd name="connsiteY3" fmla="*/ 78722 h 472320"/>
              <a:gd name="connsiteX4" fmla="*/ 5432604 w 5432604"/>
              <a:gd name="connsiteY4" fmla="*/ 393598 h 472320"/>
              <a:gd name="connsiteX5" fmla="*/ 5353882 w 5432604"/>
              <a:gd name="connsiteY5" fmla="*/ 472320 h 472320"/>
              <a:gd name="connsiteX6" fmla="*/ 78722 w 5432604"/>
              <a:gd name="connsiteY6" fmla="*/ 472320 h 472320"/>
              <a:gd name="connsiteX7" fmla="*/ 0 w 5432604"/>
              <a:gd name="connsiteY7" fmla="*/ 393598 h 472320"/>
              <a:gd name="connsiteX8" fmla="*/ 0 w 5432604"/>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2604" h="472320">
                <a:moveTo>
                  <a:pt x="0" y="78722"/>
                </a:moveTo>
                <a:cubicBezTo>
                  <a:pt x="0" y="35245"/>
                  <a:pt x="35245" y="0"/>
                  <a:pt x="78722" y="0"/>
                </a:cubicBezTo>
                <a:lnTo>
                  <a:pt x="5353882" y="0"/>
                </a:lnTo>
                <a:cubicBezTo>
                  <a:pt x="5397359" y="0"/>
                  <a:pt x="5432604" y="35245"/>
                  <a:pt x="5432604" y="78722"/>
                </a:cubicBezTo>
                <a:lnTo>
                  <a:pt x="5432604" y="393598"/>
                </a:lnTo>
                <a:cubicBezTo>
                  <a:pt x="5432604" y="437075"/>
                  <a:pt x="5397359" y="472320"/>
                  <a:pt x="5353882"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397" tIns="23057" rIns="228397" bIns="23057" numCol="1" spcCol="1270" anchor="ctr" anchorCtr="0">
            <a:noAutofit/>
          </a:bodyPr>
          <a:lstStyle/>
          <a:p>
            <a:pPr lvl="0" algn="l" defTabSz="889000" rtl="0">
              <a:lnSpc>
                <a:spcPct val="90000"/>
              </a:lnSpc>
              <a:spcBef>
                <a:spcPct val="0"/>
              </a:spcBef>
              <a:spcAft>
                <a:spcPct val="35000"/>
              </a:spcAft>
            </a:pPr>
            <a:r>
              <a:rPr lang="en-IN" sz="2000" kern="1200" dirty="0" smtClean="0">
                <a:solidFill>
                  <a:schemeClr val="tx2"/>
                </a:solidFill>
              </a:rPr>
              <a:t>Contracting attorney programs</a:t>
            </a:r>
            <a:endParaRPr lang="en-IN" sz="2000" kern="1200" dirty="0">
              <a:solidFill>
                <a:schemeClr val="tx2"/>
              </a:solidFill>
            </a:endParaRPr>
          </a:p>
        </p:txBody>
      </p:sp>
      <p:sp>
        <p:nvSpPr>
          <p:cNvPr id="11" name="Freeform 10"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656875" y="4749753"/>
            <a:ext cx="7760863" cy="1058400"/>
          </a:xfrm>
          <a:custGeom>
            <a:avLst/>
            <a:gdLst>
              <a:gd name="connsiteX0" fmla="*/ 0 w 7760863"/>
              <a:gd name="connsiteY0" fmla="*/ 0 h 1058400"/>
              <a:gd name="connsiteX1" fmla="*/ 7760863 w 7760863"/>
              <a:gd name="connsiteY1" fmla="*/ 0 h 1058400"/>
              <a:gd name="connsiteX2" fmla="*/ 7760863 w 7760863"/>
              <a:gd name="connsiteY2" fmla="*/ 1058400 h 1058400"/>
              <a:gd name="connsiteX3" fmla="*/ 0 w 7760863"/>
              <a:gd name="connsiteY3" fmla="*/ 1058400 h 1058400"/>
              <a:gd name="connsiteX4" fmla="*/ 0 w 7760863"/>
              <a:gd name="connsiteY4" fmla="*/ 0 h 105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0863" h="1058400">
                <a:moveTo>
                  <a:pt x="0" y="0"/>
                </a:moveTo>
                <a:lnTo>
                  <a:pt x="7760863" y="0"/>
                </a:lnTo>
                <a:lnTo>
                  <a:pt x="7760863" y="1058400"/>
                </a:lnTo>
                <a:lnTo>
                  <a:pt x="0" y="1058400"/>
                </a:lnTo>
                <a:lnTo>
                  <a:pt x="0" y="0"/>
                </a:lnTo>
                <a:close/>
              </a:path>
            </a:pathLst>
          </a:cu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2329" tIns="333248" rIns="602329"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smtClean="0">
                <a:solidFill>
                  <a:schemeClr val="tx2"/>
                </a:solidFill>
              </a:rPr>
              <a:t>County assembles attorneys and creates a public agency to provide service</a:t>
            </a:r>
            <a:endParaRPr lang="en-IN" sz="2000" i="1" kern="1200" dirty="0">
              <a:solidFill>
                <a:schemeClr val="tx2"/>
              </a:solidFill>
            </a:endParaRPr>
          </a:p>
        </p:txBody>
      </p:sp>
      <p:sp>
        <p:nvSpPr>
          <p:cNvPr id="12" name="Freeform 11" descr="This slide contains three small rectangular boxes with curved edges and three large rectangular boxes with sharp edges. Each pair of small and large boxes is placed one below the other. &#10;The first small rectangle is labeled assigned counsel programs and the large rectangle is labeled local private attorneys are assigned clients on a case-by-case basis by the county.&#10;The second small rectangle is labeled contracting attorney programs and the large rectangle is labeled law firm is hired to assume the representative and administrative tasks of indigent defense.&#10;The third small rectangle is labeled public defender programs and the large rectangle is labeled county assembles attorneys and creates a public agency to provide service." title="Programs Used to Allocate Defense Counsel"/>
          <p:cNvSpPr/>
          <p:nvPr/>
        </p:nvSpPr>
        <p:spPr>
          <a:xfrm>
            <a:off x="1107992" y="4513593"/>
            <a:ext cx="5432604" cy="472320"/>
          </a:xfrm>
          <a:custGeom>
            <a:avLst/>
            <a:gdLst>
              <a:gd name="connsiteX0" fmla="*/ 0 w 5432604"/>
              <a:gd name="connsiteY0" fmla="*/ 78722 h 472320"/>
              <a:gd name="connsiteX1" fmla="*/ 78722 w 5432604"/>
              <a:gd name="connsiteY1" fmla="*/ 0 h 472320"/>
              <a:gd name="connsiteX2" fmla="*/ 5353882 w 5432604"/>
              <a:gd name="connsiteY2" fmla="*/ 0 h 472320"/>
              <a:gd name="connsiteX3" fmla="*/ 5432604 w 5432604"/>
              <a:gd name="connsiteY3" fmla="*/ 78722 h 472320"/>
              <a:gd name="connsiteX4" fmla="*/ 5432604 w 5432604"/>
              <a:gd name="connsiteY4" fmla="*/ 393598 h 472320"/>
              <a:gd name="connsiteX5" fmla="*/ 5353882 w 5432604"/>
              <a:gd name="connsiteY5" fmla="*/ 472320 h 472320"/>
              <a:gd name="connsiteX6" fmla="*/ 78722 w 5432604"/>
              <a:gd name="connsiteY6" fmla="*/ 472320 h 472320"/>
              <a:gd name="connsiteX7" fmla="*/ 0 w 5432604"/>
              <a:gd name="connsiteY7" fmla="*/ 393598 h 472320"/>
              <a:gd name="connsiteX8" fmla="*/ 0 w 5432604"/>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2604" h="472320">
                <a:moveTo>
                  <a:pt x="0" y="78722"/>
                </a:moveTo>
                <a:cubicBezTo>
                  <a:pt x="0" y="35245"/>
                  <a:pt x="35245" y="0"/>
                  <a:pt x="78722" y="0"/>
                </a:cubicBezTo>
                <a:lnTo>
                  <a:pt x="5353882" y="0"/>
                </a:lnTo>
                <a:cubicBezTo>
                  <a:pt x="5397359" y="0"/>
                  <a:pt x="5432604" y="35245"/>
                  <a:pt x="5432604" y="78722"/>
                </a:cubicBezTo>
                <a:lnTo>
                  <a:pt x="5432604" y="393598"/>
                </a:lnTo>
                <a:cubicBezTo>
                  <a:pt x="5432604" y="437075"/>
                  <a:pt x="5397359" y="472320"/>
                  <a:pt x="5353882"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397" tIns="23057" rIns="228397" bIns="23057" numCol="1" spcCol="1270" anchor="ctr" anchorCtr="0">
            <a:noAutofit/>
          </a:bodyPr>
          <a:lstStyle/>
          <a:p>
            <a:pPr lvl="0" algn="l" defTabSz="889000" rtl="0">
              <a:lnSpc>
                <a:spcPct val="90000"/>
              </a:lnSpc>
              <a:spcBef>
                <a:spcPct val="0"/>
              </a:spcBef>
              <a:spcAft>
                <a:spcPct val="35000"/>
              </a:spcAft>
            </a:pPr>
            <a:r>
              <a:rPr lang="en-IN" sz="2000" kern="1200" dirty="0" smtClean="0">
                <a:solidFill>
                  <a:schemeClr val="tx2"/>
                </a:solidFill>
              </a:rPr>
              <a:t>Public defender programs</a:t>
            </a:r>
            <a:endParaRPr lang="en-IN" sz="2000" kern="1200" dirty="0">
              <a:solidFill>
                <a:schemeClr val="tx2"/>
              </a:solidFill>
            </a:endParaRPr>
          </a:p>
        </p:txBody>
      </p:sp>
    </p:spTree>
    <p:extLst>
      <p:ext uri="{BB962C8B-B14F-4D97-AF65-F5344CB8AC3E}">
        <p14:creationId xmlns:p14="http://schemas.microsoft.com/office/powerpoint/2010/main" val="6625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Attorney-Client Privilege</a:t>
            </a:r>
            <a:endParaRPr lang="en-IN" dirty="0"/>
          </a:p>
        </p:txBody>
      </p:sp>
      <p:sp>
        <p:nvSpPr>
          <p:cNvPr id="3" name="Content Placeholder 2"/>
          <p:cNvSpPr>
            <a:spLocks noGrp="1"/>
          </p:cNvSpPr>
          <p:nvPr>
            <p:ph idx="1"/>
          </p:nvPr>
        </p:nvSpPr>
        <p:spPr/>
        <p:txBody>
          <a:bodyPr/>
          <a:lstStyle/>
          <a:p>
            <a:r>
              <a:rPr lang="en-IN" dirty="0" smtClean="0"/>
              <a:t>A rule of evidence requiring that communications between a client and his/her attorney be kept confidential</a:t>
            </a:r>
          </a:p>
          <a:p>
            <a:pPr lvl="1"/>
            <a:r>
              <a:rPr lang="en-IN" dirty="0" smtClean="0"/>
              <a:t>Lawyers may disclose the contents if the client consents to disclosure</a:t>
            </a:r>
          </a:p>
          <a:p>
            <a:r>
              <a:rPr lang="en-IN" dirty="0" smtClean="0"/>
              <a:t>Exception - Attorney may reveal any information provided by the client about a crime that is yet to be committed</a:t>
            </a:r>
            <a:endParaRPr lang="en-IN" dirty="0"/>
          </a:p>
        </p:txBody>
      </p:sp>
    </p:spTree>
    <p:extLst>
      <p:ext uri="{BB962C8B-B14F-4D97-AF65-F5344CB8AC3E}">
        <p14:creationId xmlns:p14="http://schemas.microsoft.com/office/powerpoint/2010/main" val="170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Bailiff</a:t>
            </a:r>
            <a:endParaRPr lang="en-IN" dirty="0"/>
          </a:p>
        </p:txBody>
      </p:sp>
      <p:sp>
        <p:nvSpPr>
          <p:cNvPr id="3" name="Content Placeholder 2"/>
          <p:cNvSpPr>
            <a:spLocks noGrp="1"/>
          </p:cNvSpPr>
          <p:nvPr>
            <p:ph idx="1"/>
          </p:nvPr>
        </p:nvSpPr>
        <p:spPr/>
        <p:txBody>
          <a:bodyPr/>
          <a:lstStyle/>
          <a:p>
            <a:r>
              <a:rPr lang="en-IN" sz="3000" dirty="0" smtClean="0"/>
              <a:t>Job description</a:t>
            </a:r>
          </a:p>
          <a:p>
            <a:pPr lvl="1"/>
            <a:r>
              <a:rPr lang="en-IN" sz="2600" dirty="0" smtClean="0"/>
              <a:t>Maintain order and provide security in the courtroom during trials</a:t>
            </a:r>
          </a:p>
          <a:p>
            <a:pPr lvl="1"/>
            <a:r>
              <a:rPr lang="en-IN" sz="2600" dirty="0" smtClean="0"/>
              <a:t>Open and close court, call cases, call witnesses, and generally direct the traffic of the trial</a:t>
            </a:r>
          </a:p>
          <a:p>
            <a:r>
              <a:rPr lang="en-IN" sz="3000" dirty="0"/>
              <a:t>Training requirements</a:t>
            </a:r>
          </a:p>
          <a:p>
            <a:pPr lvl="1"/>
            <a:r>
              <a:rPr lang="en-IN" sz="2600" dirty="0" smtClean="0"/>
              <a:t>A </a:t>
            </a:r>
            <a:r>
              <a:rPr lang="en-IN" sz="2600" dirty="0"/>
              <a:t>high school diploma or GED</a:t>
            </a:r>
          </a:p>
          <a:p>
            <a:pPr lvl="1"/>
            <a:r>
              <a:rPr lang="en-IN" sz="2600" dirty="0"/>
              <a:t>Supplemental training at </a:t>
            </a:r>
            <a:r>
              <a:rPr lang="en-IN" sz="2600" dirty="0" smtClean="0"/>
              <a:t>a </a:t>
            </a:r>
            <a:r>
              <a:rPr lang="en-IN" sz="2600" dirty="0"/>
              <a:t>police academy</a:t>
            </a:r>
          </a:p>
          <a:p>
            <a:r>
              <a:rPr lang="en-IN" sz="3000" dirty="0"/>
              <a:t>Annual salary range</a:t>
            </a:r>
          </a:p>
          <a:p>
            <a:pPr lvl="1"/>
            <a:r>
              <a:rPr lang="en-IN" dirty="0"/>
              <a:t>$25,000-$67,000</a:t>
            </a:r>
          </a:p>
          <a:p>
            <a:pPr marL="0" indent="0">
              <a:buNone/>
            </a:pPr>
            <a:endParaRPr lang="en-IN" dirty="0"/>
          </a:p>
        </p:txBody>
      </p:sp>
      <p:pic>
        <p:nvPicPr>
          <p:cNvPr id="4" name="Picture 3" descr="This image shows a man dressed in a uniform.  He has curly hair. In the background, there is a judge. Behind her, is the American flag. There is a circular shaped object inscribed on the wall. &#10;&#10;"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136" y="4967785"/>
            <a:ext cx="1727649" cy="1419140"/>
          </a:xfrm>
          <a:prstGeom prst="rect">
            <a:avLst/>
          </a:prstGeom>
        </p:spPr>
      </p:pic>
    </p:spTree>
    <p:extLst>
      <p:ext uri="{BB962C8B-B14F-4D97-AF65-F5344CB8AC3E}">
        <p14:creationId xmlns:p14="http://schemas.microsoft.com/office/powerpoint/2010/main" val="37187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Public Defender</a:t>
            </a:r>
            <a:endParaRPr lang="en-IN" sz="2000" b="0" dirty="0"/>
          </a:p>
        </p:txBody>
      </p:sp>
      <p:sp>
        <p:nvSpPr>
          <p:cNvPr id="3" name="Content Placeholder 2"/>
          <p:cNvSpPr>
            <a:spLocks noGrp="1"/>
          </p:cNvSpPr>
          <p:nvPr>
            <p:ph idx="1"/>
          </p:nvPr>
        </p:nvSpPr>
        <p:spPr/>
        <p:txBody>
          <a:bodyPr/>
          <a:lstStyle/>
          <a:p>
            <a:r>
              <a:rPr lang="en-IN" dirty="0" smtClean="0"/>
              <a:t>Job description</a:t>
            </a:r>
          </a:p>
          <a:p>
            <a:pPr lvl="1"/>
            <a:r>
              <a:rPr lang="en-IN" dirty="0" smtClean="0"/>
              <a:t>Interview low-income applicants to check their eligibility for legal services </a:t>
            </a:r>
          </a:p>
          <a:p>
            <a:pPr lvl="1"/>
            <a:r>
              <a:rPr lang="en-IN" dirty="0" smtClean="0"/>
              <a:t>Help solve the legal problems of the poor</a:t>
            </a:r>
          </a:p>
          <a:p>
            <a:r>
              <a:rPr lang="en-IN" dirty="0" smtClean="0"/>
              <a:t>Training requirements</a:t>
            </a:r>
          </a:p>
          <a:p>
            <a:pPr lvl="1"/>
            <a:r>
              <a:rPr lang="en-IN" dirty="0" smtClean="0"/>
              <a:t>A </a:t>
            </a:r>
            <a:r>
              <a:rPr lang="en-IN" dirty="0"/>
              <a:t>law degree and membership in the relevant state bar association</a:t>
            </a:r>
          </a:p>
          <a:p>
            <a:r>
              <a:rPr lang="en-IN" dirty="0" smtClean="0"/>
              <a:t>Annual </a:t>
            </a:r>
            <a:r>
              <a:rPr lang="en-IN" dirty="0"/>
              <a:t>salary range</a:t>
            </a:r>
          </a:p>
          <a:p>
            <a:pPr lvl="1"/>
            <a:r>
              <a:rPr lang="en-IN" dirty="0"/>
              <a:t>$</a:t>
            </a:r>
            <a:r>
              <a:rPr lang="en-IN" dirty="0" smtClean="0"/>
              <a:t>44,000-$</a:t>
            </a:r>
            <a:r>
              <a:rPr lang="en-IN" dirty="0"/>
              <a:t>92,000</a:t>
            </a:r>
          </a:p>
          <a:p>
            <a:endParaRPr lang="en-IN" dirty="0"/>
          </a:p>
        </p:txBody>
      </p:sp>
      <p:pic>
        <p:nvPicPr>
          <p:cNvPr id="4" name="Picture 3" descr="This image shows a man and a woman sitting beside each other.The man is holding his palms together and is looking down at the note that the woman is writing. The woman has curly hair which is tied and she is wearing green earrings. She is wearing a V-necked top with an overcoat. She is writing something with a pen. "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788" y="4531106"/>
            <a:ext cx="2647536" cy="1941526"/>
          </a:xfrm>
          <a:prstGeom prst="rect">
            <a:avLst/>
          </a:prstGeom>
        </p:spPr>
      </p:pic>
    </p:spTree>
    <p:extLst>
      <p:ext uri="{BB962C8B-B14F-4D97-AF65-F5344CB8AC3E}">
        <p14:creationId xmlns:p14="http://schemas.microsoft.com/office/powerpoint/2010/main" val="1853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Autofit/>
          </a:bodyPr>
          <a:lstStyle/>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Jurisdiction</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Concurrent jurisdiction</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Extradition</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Trial courts</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Appellate courts</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Opinions</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Dual court system</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smtClean="0">
                <a:solidFill>
                  <a:schemeClr val="tx2"/>
                </a:solidFill>
                <a:ea typeface="Rockwell" panose="02060603020205020403" pitchFamily="18" charset="0"/>
                <a:cs typeface="Rockwell" panose="02060603020205020403" pitchFamily="18" charset="0"/>
              </a:rPr>
              <a:t>Magistrate</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Problem-solving courts</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Judicial review</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Writ of certiorari</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Rule of </a:t>
            </a:r>
            <a:r>
              <a:rPr lang="en-IN" sz="2400" dirty="0" smtClean="0">
                <a:solidFill>
                  <a:schemeClr val="tx2"/>
                </a:solidFill>
                <a:ea typeface="Rockwell" panose="02060603020205020403" pitchFamily="18" charset="0"/>
                <a:cs typeface="Rockwell" panose="02060603020205020403" pitchFamily="18" charset="0"/>
              </a:rPr>
              <a:t>four</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Oral arguments</a:t>
            </a:r>
            <a:endParaRPr lang="en-IN" altLang="en-US" sz="2400" dirty="0">
              <a:solidFill>
                <a:schemeClr val="tx2"/>
              </a:solidFill>
              <a:ea typeface="Rockwell" panose="02060603020205020403" pitchFamily="18" charset="0"/>
              <a:cs typeface="Rockwell" panose="02060603020205020403" pitchFamily="18" charset="0"/>
            </a:endParaRPr>
          </a:p>
          <a:p>
            <a:pPr>
              <a:spcBef>
                <a:spcPts val="600"/>
              </a:spcBef>
              <a:defRPr/>
            </a:pPr>
            <a:endParaRPr lang="en-IN" altLang="en-US" sz="2400" dirty="0">
              <a:solidFill>
                <a:schemeClr val="tx2"/>
              </a:solidFill>
              <a:ea typeface="Rockwell" panose="02060603020205020403" pitchFamily="18" charset="0"/>
              <a:cs typeface="Rockwell" panose="02060603020205020403" pitchFamily="18" charset="0"/>
            </a:endParaRPr>
          </a:p>
          <a:p>
            <a:pPr>
              <a:spcBef>
                <a:spcPts val="600"/>
              </a:spcBef>
              <a:defRPr/>
            </a:pPr>
            <a:endParaRPr lang="en-IN" altLang="en-US" sz="2400" dirty="0" smtClean="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altLang="en-US" b="1" dirty="0">
              <a:solidFill>
                <a:srgbClr val="618097"/>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US" altLang="en-US" dirty="0" smtClean="0">
              <a:solidFill>
                <a:srgbClr val="618097"/>
              </a:solidFill>
              <a:ea typeface="Rockwell" panose="02060603020205020403" pitchFamily="18" charset="0"/>
              <a:cs typeface="Rockwell" panose="02060603020205020403" pitchFamily="18" charset="0"/>
            </a:endParaRPr>
          </a:p>
        </p:txBody>
      </p:sp>
      <p:sp>
        <p:nvSpPr>
          <p:cNvPr id="4" name="Title 3" hidden="1"/>
          <p:cNvSpPr>
            <a:spLocks noGrp="1"/>
          </p:cNvSpPr>
          <p:nvPr>
            <p:ph type="title"/>
          </p:nvPr>
        </p:nvSpPr>
        <p:spPr/>
        <p:txBody>
          <a:bodyPr/>
          <a:lstStyle/>
          <a:p>
            <a:r>
              <a:rPr lang="en-IN" dirty="0" smtClean="0"/>
              <a:t>Key Terms</a:t>
            </a:r>
            <a:endParaRPr lang="en-IN" dirty="0"/>
          </a:p>
        </p:txBody>
      </p:sp>
      <p:sp>
        <p:nvSpPr>
          <p:cNvPr id="7" name="TextBox 6"/>
          <p:cNvSpPr txBox="1"/>
          <p:nvPr/>
        </p:nvSpPr>
        <p:spPr>
          <a:xfrm>
            <a:off x="4953000" y="1447800"/>
            <a:ext cx="3733800" cy="4495800"/>
          </a:xfrm>
          <a:prstGeom prst="rect">
            <a:avLst/>
          </a:prstGeom>
          <a:noFill/>
        </p:spPr>
        <p:txBody>
          <a:bodyPr/>
          <a:lstStyle/>
          <a:p>
            <a:pPr marL="457200" indent="-457200" eaLnBrk="0" hangingPunct="0">
              <a:lnSpc>
                <a:spcPct val="90000"/>
              </a:lnSpc>
              <a:spcBef>
                <a:spcPts val="600"/>
              </a:spcBef>
              <a:buFont typeface="Arial" panose="020B0604020202020204" pitchFamily="34" charset="0"/>
              <a:buChar char="•"/>
              <a:defRPr/>
            </a:pPr>
            <a:r>
              <a:rPr lang="en-IN" sz="2400" dirty="0" smtClean="0">
                <a:solidFill>
                  <a:schemeClr val="tx2"/>
                </a:solidFill>
                <a:latin typeface="+mn-lt"/>
                <a:ea typeface="Rockwell" panose="02060603020205020403" pitchFamily="18" charset="0"/>
                <a:cs typeface="Rockwell" panose="02060603020205020403" pitchFamily="18" charset="0"/>
              </a:rPr>
              <a:t>Concurring </a:t>
            </a:r>
            <a:r>
              <a:rPr lang="en-IN" sz="2400" dirty="0">
                <a:solidFill>
                  <a:schemeClr val="tx2"/>
                </a:solidFill>
                <a:latin typeface="+mn-lt"/>
                <a:ea typeface="Rockwell" panose="02060603020205020403" pitchFamily="18" charset="0"/>
                <a:cs typeface="Rockwell" panose="02060603020205020403" pitchFamily="18" charset="0"/>
              </a:rPr>
              <a:t>opinions</a:t>
            </a:r>
            <a:endParaRPr lang="en-IN" altLang="en-US" sz="2400" dirty="0">
              <a:solidFill>
                <a:schemeClr val="tx2"/>
              </a:solidFill>
              <a:latin typeface="+mn-lt"/>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400" dirty="0">
                <a:solidFill>
                  <a:schemeClr val="tx2"/>
                </a:solidFill>
                <a:latin typeface="+mn-lt"/>
                <a:ea typeface="Rockwell" panose="02060603020205020403" pitchFamily="18" charset="0"/>
                <a:cs typeface="Rockwell" panose="02060603020205020403" pitchFamily="18" charset="0"/>
              </a:rPr>
              <a:t>Dissenting opinions</a:t>
            </a:r>
            <a:endParaRPr lang="en-IN" altLang="en-US" sz="2400" dirty="0">
              <a:solidFill>
                <a:schemeClr val="tx2"/>
              </a:solidFill>
              <a:latin typeface="+mn-lt"/>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400" dirty="0">
                <a:solidFill>
                  <a:schemeClr val="tx2"/>
                </a:solidFill>
                <a:latin typeface="+mn-lt"/>
                <a:ea typeface="Rockwell" panose="02060603020205020403" pitchFamily="18" charset="0"/>
                <a:cs typeface="Rockwell" panose="02060603020205020403" pitchFamily="18" charset="0"/>
              </a:rPr>
              <a:t>Docket</a:t>
            </a:r>
            <a:endParaRPr lang="en-IN" altLang="en-US" sz="2400" dirty="0">
              <a:solidFill>
                <a:schemeClr val="tx2"/>
              </a:solidFill>
              <a:latin typeface="+mn-lt"/>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Partisan elections</a:t>
            </a:r>
            <a:endParaRPr lang="en-US"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Nonpartisan elections</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Missouri plan</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Courtroom work group</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Public prosecutors</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Attorney general</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err="1">
                <a:solidFill>
                  <a:schemeClr val="tx2"/>
                </a:solidFill>
                <a:ea typeface="Rockwell" panose="02060603020205020403" pitchFamily="18" charset="0"/>
                <a:cs typeface="Rockwell" panose="02060603020205020403" pitchFamily="18" charset="0"/>
              </a:rPr>
              <a:t>Defense</a:t>
            </a:r>
            <a:r>
              <a:rPr lang="en-IN" sz="2400" dirty="0">
                <a:solidFill>
                  <a:schemeClr val="tx2"/>
                </a:solidFill>
                <a:ea typeface="Rockwell" panose="02060603020205020403" pitchFamily="18" charset="0"/>
                <a:cs typeface="Rockwell" panose="02060603020205020403" pitchFamily="18" charset="0"/>
              </a:rPr>
              <a:t> attorney</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Public defenders</a:t>
            </a:r>
          </a:p>
          <a:p>
            <a:pPr marL="457200" indent="-457200">
              <a:spcBef>
                <a:spcPts val="600"/>
              </a:spcBef>
              <a:buFont typeface="Arial" panose="020B0604020202020204" pitchFamily="34" charset="0"/>
              <a:buChar char="•"/>
              <a:defRPr/>
            </a:pPr>
            <a:r>
              <a:rPr lang="en-IN" sz="2400" dirty="0">
                <a:solidFill>
                  <a:schemeClr val="tx2"/>
                </a:solidFill>
                <a:ea typeface="Rockwell" panose="02060603020205020403" pitchFamily="18" charset="0"/>
                <a:cs typeface="Rockwell" panose="02060603020205020403" pitchFamily="18" charset="0"/>
              </a:rPr>
              <a:t>Attorney-client privilege</a:t>
            </a:r>
            <a:endParaRPr lang="en-IN" altLang="en-US" sz="2400" dirty="0">
              <a:solidFill>
                <a:schemeClr val="tx2"/>
              </a:solidFill>
              <a:ea typeface="Rockwell" panose="02060603020205020403" pitchFamily="18" charset="0"/>
              <a:cs typeface="Rockwell" panose="02060603020205020403" pitchFamily="18" charset="0"/>
            </a:endParaRPr>
          </a:p>
          <a:p>
            <a:pPr marL="457200" indent="-457200">
              <a:lnSpc>
                <a:spcPct val="90000"/>
              </a:lnSpc>
              <a:spcBef>
                <a:spcPts val="600"/>
              </a:spcBef>
              <a:buFont typeface="Arial" panose="020B0604020202020204" pitchFamily="34" charset="0"/>
              <a:buChar char="•"/>
              <a:defRPr/>
            </a:pPr>
            <a:endParaRPr lang="en-IN" altLang="en-US" sz="2800" b="1" dirty="0">
              <a:ea typeface="Rockwell" panose="02060603020205020403" pitchFamily="18" charset="0"/>
              <a:cs typeface="Rockwell" panose="02060603020205020403" pitchFamily="18" charset="0"/>
            </a:endParaRPr>
          </a:p>
          <a:p>
            <a:pPr marL="457200" indent="-457200">
              <a:lnSpc>
                <a:spcPct val="90000"/>
              </a:lnSpc>
              <a:spcBef>
                <a:spcPts val="600"/>
              </a:spcBef>
              <a:buFont typeface="Arial" panose="020B0604020202020204" pitchFamily="34" charset="0"/>
              <a:buChar char="•"/>
              <a:defRPr/>
            </a:pPr>
            <a:endParaRPr lang="en-IN" altLang="en-US" sz="2800" dirty="0">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29919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p:txBody>
          <a:bodyPr/>
          <a:lstStyle/>
          <a:p>
            <a:r>
              <a:rPr lang="en-IN" dirty="0">
                <a:solidFill>
                  <a:schemeClr val="tx2"/>
                </a:solidFill>
              </a:rPr>
              <a:t>Jurisdiction is the power to speak the law</a:t>
            </a:r>
          </a:p>
          <a:p>
            <a:pPr marL="754380" lvl="1" indent="-342900">
              <a:buFont typeface="Lucida Grande"/>
              <a:buChar char="•"/>
            </a:pPr>
            <a:r>
              <a:rPr lang="en-IN" dirty="0" smtClean="0">
                <a:solidFill>
                  <a:schemeClr val="tx2"/>
                </a:solidFill>
              </a:rPr>
              <a:t>Jurisdiction over subject matter acts as a limitation on the types of cases a court can hear</a:t>
            </a:r>
          </a:p>
          <a:p>
            <a:r>
              <a:rPr lang="en-IN" dirty="0">
                <a:solidFill>
                  <a:schemeClr val="tx2"/>
                </a:solidFill>
              </a:rPr>
              <a:t>Public prosecutors initiate and conduct cases in the government’s name and on behalf of the people</a:t>
            </a:r>
          </a:p>
          <a:p>
            <a:r>
              <a:rPr lang="en-IN" dirty="0">
                <a:solidFill>
                  <a:schemeClr val="tx2"/>
                </a:solidFill>
              </a:rPr>
              <a:t>According to legal ethics, a </a:t>
            </a:r>
            <a:r>
              <a:rPr lang="en-IN" dirty="0" err="1">
                <a:solidFill>
                  <a:schemeClr val="tx2"/>
                </a:solidFill>
              </a:rPr>
              <a:t>defense</a:t>
            </a:r>
            <a:r>
              <a:rPr lang="en-IN" dirty="0">
                <a:solidFill>
                  <a:schemeClr val="tx2"/>
                </a:solidFill>
              </a:rPr>
              <a:t> attorney must defend the client whether he/she is innocent or </a:t>
            </a:r>
            <a:r>
              <a:rPr lang="en-IN" dirty="0" smtClean="0">
                <a:solidFill>
                  <a:schemeClr val="tx2"/>
                </a:solidFill>
              </a:rPr>
              <a:t>guilty</a:t>
            </a:r>
            <a:endParaRPr lang="en-IN" dirty="0">
              <a:solidFill>
                <a:schemeClr val="tx2"/>
              </a:solidFill>
            </a:endParaRPr>
          </a:p>
        </p:txBody>
      </p:sp>
      <p:sp>
        <p:nvSpPr>
          <p:cNvPr id="4" name="Title 3"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30440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159425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D09545"/>
                </a:solidFill>
                <a:latin typeface="+mn-lt"/>
              </a:rPr>
              <a:t>LO - 1</a:t>
            </a:r>
          </a:p>
          <a:p>
            <a:pPr eaLnBrk="1" hangingPunct="1"/>
            <a:r>
              <a:rPr lang="en-US" b="0" dirty="0">
                <a:latin typeface="+mn-lt"/>
              </a:rPr>
              <a:t>Define jurisdiction and contrast geographic and subject-matter jurisdiction</a:t>
            </a:r>
          </a:p>
        </p:txBody>
      </p:sp>
      <p:sp>
        <p:nvSpPr>
          <p:cNvPr id="2" name="Title 1" hidden="1"/>
          <p:cNvSpPr>
            <a:spLocks noGrp="1"/>
          </p:cNvSpPr>
          <p:nvPr>
            <p:ph type="title"/>
          </p:nvPr>
        </p:nvSpPr>
        <p:spPr/>
        <p:txBody>
          <a:bodyPr/>
          <a:lstStyle/>
          <a:p>
            <a:r>
              <a:rPr lang="en-IN" dirty="0" smtClean="0"/>
              <a:t>LO1</a:t>
            </a:r>
            <a:endParaRPr lang="en-IN" dirty="0"/>
          </a:p>
        </p:txBody>
      </p:sp>
    </p:spTree>
    <p:extLst>
      <p:ext uri="{BB962C8B-B14F-4D97-AF65-F5344CB8AC3E}">
        <p14:creationId xmlns:p14="http://schemas.microsoft.com/office/powerpoint/2010/main" val="13645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title="Functions of Courts"/>
          <p:cNvSpPr>
            <a:spLocks noGrp="1" noChangeArrowheads="1"/>
          </p:cNvSpPr>
          <p:nvPr>
            <p:ph type="title"/>
          </p:nvPr>
        </p:nvSpPr>
        <p:spPr/>
        <p:txBody>
          <a:bodyPr/>
          <a:lstStyle/>
          <a:p>
            <a:pPr eaLnBrk="1" hangingPunct="1"/>
            <a:r>
              <a:rPr lang="en-US" dirty="0" smtClean="0">
                <a:cs typeface="Arial" charset="0"/>
              </a:rPr>
              <a:t>Functions of Courts</a:t>
            </a:r>
            <a:endParaRPr lang="en-US" dirty="0">
              <a:cs typeface="Arial" charset="0"/>
            </a:endParaRPr>
          </a:p>
        </p:txBody>
      </p:sp>
      <p:sp>
        <p:nvSpPr>
          <p:cNvPr id="4" name="Freeform 3" descr="This slide contains four rectangular boxes. The first box from the left is labeled due process. The second box is labeled crime control. The third box is labeled rehabilitation and is placed below the first box. The fourth box is labeled bureaucratic and is placed below the second box." title="Functions of Courts"/>
          <p:cNvSpPr/>
          <p:nvPr/>
        </p:nvSpPr>
        <p:spPr>
          <a:xfrm>
            <a:off x="1455798" y="1771517"/>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tx2"/>
                </a:solidFill>
                <a:cs typeface="Arial" charset="0"/>
              </a:rPr>
              <a:t>D</a:t>
            </a:r>
            <a:r>
              <a:rPr lang="en-US" sz="2800" kern="1200" dirty="0" smtClean="0">
                <a:solidFill>
                  <a:schemeClr val="tx2"/>
                </a:solidFill>
                <a:latin typeface="Arial"/>
                <a:cs typeface="Arial" charset="0"/>
              </a:rPr>
              <a:t>ue process</a:t>
            </a:r>
            <a:endParaRPr lang="en-IN" sz="2800" kern="1200" dirty="0">
              <a:solidFill>
                <a:schemeClr val="tx2"/>
              </a:solidFill>
            </a:endParaRPr>
          </a:p>
        </p:txBody>
      </p:sp>
      <p:sp>
        <p:nvSpPr>
          <p:cNvPr id="5" name="Freeform 4" descr="This slide contains four rectangular boxes. The first box from the left is labeled due process. The second box is labeled crime control. The third box is labeled rehabilitation and is placed below the first box. The fourth box is labeled bureaucratic and is placed below the second box." title="Functions of Courts"/>
          <p:cNvSpPr/>
          <p:nvPr/>
        </p:nvSpPr>
        <p:spPr>
          <a:xfrm>
            <a:off x="4648161" y="1771517"/>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tx2"/>
                </a:solidFill>
                <a:latin typeface="Arial"/>
                <a:cs typeface="Arial" charset="0"/>
              </a:rPr>
              <a:t>Crime control</a:t>
            </a:r>
            <a:endParaRPr lang="en-IN" sz="2800" kern="1200" dirty="0">
              <a:solidFill>
                <a:schemeClr val="tx2"/>
              </a:solidFill>
            </a:endParaRPr>
          </a:p>
        </p:txBody>
      </p:sp>
      <p:sp>
        <p:nvSpPr>
          <p:cNvPr id="6" name="Freeform 5" descr="This slide contains four rectangular boxes. The first box from the left is labeled due process. The second box is labeled crime control. The third box is labeled rehabilitation and is placed below the first box. The fourth box is labeled bureaucratic and is placed below the second box." title="Functions of Courts"/>
          <p:cNvSpPr/>
          <p:nvPr/>
        </p:nvSpPr>
        <p:spPr>
          <a:xfrm>
            <a:off x="1455798" y="3803021"/>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tx2"/>
                </a:solidFill>
                <a:latin typeface="Arial"/>
                <a:cs typeface="Arial" charset="0"/>
              </a:rPr>
              <a:t>Rehabilitation</a:t>
            </a:r>
            <a:endParaRPr lang="en-IN" sz="2800" kern="1200" dirty="0">
              <a:solidFill>
                <a:schemeClr val="tx2"/>
              </a:solidFill>
            </a:endParaRPr>
          </a:p>
        </p:txBody>
      </p:sp>
      <p:sp>
        <p:nvSpPr>
          <p:cNvPr id="7" name="Freeform 6" descr="This slide contains four rectangular boxes. The first box from the left is labeled due process. The second box is labeled crime control. The third box is labeled rehabilitation and is placed below the first box. The fourth box is labeled bureaucratic and is placed below the second box." title="Functions of Courts"/>
          <p:cNvSpPr/>
          <p:nvPr/>
        </p:nvSpPr>
        <p:spPr>
          <a:xfrm>
            <a:off x="4648161" y="3803021"/>
            <a:ext cx="2902148" cy="1741289"/>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2800" kern="1200" dirty="0" smtClean="0">
                <a:solidFill>
                  <a:schemeClr val="tx2"/>
                </a:solidFill>
                <a:latin typeface="Arial"/>
                <a:cs typeface="Arial" charset="0"/>
              </a:rPr>
              <a:t>Bureaucratic</a:t>
            </a:r>
            <a:endParaRPr lang="en-IN" sz="2800" kern="1200" dirty="0">
              <a:solidFill>
                <a:schemeClr val="tx2"/>
              </a:solidFill>
            </a:endParaRPr>
          </a:p>
        </p:txBody>
      </p:sp>
    </p:spTree>
    <p:extLst>
      <p:ext uri="{BB962C8B-B14F-4D97-AF65-F5344CB8AC3E}">
        <p14:creationId xmlns:p14="http://schemas.microsoft.com/office/powerpoint/2010/main" val="23164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t>
            </a:r>
            <a:endParaRPr lang="en-IN" dirty="0"/>
          </a:p>
        </p:txBody>
      </p:sp>
      <p:sp>
        <p:nvSpPr>
          <p:cNvPr id="3" name="Content Placeholder 2"/>
          <p:cNvSpPr>
            <a:spLocks noGrp="1"/>
          </p:cNvSpPr>
          <p:nvPr>
            <p:ph idx="1"/>
          </p:nvPr>
        </p:nvSpPr>
        <p:spPr/>
        <p:txBody>
          <a:bodyPr/>
          <a:lstStyle/>
          <a:p>
            <a:r>
              <a:rPr lang="en-IN" dirty="0" smtClean="0"/>
              <a:t>Authority of a court within an area of the law or a geographic territory</a:t>
            </a:r>
          </a:p>
          <a:p>
            <a:r>
              <a:rPr lang="en-IN" b="1" dirty="0"/>
              <a:t>Geographic </a:t>
            </a:r>
            <a:r>
              <a:rPr lang="en-IN" b="1" dirty="0" smtClean="0"/>
              <a:t>jurisdiction</a:t>
            </a:r>
          </a:p>
          <a:p>
            <a:pPr lvl="1"/>
            <a:r>
              <a:rPr lang="en-IN" sz="2700" b="1" dirty="0"/>
              <a:t>Concurrent jurisdiction</a:t>
            </a:r>
            <a:r>
              <a:rPr lang="en-IN" sz="2700" dirty="0"/>
              <a:t>: Two or more courts have the authority to preside over the same criminal case</a:t>
            </a:r>
          </a:p>
          <a:p>
            <a:pPr lvl="1"/>
            <a:r>
              <a:rPr lang="en-IN" sz="2700" b="1" dirty="0"/>
              <a:t>Extradition</a:t>
            </a:r>
            <a:r>
              <a:rPr lang="en-IN" sz="2700" dirty="0"/>
              <a:t>: Transfer of a suspect or fugitive from one legal authority to another</a:t>
            </a:r>
          </a:p>
          <a:p>
            <a:pPr lvl="1"/>
            <a:endParaRPr lang="en-IN" dirty="0" smtClean="0"/>
          </a:p>
          <a:p>
            <a:pPr marL="0" indent="0">
              <a:buNone/>
            </a:pPr>
            <a:endParaRPr lang="en-IN" dirty="0" smtClean="0"/>
          </a:p>
        </p:txBody>
      </p:sp>
      <p:pic>
        <p:nvPicPr>
          <p:cNvPr id="4" name="Picture 3" descr="This is an image of a courtroom. IN the centre of the image, there is a judge sitting on a chair. To his right, stands the flag of America. There is a woman typing at her desk. She is sitting towards the right side of the judge. The bailiff is standing behind the woman. &#10;There is a lawyer standing beside the jury bench. There are six members on the first bench and three members sitting behind them. At the center of the courtroom, there are two tables spread across the room. Two members sit at the table closer to the jury bench. One member sits at the other table. There are some sheets lying on both tables. &#10;&#10;" title="Jurisdi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039" y="4722520"/>
            <a:ext cx="2674960" cy="1724973"/>
          </a:xfrm>
          <a:prstGeom prst="rect">
            <a:avLst/>
          </a:prstGeom>
        </p:spPr>
      </p:pic>
    </p:spTree>
    <p:extLst>
      <p:ext uri="{BB962C8B-B14F-4D97-AF65-F5344CB8AC3E}">
        <p14:creationId xmlns:p14="http://schemas.microsoft.com/office/powerpoint/2010/main" val="17508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Jurisdiction </a:t>
            </a:r>
            <a:r>
              <a:rPr lang="en-IN" sz="2000" b="0" dirty="0" smtClean="0"/>
              <a:t>(Continued)</a:t>
            </a:r>
            <a:endParaRPr lang="en-IN" b="0" dirty="0"/>
          </a:p>
        </p:txBody>
      </p:sp>
      <p:sp>
        <p:nvSpPr>
          <p:cNvPr id="3" name="Content Placeholder 2"/>
          <p:cNvSpPr>
            <a:spLocks noGrp="1"/>
          </p:cNvSpPr>
          <p:nvPr>
            <p:ph idx="1"/>
          </p:nvPr>
        </p:nvSpPr>
        <p:spPr/>
        <p:txBody>
          <a:bodyPr/>
          <a:lstStyle/>
          <a:p>
            <a:r>
              <a:rPr lang="en-IN" dirty="0" smtClean="0"/>
              <a:t>International </a:t>
            </a:r>
            <a:r>
              <a:rPr lang="en-IN" dirty="0"/>
              <a:t>jurisdiction - </a:t>
            </a:r>
            <a:r>
              <a:rPr lang="en-IN" dirty="0" smtClean="0"/>
              <a:t>Each </a:t>
            </a:r>
            <a:r>
              <a:rPr lang="en-IN" dirty="0"/>
              <a:t>country has the right to create </a:t>
            </a:r>
            <a:r>
              <a:rPr lang="en-IN" dirty="0" smtClean="0"/>
              <a:t>and enact </a:t>
            </a:r>
            <a:r>
              <a:rPr lang="en-IN" dirty="0"/>
              <a:t>criminal law for its territory</a:t>
            </a:r>
          </a:p>
          <a:p>
            <a:r>
              <a:rPr lang="en-IN" dirty="0" smtClean="0"/>
              <a:t>Subject-matter </a:t>
            </a:r>
            <a:r>
              <a:rPr lang="en-IN" dirty="0"/>
              <a:t>jurisdiction - </a:t>
            </a:r>
            <a:r>
              <a:rPr lang="en-IN" dirty="0" smtClean="0"/>
              <a:t>Special subject-matter courts </a:t>
            </a:r>
            <a:r>
              <a:rPr lang="en-IN" dirty="0"/>
              <a:t>that </a:t>
            </a:r>
            <a:r>
              <a:rPr lang="en-IN" dirty="0" smtClean="0"/>
              <a:t>dispose of </a:t>
            </a:r>
            <a:r>
              <a:rPr lang="en-IN" dirty="0"/>
              <a:t>cases involving a specific crime</a:t>
            </a:r>
          </a:p>
        </p:txBody>
      </p:sp>
      <p:pic>
        <p:nvPicPr>
          <p:cNvPr id="5" name="Picture 4" descr="This image shows a man being dragged by a group of military men. He is wearing a shirt and a pair of shorts. His shirt is being pulled by the militia. They are wearing similar uniforms and are masked. They all have guns in their hands. " title="Jurisdiction (Continu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562" y="3967495"/>
            <a:ext cx="3500437" cy="2459168"/>
          </a:xfrm>
          <a:prstGeom prst="rect">
            <a:avLst/>
          </a:prstGeom>
        </p:spPr>
      </p:pic>
    </p:spTree>
    <p:extLst>
      <p:ext uri="{BB962C8B-B14F-4D97-AF65-F5344CB8AC3E}">
        <p14:creationId xmlns:p14="http://schemas.microsoft.com/office/powerpoint/2010/main" val="371699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a:solidFill>
                  <a:srgbClr val="D09545"/>
                </a:solidFill>
                <a:latin typeface="+mn-lt"/>
              </a:rPr>
              <a:t>LO - 2</a:t>
            </a:r>
          </a:p>
          <a:p>
            <a:pPr eaLnBrk="1" hangingPunct="1"/>
            <a:r>
              <a:rPr lang="en-US" b="0" dirty="0">
                <a:latin typeface="+mn-lt"/>
              </a:rPr>
              <a:t>Explain the difference between trial and appellate courts </a:t>
            </a:r>
          </a:p>
        </p:txBody>
      </p:sp>
      <p:sp>
        <p:nvSpPr>
          <p:cNvPr id="2" name="Title 1" hidden="1"/>
          <p:cNvSpPr>
            <a:spLocks noGrp="1"/>
          </p:cNvSpPr>
          <p:nvPr>
            <p:ph type="title"/>
          </p:nvPr>
        </p:nvSpPr>
        <p:spPr/>
        <p:txBody>
          <a:bodyPr/>
          <a:lstStyle/>
          <a:p>
            <a:r>
              <a:rPr lang="en-IN" dirty="0" smtClean="0"/>
              <a:t>LO2</a:t>
            </a:r>
            <a:endParaRPr lang="en-IN" dirty="0"/>
          </a:p>
        </p:txBody>
      </p:sp>
    </p:spTree>
    <p:extLst>
      <p:ext uri="{BB962C8B-B14F-4D97-AF65-F5344CB8AC3E}">
        <p14:creationId xmlns:p14="http://schemas.microsoft.com/office/powerpoint/2010/main" val="37130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Trial and Appellate Courts</a:t>
            </a:r>
            <a:endParaRPr lang="en-US" dirty="0"/>
          </a:p>
        </p:txBody>
      </p:sp>
      <p:sp>
        <p:nvSpPr>
          <p:cNvPr id="25603" name="Rectangle 3"/>
          <p:cNvSpPr>
            <a:spLocks noGrp="1" noChangeArrowheads="1"/>
          </p:cNvSpPr>
          <p:nvPr>
            <p:ph idx="1"/>
          </p:nvPr>
        </p:nvSpPr>
        <p:spPr/>
        <p:txBody>
          <a:bodyPr/>
          <a:lstStyle/>
          <a:p>
            <a:r>
              <a:rPr lang="en-IN" b="1" dirty="0" smtClean="0"/>
              <a:t>Trial courts</a:t>
            </a:r>
            <a:r>
              <a:rPr lang="en-IN" dirty="0" smtClean="0"/>
              <a:t>: Courts in which most cases begin and facts are examined</a:t>
            </a:r>
          </a:p>
          <a:p>
            <a:r>
              <a:rPr lang="en-IN" b="1" dirty="0" smtClean="0"/>
              <a:t>Appellate courts</a:t>
            </a:r>
            <a:r>
              <a:rPr lang="en-IN" dirty="0" smtClean="0"/>
              <a:t>: Review decisions made by lower courts</a:t>
            </a:r>
          </a:p>
          <a:p>
            <a:pPr lvl="1"/>
            <a:r>
              <a:rPr lang="en-IN" dirty="0" smtClean="0"/>
              <a:t>Known as courts of appeals</a:t>
            </a:r>
            <a:endParaRPr lang="en-US" dirty="0"/>
          </a:p>
        </p:txBody>
      </p:sp>
    </p:spTree>
    <p:extLst>
      <p:ext uri="{BB962C8B-B14F-4D97-AF65-F5344CB8AC3E}">
        <p14:creationId xmlns:p14="http://schemas.microsoft.com/office/powerpoint/2010/main" val="32950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chemeClr val="bg1"/>
                </a:solidFill>
              </a:rPr>
              <a:t>7.1  </a:t>
            </a:r>
            <a:r>
              <a:rPr lang="en-US" dirty="0" smtClean="0"/>
              <a:t>     </a:t>
            </a:r>
            <a:r>
              <a:rPr lang="en-US" sz="3200" dirty="0" smtClean="0">
                <a:solidFill>
                  <a:schemeClr val="tx2"/>
                </a:solidFill>
              </a:rPr>
              <a:t>The Dual Court System</a:t>
            </a:r>
            <a:endParaRPr lang="en-US" sz="3200" dirty="0">
              <a:solidFill>
                <a:schemeClr val="tx2"/>
              </a:solidFill>
            </a:endParaRPr>
          </a:p>
        </p:txBody>
      </p:sp>
      <p:pic>
        <p:nvPicPr>
          <p:cNvPr id="2" name="Picture 1" descr="This figure is a visual representation of the hierarchy of the U.S. judiciary. The components of the hierarchy are connected by lines.&#10;Starting from the top, the first box is labeled Supreme Court of the United States. This box is connected to two other boxes below it. The box on the left is labeled U.S. Courts of Appeals and the box on the right is labeled Highest State Courts. The box labeled U.S. Courts of Appeals is connected to three other boxes below it. Starting from the left, the first box is labeled Federal Administrative Agencies, the second box is labeled U.S. District Courts, and the third box is labeled Specialized U.S. Courts. The following content is mentioned in the Specialized U.S. Courts box: &#10;• Bankruptcy courts&#10;• Court of federal claims&#10;• Court of international trade &#10;• Tax courts  &#10;The box labeled U.S. District Courts is also connected to the box labeled Specialized U.S. Courts.&#10;The box labeled Highest State Courts is connected to a box labeled State Courts of Appeals. The box labeled State Courts of Appeals is connected to two other boxes labeled State Administrative Agencies and State Trial Courts of General Jurisdiction. The box labeled State Trial Courts of General Jurisdiction is connected to two boxes labeled State Administrative Agencies and Local Trial Courts of Limited Jurisdiction." title="Figure 7.1 - The Dual Cour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 y="2209949"/>
            <a:ext cx="8229600" cy="3105200"/>
          </a:xfrm>
          <a:prstGeom prst="rect">
            <a:avLst/>
          </a:prstGeom>
        </p:spPr>
      </p:pic>
    </p:spTree>
    <p:extLst>
      <p:ext uri="{BB962C8B-B14F-4D97-AF65-F5344CB8AC3E}">
        <p14:creationId xmlns:p14="http://schemas.microsoft.com/office/powerpoint/2010/main" val="367397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2192</TotalTime>
  <Words>1010</Words>
  <Application>Microsoft Office PowerPoint</Application>
  <PresentationFormat>On-screen Show (4:3)</PresentationFormat>
  <Paragraphs>177</Paragraphs>
  <Slides>29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7</vt:lpstr>
      <vt:lpstr>Learning Objectives</vt:lpstr>
      <vt:lpstr>LO1</vt:lpstr>
      <vt:lpstr>Functions of Courts</vt:lpstr>
      <vt:lpstr>Jurisdiction</vt:lpstr>
      <vt:lpstr>Jurisdiction (Continued)</vt:lpstr>
      <vt:lpstr>LO2</vt:lpstr>
      <vt:lpstr>Trial and Appellate Courts</vt:lpstr>
      <vt:lpstr>7.1       The Dual Court System</vt:lpstr>
      <vt:lpstr>Types of Specialty Courts</vt:lpstr>
      <vt:lpstr>Federal Court System</vt:lpstr>
      <vt:lpstr>LO3</vt:lpstr>
      <vt:lpstr>Interpreting and Applying the Law</vt:lpstr>
      <vt:lpstr>Concurring Opinions and Dissenting Opinions </vt:lpstr>
      <vt:lpstr>LO4</vt:lpstr>
      <vt:lpstr>Selection of Judges</vt:lpstr>
      <vt:lpstr>Public Prosecutors </vt:lpstr>
      <vt:lpstr>Public Prosecutors (Continued)</vt:lpstr>
      <vt:lpstr>LO5</vt:lpstr>
      <vt:lpstr>Attorney General</vt:lpstr>
      <vt:lpstr>Defense Attorney</vt:lpstr>
      <vt:lpstr>Responsibilities of Defense Attorney</vt:lpstr>
      <vt:lpstr>Programs Used to Allocate Defense Counsel</vt:lpstr>
      <vt:lpstr>Attorney-Client Privilege</vt:lpstr>
      <vt:lpstr>Careers in Criminal Justice: Bailiff</vt:lpstr>
      <vt:lpstr>Careers in Criminal Justice: Public Defender</vt:lpstr>
      <vt:lpstr>Key Terms</vt:lpstr>
      <vt:lpstr>Summary</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187</cp:revision>
  <dcterms:created xsi:type="dcterms:W3CDTF">2013-10-25T01:45:49Z</dcterms:created>
  <dcterms:modified xsi:type="dcterms:W3CDTF">2015-09-28T10:27:43Z</dcterms:modified>
</cp:coreProperties>
</file>