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30"/>
  </p:notesMasterIdLst>
  <p:sldIdLst>
    <p:sldId id="256" r:id="rId2"/>
    <p:sldId id="257" r:id="rId3"/>
    <p:sldId id="259" r:id="rId4"/>
    <p:sldId id="260" r:id="rId5"/>
    <p:sldId id="264" r:id="rId6"/>
    <p:sldId id="320" r:id="rId7"/>
    <p:sldId id="272" r:id="rId8"/>
    <p:sldId id="276" r:id="rId9"/>
    <p:sldId id="281" r:id="rId10"/>
    <p:sldId id="282" r:id="rId11"/>
    <p:sldId id="283" r:id="rId12"/>
    <p:sldId id="319" r:id="rId13"/>
    <p:sldId id="321" r:id="rId14"/>
    <p:sldId id="300" r:id="rId15"/>
    <p:sldId id="301" r:id="rId16"/>
    <p:sldId id="288" r:id="rId17"/>
    <p:sldId id="289" r:id="rId18"/>
    <p:sldId id="291" r:id="rId19"/>
    <p:sldId id="323" r:id="rId20"/>
    <p:sldId id="304" r:id="rId21"/>
    <p:sldId id="305" r:id="rId22"/>
    <p:sldId id="306" r:id="rId23"/>
    <p:sldId id="307" r:id="rId24"/>
    <p:sldId id="308" r:id="rId25"/>
    <p:sldId id="315" r:id="rId26"/>
    <p:sldId id="317" r:id="rId27"/>
    <p:sldId id="310" r:id="rId28"/>
    <p:sldId id="312"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885">
          <p15:clr>
            <a:srgbClr val="A4A3A4"/>
          </p15:clr>
        </p15:guide>
        <p15:guide id="2" orient="horz" pos="1902">
          <p15:clr>
            <a:srgbClr val="A4A3A4"/>
          </p15:clr>
        </p15:guide>
        <p15:guide id="3" pos="287">
          <p15:clr>
            <a:srgbClr val="A4A3A4"/>
          </p15:clr>
        </p15:guide>
        <p15:guide id="4" pos="5325">
          <p15:clr>
            <a:srgbClr val="A4A3A4"/>
          </p15:clr>
        </p15:guide>
        <p15:guide id="5"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undhara Karkare" initials="VK" lastIdx="49" clrIdx="0">
    <p:extLst>
      <p:ext uri="{19B8F6BF-5375-455C-9EA6-DF929625EA0E}">
        <p15:presenceInfo xmlns:p15="http://schemas.microsoft.com/office/powerpoint/2012/main" userId="S-1-5-21-3361151005-2080053223-3394076701-1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545"/>
    <a:srgbClr val="548634"/>
    <a:srgbClr val="FFE5AA"/>
    <a:srgbClr val="FF33AC"/>
    <a:srgbClr val="EC008D"/>
    <a:srgbClr val="898989"/>
    <a:srgbClr val="6180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7" autoAdjust="0"/>
    <p:restoredTop sz="92280" autoAdjust="0"/>
  </p:normalViewPr>
  <p:slideViewPr>
    <p:cSldViewPr snapToGrid="0" snapToObjects="1">
      <p:cViewPr varScale="1">
        <p:scale>
          <a:sx n="65" d="100"/>
          <a:sy n="65" d="100"/>
        </p:scale>
        <p:origin x="1428" y="66"/>
      </p:cViewPr>
      <p:guideLst>
        <p:guide orient="horz" pos="885"/>
        <p:guide orient="horz" pos="1902"/>
        <p:guide pos="287"/>
        <p:guide pos="5325"/>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fld id="{65AA7FD2-5906-1D4C-A40A-C1503D22A541}" type="datetimeFigureOut">
              <a:rPr lang="en-US" smtClean="0"/>
              <a:pPr/>
              <a:t>9/28/2015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fld id="{8E25E665-D376-AC40-8571-2A9FCD3E2D18}" type="slidenum">
              <a:rPr lang="en-US" smtClean="0"/>
              <a:pPr/>
              <a:t>‹#›</a:t>
            </a:fld>
            <a:endParaRPr lang="en-US" dirty="0"/>
          </a:p>
        </p:txBody>
      </p:sp>
    </p:spTree>
    <p:extLst>
      <p:ext uri="{BB962C8B-B14F-4D97-AF65-F5344CB8AC3E}">
        <p14:creationId xmlns:p14="http://schemas.microsoft.com/office/powerpoint/2010/main" val="3891377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E25E665-D376-AC40-8571-2A9FCD3E2D18}" type="slidenum">
              <a:rPr lang="en-US" smtClean="0"/>
              <a:pPr/>
              <a:t>1</a:t>
            </a:fld>
            <a:endParaRPr lang="en-US" dirty="0"/>
          </a:p>
        </p:txBody>
      </p:sp>
    </p:spTree>
    <p:extLst>
      <p:ext uri="{BB962C8B-B14F-4D97-AF65-F5344CB8AC3E}">
        <p14:creationId xmlns:p14="http://schemas.microsoft.com/office/powerpoint/2010/main" val="359444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28FFE07-26BB-1749-A057-E1B3093D5487}" type="slidenum">
              <a:rPr lang="en-US" sz="1200">
                <a:latin typeface="Arial"/>
                <a:ea typeface="Arial"/>
                <a:cs typeface="Arial"/>
              </a:rPr>
              <a:pPr/>
              <a:t>10</a:t>
            </a:fld>
            <a:endParaRPr lang="en-US" sz="1200" dirty="0">
              <a:latin typeface="Arial"/>
              <a:ea typeface="Arial"/>
              <a:cs typeface="Arial"/>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75093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0E53C44-6ADC-C44E-92CB-5833B5DBB635}" type="slidenum">
              <a:rPr lang="en-US" sz="1200">
                <a:latin typeface="Arial"/>
                <a:ea typeface="Arial"/>
                <a:cs typeface="Arial"/>
              </a:rPr>
              <a:pPr/>
              <a:t>11</a:t>
            </a:fld>
            <a:endParaRPr lang="en-US" sz="1200" dirty="0">
              <a:latin typeface="Arial"/>
              <a:ea typeface="Arial"/>
              <a:cs typeface="Arial"/>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170175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D269FC3-A78E-654B-A901-F3480A8F079A}" type="slidenum">
              <a:rPr lang="en-US" sz="1200">
                <a:latin typeface="Arial"/>
                <a:ea typeface="Arial"/>
                <a:cs typeface="Arial"/>
              </a:rPr>
              <a:pPr/>
              <a:t>13</a:t>
            </a:fld>
            <a:endParaRPr lang="en-US" sz="1200" dirty="0">
              <a:latin typeface="Arial"/>
              <a:ea typeface="Arial"/>
              <a:cs typeface="Aria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5959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966FBF0-A3B0-8E44-897E-9799A2BF8537}" type="slidenum">
              <a:rPr lang="en-US" sz="1200">
                <a:latin typeface="Arial"/>
                <a:ea typeface="Arial"/>
                <a:cs typeface="Arial"/>
              </a:rPr>
              <a:pPr/>
              <a:t>16</a:t>
            </a:fld>
            <a:endParaRPr lang="en-US" sz="1200" dirty="0">
              <a:latin typeface="Arial"/>
              <a:ea typeface="Arial"/>
              <a:cs typeface="Arial"/>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850258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D480053-EA77-464A-8029-81D385200CE6}" type="slidenum">
              <a:rPr lang="en-US" sz="1200">
                <a:latin typeface="Arial"/>
                <a:ea typeface="Arial"/>
                <a:cs typeface="Arial"/>
              </a:rPr>
              <a:pPr/>
              <a:t>17</a:t>
            </a:fld>
            <a:endParaRPr lang="en-US" sz="1200" dirty="0">
              <a:latin typeface="Arial"/>
              <a:ea typeface="Arial"/>
              <a:cs typeface="Arial"/>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30979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354B1D-7DE7-A84D-8EA0-F3EB9E09AA8B}" type="slidenum">
              <a:rPr lang="en-US" sz="1200">
                <a:latin typeface="Arial"/>
                <a:ea typeface="Arial"/>
                <a:cs typeface="Arial"/>
              </a:rPr>
              <a:pPr/>
              <a:t>2</a:t>
            </a:fld>
            <a:endParaRPr lang="en-US" sz="1200" dirty="0">
              <a:latin typeface="Arial"/>
              <a:ea typeface="Arial"/>
              <a:cs typeface="Arial"/>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4104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9875EE4-9056-BA4C-922A-EE07EE367C06}" type="slidenum">
              <a:rPr lang="en-US" sz="1200">
                <a:latin typeface="Arial"/>
                <a:ea typeface="Arial"/>
                <a:cs typeface="Arial"/>
              </a:rPr>
              <a:pPr/>
              <a:t>3</a:t>
            </a:fld>
            <a:endParaRPr lang="en-US" sz="1200" dirty="0">
              <a:latin typeface="Arial"/>
              <a:ea typeface="Arial"/>
              <a:cs typeface="Aria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405269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DEB5263-1B82-D848-AB58-19CEE68B4842}" type="slidenum">
              <a:rPr lang="en-US" sz="1200">
                <a:latin typeface="Arial"/>
                <a:ea typeface="Arial"/>
                <a:cs typeface="Arial"/>
              </a:rPr>
              <a:pPr/>
              <a:t>4</a:t>
            </a:fld>
            <a:endParaRPr lang="en-US" sz="1200" dirty="0">
              <a:latin typeface="Arial"/>
              <a:ea typeface="Arial"/>
              <a:cs typeface="Aria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77853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AC1B545-6A2F-064F-AC16-2F92968380EA}" type="slidenum">
              <a:rPr lang="en-US" sz="1200">
                <a:latin typeface="Arial"/>
                <a:ea typeface="Arial"/>
                <a:cs typeface="Arial"/>
              </a:rPr>
              <a:pPr/>
              <a:t>5</a:t>
            </a:fld>
            <a:endParaRPr lang="en-US" sz="1200" dirty="0">
              <a:latin typeface="Arial"/>
              <a:ea typeface="Arial"/>
              <a:cs typeface="Aria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9114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47BFD8F-ADCE-D345-89E0-0939A334AA6B}" type="slidenum">
              <a:rPr lang="en-US" sz="1200">
                <a:latin typeface="Arial"/>
                <a:ea typeface="Arial"/>
                <a:cs typeface="Arial"/>
              </a:rPr>
              <a:pPr/>
              <a:t>6</a:t>
            </a:fld>
            <a:endParaRPr lang="en-US" sz="1200" dirty="0">
              <a:latin typeface="Arial"/>
              <a:ea typeface="Arial"/>
              <a:cs typeface="Arial"/>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33000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FE654D3-DFA8-5541-9CB0-22619C68A205}" type="slidenum">
              <a:rPr lang="en-US" sz="1200">
                <a:latin typeface="Arial"/>
                <a:ea typeface="Arial"/>
                <a:cs typeface="Arial"/>
              </a:rPr>
              <a:pPr/>
              <a:t>7</a:t>
            </a:fld>
            <a:endParaRPr lang="en-US" sz="1200" dirty="0">
              <a:latin typeface="Arial"/>
              <a:ea typeface="Arial"/>
              <a:cs typeface="Aria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186594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AAF2D8E-C0C5-BC4B-8EB7-B2890929703A}" type="slidenum">
              <a:rPr lang="en-US" sz="1200">
                <a:latin typeface="Arial"/>
                <a:ea typeface="Arial"/>
                <a:cs typeface="Arial"/>
              </a:rPr>
              <a:pPr/>
              <a:t>8</a:t>
            </a:fld>
            <a:endParaRPr lang="en-US" sz="1200" dirty="0">
              <a:latin typeface="Arial"/>
              <a:ea typeface="Arial"/>
              <a:cs typeface="Arial"/>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39897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7C35905-6332-7742-8475-5C18926F575C}" type="slidenum">
              <a:rPr lang="en-US" sz="1200">
                <a:latin typeface="Arial"/>
                <a:ea typeface="Arial"/>
                <a:cs typeface="Arial"/>
              </a:rPr>
              <a:pPr/>
              <a:t>9</a:t>
            </a:fld>
            <a:endParaRPr lang="en-US" sz="1200" dirty="0">
              <a:latin typeface="Arial"/>
              <a:ea typeface="Arial"/>
              <a:cs typeface="Arial"/>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002583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302"/>
            <a:ext cx="9162288" cy="1440371"/>
          </a:xfrm>
          <a:prstGeom prst="rect">
            <a:avLst/>
          </a:prstGeom>
          <a:solidFill>
            <a:srgbClr val="D09545"/>
          </a:solidFill>
          <a:ln>
            <a:solidFill>
              <a:srgbClr val="D095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TextBox 3"/>
          <p:cNvSpPr txBox="1">
            <a:spLocks noChangeArrowheads="1"/>
          </p:cNvSpPr>
          <p:nvPr userDrawn="1"/>
        </p:nvSpPr>
        <p:spPr bwMode="auto">
          <a:xfrm>
            <a:off x="5508625" y="3165475"/>
            <a:ext cx="32051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US" sz="3200" dirty="0" smtClean="0">
                <a:solidFill>
                  <a:schemeClr val="tx2"/>
                </a:solidFill>
                <a:latin typeface="Arial" panose="020B0604020202020204" pitchFamily="34" charset="0"/>
              </a:rPr>
              <a:t>Criminal Justice Today</a:t>
            </a:r>
          </a:p>
        </p:txBody>
      </p:sp>
      <p:sp>
        <p:nvSpPr>
          <p:cNvPr id="5" name="TextBox 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1</a:t>
            </a:r>
          </a:p>
        </p:txBody>
      </p:sp>
      <p:cxnSp>
        <p:nvCxnSpPr>
          <p:cNvPr id="6" name="Straight Connector 5"/>
          <p:cNvCxnSpPr/>
          <p:nvPr userDrawn="1"/>
        </p:nvCxnSpPr>
        <p:spPr>
          <a:xfrm>
            <a:off x="4832350" y="2987675"/>
            <a:ext cx="4311650" cy="0"/>
          </a:xfrm>
          <a:prstGeom prst="line">
            <a:avLst/>
          </a:prstGeom>
          <a:ln w="38100" cmpd="sng">
            <a:solidFill>
              <a:srgbClr val="D09545"/>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700" kern="700" spc="50" dirty="0">
                <a:solidFill>
                  <a:schemeClr val="tx2"/>
                </a:solidFill>
                <a:latin typeface="Arial Narrow"/>
                <a:cs typeface="Arial Narrow"/>
              </a:defRPr>
            </a:lvl1pPr>
          </a:lstStyle>
          <a:p>
            <a:pPr>
              <a:defRPr/>
            </a:pPr>
            <a:r>
              <a:rPr lang="en-US"/>
              <a:t>Copyright ©2016 Cengage Learning. All Rights Reserved. May not be scanned, copied or duplicated, or posted to a publicly accessible website, in whole or in part.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2"/>
            <a:ext cx="5124450" cy="6858000"/>
          </a:xfrm>
          <a:prstGeom prst="rect">
            <a:avLst/>
          </a:prstGeom>
        </p:spPr>
      </p:pic>
    </p:spTree>
    <p:extLst>
      <p:ext uri="{BB962C8B-B14F-4D97-AF65-F5344CB8AC3E}">
        <p14:creationId xmlns:p14="http://schemas.microsoft.com/office/powerpoint/2010/main" val="30933374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A84ED04F-F85E-4E5B-B220-5CCEB3C570BA}"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sz="1000"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dirty="0"/>
            </a:lvl1pPr>
          </a:lstStyle>
          <a:p>
            <a:pPr>
              <a:defRPr/>
            </a:pPr>
            <a:endParaRPr lang="en-US"/>
          </a:p>
        </p:txBody>
      </p:sp>
      <p:sp>
        <p:nvSpPr>
          <p:cNvPr id="16" name="Footer Placeholder 4"/>
          <p:cNvSpPr>
            <a:spLocks noGrp="1"/>
          </p:cNvSpPr>
          <p:nvPr>
            <p:ph type="ftr" sz="quarter" idx="14"/>
          </p:nvPr>
        </p:nvSpPr>
        <p:spPr/>
        <p:txBody>
          <a:bodyPr/>
          <a:lstStyle>
            <a:lvl1pPr>
              <a:defRPr dirty="0"/>
            </a:lvl1pPr>
          </a:lstStyle>
          <a:p>
            <a:pPr>
              <a:defRPr/>
            </a:pPr>
            <a:endParaRPr lang="en-US"/>
          </a:p>
        </p:txBody>
      </p:sp>
      <p:sp>
        <p:nvSpPr>
          <p:cNvPr id="18"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2279277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645DAB3-4B86-4D57-BF5E-010105C9232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sz="1000" b="1" dirty="0">
              <a:solidFill>
                <a:srgbClr val="000000"/>
              </a:solidFill>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2"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960209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AB859-266C-4F66-8EA9-CF9A014AB1A1}" type="slidenum">
              <a:rPr lang="en-US" altLang="en-US"/>
              <a:pPr>
                <a:defRPr/>
              </a:pPr>
              <a:t>‹#›</a:t>
            </a:fld>
            <a:endParaRPr lang="en-US" altLang="en-US" dirty="0"/>
          </a:p>
        </p:txBody>
      </p:sp>
    </p:spTree>
    <p:extLst>
      <p:ext uri="{BB962C8B-B14F-4D97-AF65-F5344CB8AC3E}">
        <p14:creationId xmlns:p14="http://schemas.microsoft.com/office/powerpoint/2010/main" val="148558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D977EE-B7A7-47B5-AD3F-5E00A5243696}" type="slidenum">
              <a:rPr lang="en-US" altLang="en-US"/>
              <a:pPr>
                <a:defRPr/>
              </a:pPr>
              <a:t>‹#›</a:t>
            </a:fld>
            <a:endParaRPr lang="en-US" altLang="en-US" dirty="0"/>
          </a:p>
        </p:txBody>
      </p:sp>
    </p:spTree>
    <p:extLst>
      <p:ext uri="{BB962C8B-B14F-4D97-AF65-F5344CB8AC3E}">
        <p14:creationId xmlns:p14="http://schemas.microsoft.com/office/powerpoint/2010/main" val="2359815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D6BF75-3383-47C6-8A82-14465E9E8470}" type="slidenum">
              <a:rPr lang="en-US" altLang="en-US"/>
              <a:pPr>
                <a:defRPr/>
              </a:pPr>
              <a:t>‹#›</a:t>
            </a:fld>
            <a:endParaRPr lang="en-US" altLang="en-US" dirty="0"/>
          </a:p>
        </p:txBody>
      </p:sp>
    </p:spTree>
    <p:extLst>
      <p:ext uri="{BB962C8B-B14F-4D97-AF65-F5344CB8AC3E}">
        <p14:creationId xmlns:p14="http://schemas.microsoft.com/office/powerpoint/2010/main" val="1480139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4BBE55-EE5C-42E0-81F5-900CCAA1931B}" type="slidenum">
              <a:rPr lang="en-US" altLang="en-US"/>
              <a:pPr>
                <a:defRPr/>
              </a:pPr>
              <a:t>‹#›</a:t>
            </a:fld>
            <a:endParaRPr lang="en-US" altLang="en-US" dirty="0"/>
          </a:p>
        </p:txBody>
      </p:sp>
    </p:spTree>
    <p:extLst>
      <p:ext uri="{BB962C8B-B14F-4D97-AF65-F5344CB8AC3E}">
        <p14:creationId xmlns:p14="http://schemas.microsoft.com/office/powerpoint/2010/main" val="294659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6A09BC-5BF5-4F16-B2B6-8146AFF55538}" type="slidenum">
              <a:rPr lang="en-US" altLang="en-US"/>
              <a:pPr>
                <a:defRPr/>
              </a:pPr>
              <a:t>‹#›</a:t>
            </a:fld>
            <a:endParaRPr lang="en-US" altLang="en-US" dirty="0"/>
          </a:p>
        </p:txBody>
      </p:sp>
    </p:spTree>
    <p:extLst>
      <p:ext uri="{BB962C8B-B14F-4D97-AF65-F5344CB8AC3E}">
        <p14:creationId xmlns:p14="http://schemas.microsoft.com/office/powerpoint/2010/main" val="2356311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B70D1A-3353-43B8-8928-EC034552A3DF}" type="slidenum">
              <a:rPr lang="en-US" altLang="en-US"/>
              <a:pPr>
                <a:defRPr/>
              </a:pPr>
              <a:t>‹#›</a:t>
            </a:fld>
            <a:endParaRPr lang="en-US" altLang="en-US" dirty="0"/>
          </a:p>
        </p:txBody>
      </p:sp>
    </p:spTree>
    <p:extLst>
      <p:ext uri="{BB962C8B-B14F-4D97-AF65-F5344CB8AC3E}">
        <p14:creationId xmlns:p14="http://schemas.microsoft.com/office/powerpoint/2010/main" val="234461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077584-2A63-41BA-9D5D-58A567CC2E68}" type="slidenum">
              <a:rPr lang="en-US" altLang="en-US"/>
              <a:pPr>
                <a:defRPr/>
              </a:pPr>
              <a:t>‹#›</a:t>
            </a:fld>
            <a:endParaRPr lang="en-US" altLang="en-US" dirty="0"/>
          </a:p>
        </p:txBody>
      </p:sp>
    </p:spTree>
    <p:extLst>
      <p:ext uri="{BB962C8B-B14F-4D97-AF65-F5344CB8AC3E}">
        <p14:creationId xmlns:p14="http://schemas.microsoft.com/office/powerpoint/2010/main" val="3760078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381C0-8695-4AA7-9871-77D62F72DA22}" type="slidenum">
              <a:rPr lang="en-US" altLang="en-US"/>
              <a:pPr>
                <a:defRPr/>
              </a:pPr>
              <a:t>‹#›</a:t>
            </a:fld>
            <a:endParaRPr lang="en-US" altLang="en-US" dirty="0"/>
          </a:p>
        </p:txBody>
      </p:sp>
    </p:spTree>
    <p:extLst>
      <p:ext uri="{BB962C8B-B14F-4D97-AF65-F5344CB8AC3E}">
        <p14:creationId xmlns:p14="http://schemas.microsoft.com/office/powerpoint/2010/main" val="12035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1C534A1E-3330-4D33-8B86-3AA32EA7BA3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b="1" dirty="0">
              <a:solidFill>
                <a:srgbClr val="000000"/>
              </a:solidFill>
            </a:endParaRPr>
          </a:p>
        </p:txBody>
      </p:sp>
      <p:sp>
        <p:nvSpPr>
          <p:cNvPr id="7" name="Chord 6"/>
          <p:cNvSpPr/>
          <p:nvPr userDrawn="1"/>
        </p:nvSpPr>
        <p:spPr>
          <a:xfrm rot="13320000">
            <a:off x="-465138" y="155575"/>
            <a:ext cx="987426" cy="987425"/>
          </a:xfrm>
          <a:prstGeom prst="chord">
            <a:avLst>
              <a:gd name="adj1" fmla="val 2700000"/>
              <a:gd name="adj2" fmla="val 13872841"/>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solidFill>
                  <a:schemeClr val="tx2"/>
                </a:solidFill>
              </a:defRPr>
            </a:lvl1pPr>
            <a:lvl2pPr marL="640080" indent="-274320">
              <a:lnSpc>
                <a:spcPct val="90000"/>
              </a:lnSpc>
              <a:buClr>
                <a:srgbClr val="B00027"/>
              </a:buClr>
              <a:buFont typeface="Arial"/>
              <a:buChar char="•"/>
              <a:defRPr b="0" i="1">
                <a:solidFill>
                  <a:schemeClr val="tx2"/>
                </a:solidFill>
              </a:defRPr>
            </a:lvl2pPr>
            <a:lvl3pPr marL="960120" indent="-320040">
              <a:lnSpc>
                <a:spcPct val="90000"/>
              </a:lnSpc>
              <a:buClr>
                <a:srgbClr val="B00027"/>
              </a:buClr>
              <a:buSzPct val="100000"/>
              <a:buFont typeface="Lucida Grande"/>
              <a:buChar char="-"/>
              <a:defRPr sz="2800">
                <a:solidFill>
                  <a:schemeClr val="tx2"/>
                </a:solidFill>
              </a:defRPr>
            </a:lvl3pPr>
            <a:lvl4pPr marL="1234440" indent="-228600">
              <a:lnSpc>
                <a:spcPct val="90000"/>
              </a:lnSpc>
              <a:buFont typeface="Arial"/>
              <a:buChar char="▸"/>
              <a:defRPr sz="2400">
                <a:solidFill>
                  <a:schemeClr val="tx2"/>
                </a:solidFill>
              </a:defRPr>
            </a:lvl4pPr>
            <a:lvl5pPr marL="1508760" indent="-2286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B46C8D1-BB15-4662-925A-F84576813618}"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3103261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8CF3AD-2970-4EAB-B50E-DE5976F7787D}" type="slidenum">
              <a:rPr lang="en-US" altLang="en-US"/>
              <a:pPr>
                <a:defRPr/>
              </a:pPr>
              <a:t>‹#›</a:t>
            </a:fld>
            <a:endParaRPr lang="en-US" altLang="en-US" dirty="0"/>
          </a:p>
        </p:txBody>
      </p:sp>
    </p:spTree>
    <p:extLst>
      <p:ext uri="{BB962C8B-B14F-4D97-AF65-F5344CB8AC3E}">
        <p14:creationId xmlns:p14="http://schemas.microsoft.com/office/powerpoint/2010/main" val="664523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596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3" name="Picture 8" descr="HIST978049591546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892175"/>
            <a:ext cx="392112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resixe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7975" y="6096000"/>
            <a:ext cx="121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7"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0"/>
            <a:ext cx="9151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6459538"/>
            <a:ext cx="91519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4419600" y="2582863"/>
            <a:ext cx="4267200" cy="2674937"/>
          </a:xfrm>
        </p:spPr>
        <p:txBody>
          <a:bodyPr/>
          <a:lstStyle>
            <a:lvl1pPr>
              <a:defRPr sz="3600" smtClean="0"/>
            </a:lvl1pPr>
          </a:lstStyle>
          <a:p>
            <a:r>
              <a:rPr lang="en-US" smtClean="0"/>
              <a:t>Click to edit Master title style</a:t>
            </a:r>
          </a:p>
        </p:txBody>
      </p:sp>
    </p:spTree>
    <p:extLst>
      <p:ext uri="{BB962C8B-B14F-4D97-AF65-F5344CB8AC3E}">
        <p14:creationId xmlns:p14="http://schemas.microsoft.com/office/powerpoint/2010/main" val="950669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51005"/>
            <a:ext cx="6400800" cy="1752600"/>
          </a:xfrm>
        </p:spPr>
        <p:txBody>
          <a:bodyPr/>
          <a:lstStyle>
            <a:lvl1pPr marL="0" indent="0" algn="ctr" eaLnBrk="1" hangingPunct="1">
              <a:lnSpc>
                <a:spcPct val="80000"/>
              </a:lnSpc>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Title Placeholder 1"/>
          <p:cNvSpPr>
            <a:spLocks noGrp="1"/>
          </p:cNvSpPr>
          <p:nvPr>
            <p:ph type="title"/>
          </p:nvPr>
        </p:nvSpPr>
        <p:spPr>
          <a:xfrm>
            <a:off x="457200" y="1594710"/>
            <a:ext cx="8229600" cy="1143000"/>
          </a:xfrm>
          <a:prstGeom prst="rect">
            <a:avLst/>
          </a:prstGeom>
        </p:spPr>
        <p:txBody>
          <a:bodyPr rtlCol="0">
            <a:normAutofit/>
          </a:bodyPr>
          <a:lstStyle/>
          <a:p>
            <a:r>
              <a:rPr lang="en-US" dirty="0" smtClean="0"/>
              <a:t>Chapter 1:</a:t>
            </a:r>
            <a:br>
              <a:rPr lang="en-US" dirty="0" smtClean="0"/>
            </a:br>
            <a:r>
              <a:rPr lang="en-US" dirty="0" smtClean="0"/>
              <a:t>Communication Perspectives</a:t>
            </a:r>
            <a:endParaRPr lang="en-US" dirty="0"/>
          </a:p>
        </p:txBody>
      </p:sp>
    </p:spTree>
    <p:extLst>
      <p:ext uri="{BB962C8B-B14F-4D97-AF65-F5344CB8AC3E}">
        <p14:creationId xmlns:p14="http://schemas.microsoft.com/office/powerpoint/2010/main" val="2163192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450" y="279790"/>
            <a:ext cx="8065050" cy="1470025"/>
          </a:xfrm>
        </p:spPr>
        <p:txBody>
          <a:bodyPr>
            <a:normAutofit/>
          </a:bodyPr>
          <a:lstStyle>
            <a:lvl1pPr>
              <a:defRPr sz="6000" b="1">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23525" y="1547155"/>
            <a:ext cx="6912900" cy="4301359"/>
          </a:xfrm>
        </p:spPr>
        <p:txBody>
          <a:bodyPr>
            <a:normAutofit/>
          </a:bodyPr>
          <a:lstStyle>
            <a:lvl1pPr marL="0" indent="0" algn="l" eaLnBrk="1" hangingPunct="1">
              <a:buFontTx/>
              <a:buNone/>
              <a:defRPr sz="2400" b="1" baseline="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Footer Placeholder 4"/>
          <p:cNvSpPr>
            <a:spLocks noGrp="1"/>
          </p:cNvSpPr>
          <p:nvPr>
            <p:ph type="ftr" sz="quarter" idx="10"/>
          </p:nvPr>
        </p:nvSpPr>
        <p:spPr/>
        <p:txBody>
          <a:bodyPr/>
          <a:lstStyle>
            <a:lvl1pPr>
              <a:defRPr dirty="0"/>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73B6A0F-A554-42F8-84D6-7D478DBDA617}" type="slidenum">
              <a:rPr lang="en-US" altLang="en-US"/>
              <a:pPr>
                <a:defRPr/>
              </a:pPr>
              <a:t>‹#›</a:t>
            </a:fld>
            <a:endParaRPr lang="en-US" altLang="en-US" dirty="0"/>
          </a:p>
        </p:txBody>
      </p:sp>
    </p:spTree>
    <p:extLst>
      <p:ext uri="{BB962C8B-B14F-4D97-AF65-F5344CB8AC3E}">
        <p14:creationId xmlns:p14="http://schemas.microsoft.com/office/powerpoint/2010/main" val="3243314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47C7CCB9-D982-4729-A461-E5AB4561AE65}"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4258309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E671D911-914C-411D-875D-41E1B47890CA}"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407087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54DE4439-9069-406B-A5A3-068F8C441EB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pic>
        <p:nvPicPr>
          <p:cNvPr id="6"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1DAFEA3-46F0-494B-9DC5-64C601FF302B}"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240902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7B8B7DB-D301-4F44-B771-CAA6B4BCA9B8}"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Table</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b="1" dirty="0">
              <a:solidFill>
                <a:srgbClr val="000000"/>
              </a:solidFill>
            </a:endParaRPr>
          </a:p>
        </p:txBody>
      </p:sp>
      <p:sp>
        <p:nvSpPr>
          <p:cNvPr id="2" name="Title 1"/>
          <p:cNvSpPr>
            <a:spLocks noGrp="1"/>
          </p:cNvSpPr>
          <p:nvPr>
            <p:ph type="title"/>
          </p:nvPr>
        </p:nvSpPr>
        <p:spPr>
          <a:xfrm>
            <a:off x="1452563" y="331859"/>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5E40AD4-491A-4DD1-9693-34372DAEB1DD}" type="slidenum">
              <a:rPr lang="en-US" altLang="en-US"/>
              <a:pPr>
                <a:defRPr/>
              </a:pPr>
              <a:t>‹#›</a:t>
            </a:fld>
            <a:endParaRPr lang="en-US" altLang="en-US" dirty="0"/>
          </a:p>
        </p:txBody>
      </p:sp>
    </p:spTree>
    <p:extLst>
      <p:ext uri="{BB962C8B-B14F-4D97-AF65-F5344CB8AC3E}">
        <p14:creationId xmlns:p14="http://schemas.microsoft.com/office/powerpoint/2010/main" val="6400789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0F81268-23D6-473E-A611-DD1A2F49A42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Map</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sz="1000" b="1" dirty="0">
              <a:solidFill>
                <a:srgbClr val="000000"/>
              </a:solidFill>
            </a:endParaRPr>
          </a:p>
        </p:txBody>
      </p:sp>
      <p:sp>
        <p:nvSpPr>
          <p:cNvPr id="2" name="Title 1"/>
          <p:cNvSpPr>
            <a:spLocks noGrp="1"/>
          </p:cNvSpPr>
          <p:nvPr>
            <p:ph type="title"/>
          </p:nvPr>
        </p:nvSpPr>
        <p:spPr>
          <a:xfrm>
            <a:off x="1453012" y="391900"/>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CFD03A1A-AA9E-4509-BBB5-C908CEDDA74F}" type="slidenum">
              <a:rPr lang="en-US" altLang="en-US"/>
              <a:pPr>
                <a:defRPr/>
              </a:pPr>
              <a:t>‹#›</a:t>
            </a:fld>
            <a:endParaRPr lang="en-US" altLang="en-US" dirty="0"/>
          </a:p>
        </p:txBody>
      </p:sp>
    </p:spTree>
    <p:extLst>
      <p:ext uri="{BB962C8B-B14F-4D97-AF65-F5344CB8AC3E}">
        <p14:creationId xmlns:p14="http://schemas.microsoft.com/office/powerpoint/2010/main" val="563612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D799AC3-176F-4FB3-A22E-3BCEC285141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Figure</a:t>
            </a:r>
            <a:endParaRPr lang="en-US" altLang="en-US" sz="3200" b="1" i="1" dirty="0" smtClean="0">
              <a:solidFill>
                <a:schemeClr val="bg1"/>
              </a:solidFill>
              <a:latin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sz="1000" b="1" dirty="0">
              <a:solidFill>
                <a:srgbClr val="000000"/>
              </a:solidFill>
            </a:endParaRPr>
          </a:p>
        </p:txBody>
      </p:sp>
      <p:sp>
        <p:nvSpPr>
          <p:cNvPr id="2" name="Title 1"/>
          <p:cNvSpPr>
            <a:spLocks noGrp="1"/>
          </p:cNvSpPr>
          <p:nvPr>
            <p:ph type="title"/>
          </p:nvPr>
        </p:nvSpPr>
        <p:spPr>
          <a:xfrm>
            <a:off x="1452563" y="168799"/>
            <a:ext cx="7536700" cy="983201"/>
          </a:xfrm>
        </p:spPr>
        <p:txBody>
          <a:bodyPr>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9C5E746-9CF0-4373-87D0-3568854BF073}"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41044354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3395B54-4E75-4DE6-BC03-36123E26E8B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3822131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21ABFF9-6122-49AE-8636-BE4D76B4987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8" name="TextBox 7"/>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10" name="Title 1"/>
          <p:cNvSpPr txBox="1">
            <a:spLocks/>
          </p:cNvSpPr>
          <p:nvPr userDrawn="1"/>
        </p:nvSpPr>
        <p:spPr bwMode="auto">
          <a:xfrm>
            <a:off x="677863" y="155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endParaRPr lang="en-US"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sz="1000"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dirty="0"/>
            </a:lvl1pPr>
          </a:lstStyle>
          <a:p>
            <a:pPr>
              <a:defRPr/>
            </a:pPr>
            <a:endParaRPr lang="en-US"/>
          </a:p>
        </p:txBody>
      </p:sp>
      <p:sp>
        <p:nvSpPr>
          <p:cNvPr id="14" name="Footer Placeholder 4"/>
          <p:cNvSpPr>
            <a:spLocks noGrp="1"/>
          </p:cNvSpPr>
          <p:nvPr>
            <p:ph type="ftr" sz="quarter" idx="11"/>
          </p:nvPr>
        </p:nvSpPr>
        <p:spPr/>
        <p:txBody>
          <a:bodyPr/>
          <a:lstStyle>
            <a:lvl1pPr>
              <a:defRPr dirty="0"/>
            </a:lvl1pPr>
          </a:lstStyle>
          <a:p>
            <a:pPr>
              <a:defRPr/>
            </a:pPr>
            <a:endParaRPr lang="en-US"/>
          </a:p>
        </p:txBody>
      </p:sp>
      <p:sp>
        <p:nvSpPr>
          <p:cNvPr id="15"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8016491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F4A80CA-B378-471A-8729-0D272997C406}"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sz="1000"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8917127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3A014513-17C8-4B83-86AA-AF0FE4E88669}" type="slidenum">
              <a:rPr lang="en-US" altLang="en-US"/>
              <a:pPr>
                <a:defRPr/>
              </a:pPr>
              <a:t>‹#›</a:t>
            </a:fld>
            <a:endParaRPr lang="en-US" altLang="en-US" dirty="0"/>
          </a:p>
        </p:txBody>
      </p:sp>
    </p:spTree>
    <p:extLst>
      <p:ext uri="{BB962C8B-B14F-4D97-AF65-F5344CB8AC3E}">
        <p14:creationId xmlns:p14="http://schemas.microsoft.com/office/powerpoint/2010/main" val="3210510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IN" dirty="0" smtClean="0"/>
              <a:t>Chapter 1 – Criminal Justice Today</a:t>
            </a:r>
            <a:endParaRPr lang="en-IN" dirty="0"/>
          </a:p>
        </p:txBody>
      </p:sp>
      <p:sp>
        <p:nvSpPr>
          <p:cNvPr id="3" name="Footer Placeholder 4"/>
          <p:cNvSpPr>
            <a:spLocks noGrp="1"/>
          </p:cNvSpPr>
          <p:nvPr>
            <p:ph type="ftr" sz="quarter" idx="10"/>
          </p:nvPr>
        </p:nvSpPr>
        <p:spPr/>
        <p:txBody>
          <a:bodyPr/>
          <a:lstStyle>
            <a:lvl1pPr fontAlgn="base">
              <a:spcBef>
                <a:spcPct val="0"/>
              </a:spcBef>
              <a:spcAft>
                <a:spcPct val="0"/>
              </a:spcAft>
              <a:defRPr lang="en-US" sz="700" smtClean="0">
                <a:effectLst/>
                <a:latin typeface="Arial" panose="020B0604020202020204" pitchFamily="34" charset="0"/>
                <a:cs typeface="Arial" panose="020B0604020202020204" pitchFamily="34" charset="0"/>
              </a:defRPr>
            </a:lvl1pPr>
          </a:lstStyle>
          <a:p>
            <a:r>
              <a:rPr lang="en-IN" dirty="0" smtClean="0"/>
              <a:t>Copyright ©2016 Cengage Learning. All Rights Reserved. May not be scanned, copied or duplicated, or posted to a publicly accessible website, in whole or in part.</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41445" y="2654205"/>
            <a:ext cx="7615451" cy="1371600"/>
          </a:xfrm>
        </p:spPr>
        <p:txBody>
          <a:bodyPr>
            <a:normAutofit fontScale="90000"/>
          </a:bodyPr>
          <a:lstStyle/>
          <a:p>
            <a:pPr eaLnBrk="1" hangingPunct="1"/>
            <a:r>
              <a:rPr lang="en-IN" sz="3600" dirty="0">
                <a:solidFill>
                  <a:srgbClr val="D09545"/>
                </a:solidFill>
                <a:latin typeface="+mn-lt"/>
              </a:rPr>
              <a:t>LO - 3</a:t>
            </a:r>
            <a:r>
              <a:rPr lang="en-IN" sz="3600" dirty="0">
                <a:latin typeface="+mn-lt"/>
              </a:rPr>
              <a:t/>
            </a:r>
            <a:br>
              <a:rPr lang="en-IN" sz="3600" dirty="0">
                <a:latin typeface="+mn-lt"/>
              </a:rPr>
            </a:br>
            <a:r>
              <a:rPr lang="en-IN" sz="2800" b="0" dirty="0">
                <a:latin typeface="Franklin Gothic Medium" panose="020B0603020102020204" pitchFamily="34" charset="0"/>
              </a:rPr>
              <a:t>List the essential elements of the corrections system</a:t>
            </a:r>
            <a:endParaRPr lang="en-US" sz="2800" b="0" dirty="0">
              <a:latin typeface="Franklin Gothic Medium" panose="020B0603020102020204" pitchFamily="34" charset="0"/>
            </a:endParaRPr>
          </a:p>
        </p:txBody>
      </p:sp>
    </p:spTree>
    <p:extLst>
      <p:ext uri="{BB962C8B-B14F-4D97-AF65-F5344CB8AC3E}">
        <p14:creationId xmlns:p14="http://schemas.microsoft.com/office/powerpoint/2010/main" val="1264375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mtClean="0"/>
              <a:t>Corrections Systems </a:t>
            </a:r>
            <a:endParaRPr lang="en-US" dirty="0"/>
          </a:p>
        </p:txBody>
      </p:sp>
      <p:sp>
        <p:nvSpPr>
          <p:cNvPr id="8" name="Freeform 7" descr="This slide contains three rectangular boxes. The first box from the left is labeled probation. The second box is labeled jails and prisons. The third box labeled community-based correction is placed below the first and second boxes." title="Corrections System"/>
          <p:cNvSpPr/>
          <p:nvPr/>
        </p:nvSpPr>
        <p:spPr>
          <a:xfrm>
            <a:off x="1201402" y="1680466"/>
            <a:ext cx="3150881" cy="1890528"/>
          </a:xfrm>
          <a:custGeom>
            <a:avLst/>
            <a:gdLst>
              <a:gd name="connsiteX0" fmla="*/ 0 w 3150881"/>
              <a:gd name="connsiteY0" fmla="*/ 0 h 1890528"/>
              <a:gd name="connsiteX1" fmla="*/ 3150881 w 3150881"/>
              <a:gd name="connsiteY1" fmla="*/ 0 h 1890528"/>
              <a:gd name="connsiteX2" fmla="*/ 3150881 w 3150881"/>
              <a:gd name="connsiteY2" fmla="*/ 1890528 h 1890528"/>
              <a:gd name="connsiteX3" fmla="*/ 0 w 3150881"/>
              <a:gd name="connsiteY3" fmla="*/ 1890528 h 1890528"/>
              <a:gd name="connsiteX4" fmla="*/ 0 w 3150881"/>
              <a:gd name="connsiteY4" fmla="*/ 0 h 189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881" h="1890528">
                <a:moveTo>
                  <a:pt x="0" y="0"/>
                </a:moveTo>
                <a:lnTo>
                  <a:pt x="3150881" y="0"/>
                </a:lnTo>
                <a:lnTo>
                  <a:pt x="3150881" y="1890528"/>
                </a:lnTo>
                <a:lnTo>
                  <a:pt x="0" y="1890528"/>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bg1"/>
                </a:solidFill>
              </a:rPr>
              <a:t>Probation</a:t>
            </a:r>
            <a:endParaRPr lang="en-US" sz="2800" kern="1200" dirty="0">
              <a:solidFill>
                <a:schemeClr val="bg1"/>
              </a:solidFill>
            </a:endParaRPr>
          </a:p>
        </p:txBody>
      </p:sp>
      <p:sp>
        <p:nvSpPr>
          <p:cNvPr id="9" name="Freeform 8" descr="This slide contains three rectangular boxes. The first box from the left is labeled probation. The second box is labeled jails and prisons. The third box labeled community-based correction is placed below the first and second boxes." title="Corrections System"/>
          <p:cNvSpPr/>
          <p:nvPr/>
        </p:nvSpPr>
        <p:spPr>
          <a:xfrm>
            <a:off x="4667372" y="1680466"/>
            <a:ext cx="3150881" cy="1890528"/>
          </a:xfrm>
          <a:custGeom>
            <a:avLst/>
            <a:gdLst>
              <a:gd name="connsiteX0" fmla="*/ 0 w 3150881"/>
              <a:gd name="connsiteY0" fmla="*/ 0 h 1890528"/>
              <a:gd name="connsiteX1" fmla="*/ 3150881 w 3150881"/>
              <a:gd name="connsiteY1" fmla="*/ 0 h 1890528"/>
              <a:gd name="connsiteX2" fmla="*/ 3150881 w 3150881"/>
              <a:gd name="connsiteY2" fmla="*/ 1890528 h 1890528"/>
              <a:gd name="connsiteX3" fmla="*/ 0 w 3150881"/>
              <a:gd name="connsiteY3" fmla="*/ 1890528 h 1890528"/>
              <a:gd name="connsiteX4" fmla="*/ 0 w 3150881"/>
              <a:gd name="connsiteY4" fmla="*/ 0 h 189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881" h="1890528">
                <a:moveTo>
                  <a:pt x="0" y="0"/>
                </a:moveTo>
                <a:lnTo>
                  <a:pt x="3150881" y="0"/>
                </a:lnTo>
                <a:lnTo>
                  <a:pt x="3150881" y="1890528"/>
                </a:lnTo>
                <a:lnTo>
                  <a:pt x="0" y="1890528"/>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bg1"/>
                </a:solidFill>
              </a:rPr>
              <a:t>Jails and prisons</a:t>
            </a:r>
            <a:endParaRPr lang="en-US" sz="2800" kern="1200" dirty="0">
              <a:solidFill>
                <a:schemeClr val="bg1"/>
              </a:solidFill>
            </a:endParaRPr>
          </a:p>
        </p:txBody>
      </p:sp>
      <p:sp>
        <p:nvSpPr>
          <p:cNvPr id="10" name="Freeform 9" descr="This slide contains three rectangular boxes. The first box from the left is labeled probation. The second box is labeled jails and prisons. The third box labeled community-based correction is placed below the first and second boxes." title="Corrections System"/>
          <p:cNvSpPr/>
          <p:nvPr/>
        </p:nvSpPr>
        <p:spPr>
          <a:xfrm>
            <a:off x="2660418" y="3886083"/>
            <a:ext cx="3698819" cy="2019765"/>
          </a:xfrm>
          <a:custGeom>
            <a:avLst/>
            <a:gdLst>
              <a:gd name="connsiteX0" fmla="*/ 0 w 3698819"/>
              <a:gd name="connsiteY0" fmla="*/ 0 h 2019765"/>
              <a:gd name="connsiteX1" fmla="*/ 3698819 w 3698819"/>
              <a:gd name="connsiteY1" fmla="*/ 0 h 2019765"/>
              <a:gd name="connsiteX2" fmla="*/ 3698819 w 3698819"/>
              <a:gd name="connsiteY2" fmla="*/ 2019765 h 2019765"/>
              <a:gd name="connsiteX3" fmla="*/ 0 w 3698819"/>
              <a:gd name="connsiteY3" fmla="*/ 2019765 h 2019765"/>
              <a:gd name="connsiteX4" fmla="*/ 0 w 3698819"/>
              <a:gd name="connsiteY4" fmla="*/ 0 h 2019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19" h="2019765">
                <a:moveTo>
                  <a:pt x="0" y="0"/>
                </a:moveTo>
                <a:lnTo>
                  <a:pt x="3698819" y="0"/>
                </a:lnTo>
                <a:lnTo>
                  <a:pt x="3698819" y="2019765"/>
                </a:lnTo>
                <a:lnTo>
                  <a:pt x="0" y="2019765"/>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bg1"/>
                </a:solidFill>
              </a:rPr>
              <a:t>Community-based correction</a:t>
            </a:r>
            <a:endParaRPr lang="en-US" sz="2800" kern="1200" dirty="0">
              <a:solidFill>
                <a:schemeClr val="bg1"/>
              </a:solidFill>
            </a:endParaRPr>
          </a:p>
        </p:txBody>
      </p:sp>
    </p:spTree>
    <p:extLst>
      <p:ext uri="{BB962C8B-B14F-4D97-AF65-F5344CB8AC3E}">
        <p14:creationId xmlns:p14="http://schemas.microsoft.com/office/powerpoint/2010/main" val="13220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title="Steps in Criminal Justice Process"/>
          <p:cNvSpPr>
            <a:spLocks noGrp="1"/>
          </p:cNvSpPr>
          <p:nvPr>
            <p:ph type="title"/>
          </p:nvPr>
        </p:nvSpPr>
        <p:spPr/>
        <p:txBody>
          <a:bodyPr/>
          <a:lstStyle/>
          <a:p>
            <a:r>
              <a:rPr lang="en-IN" dirty="0" smtClean="0"/>
              <a:t>Steps in Criminal Justice Process</a:t>
            </a:r>
            <a:endParaRPr lang="en-IN" dirty="0"/>
          </a:p>
        </p:txBody>
      </p:sp>
      <p:sp>
        <p:nvSpPr>
          <p:cNvPr id="5" name="Block Arc 4"/>
          <p:cNvSpPr/>
          <p:nvPr/>
        </p:nvSpPr>
        <p:spPr>
          <a:xfrm>
            <a:off x="-4201192" y="800993"/>
            <a:ext cx="5692577" cy="5692577"/>
          </a:xfrm>
          <a:prstGeom prst="blockArc">
            <a:avLst>
              <a:gd name="adj1" fmla="val 18900000"/>
              <a:gd name="adj2" fmla="val 2700000"/>
              <a:gd name="adj3" fmla="val 379"/>
            </a:avLst>
          </a:prstGeom>
          <a:ln>
            <a:solidFill>
              <a:srgbClr val="D09545"/>
            </a:solidFill>
          </a:ln>
        </p:spPr>
        <p:style>
          <a:lnRef idx="2">
            <a:scrgbClr r="0" g="0" b="0"/>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6" name="Freeform 5" descr="This slide contains a semi-circle which extends from the top to the bottom on the left side.  There are five circles placed one below the other on the semi-circle. The circles do not contain any text. Each circle is attached to a rectangular box with sharp edges. The first box is labeled, entry into the system. The second box is labeled, prosecution and pre-trial services. The third box is labeled, adjudication. The fourth box is labeled, sentencing and sanctions. The fifth box is labeled, corrections." title="Steps in Criminal Justice Process"/>
          <p:cNvSpPr/>
          <p:nvPr/>
        </p:nvSpPr>
        <p:spPr>
          <a:xfrm>
            <a:off x="977786" y="1797660"/>
            <a:ext cx="7365783" cy="528608"/>
          </a:xfrm>
          <a:custGeom>
            <a:avLst/>
            <a:gdLst>
              <a:gd name="connsiteX0" fmla="*/ 0 w 7365783"/>
              <a:gd name="connsiteY0" fmla="*/ 0 h 528608"/>
              <a:gd name="connsiteX1" fmla="*/ 7365783 w 7365783"/>
              <a:gd name="connsiteY1" fmla="*/ 0 h 528608"/>
              <a:gd name="connsiteX2" fmla="*/ 7365783 w 7365783"/>
              <a:gd name="connsiteY2" fmla="*/ 528608 h 528608"/>
              <a:gd name="connsiteX3" fmla="*/ 0 w 7365783"/>
              <a:gd name="connsiteY3" fmla="*/ 528608 h 528608"/>
              <a:gd name="connsiteX4" fmla="*/ 0 w 7365783"/>
              <a:gd name="connsiteY4" fmla="*/ 0 h 52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5783" h="528608">
                <a:moveTo>
                  <a:pt x="0" y="0"/>
                </a:moveTo>
                <a:lnTo>
                  <a:pt x="7365783" y="0"/>
                </a:lnTo>
                <a:lnTo>
                  <a:pt x="7365783" y="528608"/>
                </a:lnTo>
                <a:lnTo>
                  <a:pt x="0" y="528608"/>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19583" tIns="68580" rIns="68580" bIns="68580" numCol="1" spcCol="1270" anchor="ctr" anchorCtr="0">
            <a:noAutofit/>
          </a:bodyPr>
          <a:lstStyle/>
          <a:p>
            <a:pPr lvl="0" algn="l" defTabSz="1200150" rtl="0">
              <a:lnSpc>
                <a:spcPct val="90000"/>
              </a:lnSpc>
              <a:spcBef>
                <a:spcPct val="0"/>
              </a:spcBef>
              <a:spcAft>
                <a:spcPct val="35000"/>
              </a:spcAft>
            </a:pPr>
            <a:r>
              <a:rPr lang="en-IN" sz="2700" kern="1200" dirty="0" smtClean="0">
                <a:solidFill>
                  <a:schemeClr val="tx2"/>
                </a:solidFill>
              </a:rPr>
              <a:t>Entry into the system</a:t>
            </a:r>
            <a:endParaRPr lang="en-US" sz="2700" kern="1200" dirty="0">
              <a:solidFill>
                <a:schemeClr val="tx2"/>
              </a:solidFill>
            </a:endParaRPr>
          </a:p>
        </p:txBody>
      </p:sp>
      <p:sp>
        <p:nvSpPr>
          <p:cNvPr id="7" name="Oval 6" descr="This slide contains a semi-circle which extends from the top to the bottom on the left side.  There are five circles placed one below the other on the semi-circle. The circles do not contain any text. Each circle is attached to a rectangular box with sharp edges. The first box is labeled, entry into the system. The second box is labeled, prosecution and pre-trial services. The third box is labeled, adjudication. The fourth box is labeled, sentencing and sanctions. The fifth box is labeled, corrections." title="Steps in Criminal Justice Process"/>
          <p:cNvSpPr/>
          <p:nvPr/>
        </p:nvSpPr>
        <p:spPr>
          <a:xfrm>
            <a:off x="647406" y="1731583"/>
            <a:ext cx="660760" cy="66076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Freeform 7" descr="This slide contains a semi-circle which extends from the top to the bottom on the left side.  There are five circles placed one below the other on the semi-circle. The circles do not contain any text. Each circle is attached to a rectangular box with sharp edges. The first box is labeled, entry into the system. The second box is labeled, prosecution and pre-trial services. The third box is labeled, adjudication. The fourth box is labeled, sentencing and sanctions. The fifth box is labeled, corrections." title="Steps in Criminal Justice Process"/>
          <p:cNvSpPr/>
          <p:nvPr/>
        </p:nvSpPr>
        <p:spPr>
          <a:xfrm>
            <a:off x="1356571" y="2590318"/>
            <a:ext cx="6986997" cy="528608"/>
          </a:xfrm>
          <a:custGeom>
            <a:avLst/>
            <a:gdLst>
              <a:gd name="connsiteX0" fmla="*/ 0 w 6986997"/>
              <a:gd name="connsiteY0" fmla="*/ 0 h 528608"/>
              <a:gd name="connsiteX1" fmla="*/ 6986997 w 6986997"/>
              <a:gd name="connsiteY1" fmla="*/ 0 h 528608"/>
              <a:gd name="connsiteX2" fmla="*/ 6986997 w 6986997"/>
              <a:gd name="connsiteY2" fmla="*/ 528608 h 528608"/>
              <a:gd name="connsiteX3" fmla="*/ 0 w 6986997"/>
              <a:gd name="connsiteY3" fmla="*/ 528608 h 528608"/>
              <a:gd name="connsiteX4" fmla="*/ 0 w 6986997"/>
              <a:gd name="connsiteY4" fmla="*/ 0 h 52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997" h="528608">
                <a:moveTo>
                  <a:pt x="0" y="0"/>
                </a:moveTo>
                <a:lnTo>
                  <a:pt x="6986997" y="0"/>
                </a:lnTo>
                <a:lnTo>
                  <a:pt x="6986997" y="528608"/>
                </a:lnTo>
                <a:lnTo>
                  <a:pt x="0" y="528608"/>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19583" tIns="68580" rIns="68580" bIns="68580" numCol="1" spcCol="1270" anchor="ctr" anchorCtr="0">
            <a:noAutofit/>
          </a:bodyPr>
          <a:lstStyle/>
          <a:p>
            <a:pPr lvl="0" algn="l" defTabSz="1200150" rtl="0">
              <a:lnSpc>
                <a:spcPct val="90000"/>
              </a:lnSpc>
              <a:spcBef>
                <a:spcPct val="0"/>
              </a:spcBef>
              <a:spcAft>
                <a:spcPct val="35000"/>
              </a:spcAft>
            </a:pPr>
            <a:r>
              <a:rPr lang="en-IN" sz="2700" kern="1200" dirty="0" smtClean="0">
                <a:solidFill>
                  <a:schemeClr val="tx2"/>
                </a:solidFill>
              </a:rPr>
              <a:t>Prosecution and pre-trial services</a:t>
            </a:r>
            <a:endParaRPr lang="en-US" sz="2700" kern="1200" dirty="0">
              <a:solidFill>
                <a:schemeClr val="tx2"/>
              </a:solidFill>
            </a:endParaRPr>
          </a:p>
        </p:txBody>
      </p:sp>
      <p:sp>
        <p:nvSpPr>
          <p:cNvPr id="9" name="Oval 8" descr="This slide contains a semi-circle which extends from the top to the bottom on the left side.  There are five circles placed one below the other on the semi-circle. The circles do not contain any text. Each circle is attached to a rectangular box with sharp edges. The first box is labeled, entry into the system. The second box is labeled, prosecution and pre-trial services. The third box is labeled, adjudication. The fourth box is labeled, sentencing and sanctions. The fifth box is labeled, corrections." title="Steps in Criminal Justice Process"/>
          <p:cNvSpPr/>
          <p:nvPr/>
        </p:nvSpPr>
        <p:spPr>
          <a:xfrm>
            <a:off x="1026191" y="2524242"/>
            <a:ext cx="660760" cy="66076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9" descr="This slide contains a semi-circle which extends from the top to the bottom on the left side.  There are five circles placed one below the other on the semi-circle. The circles do not contain any text. Each circle is attached to a rectangular box with sharp edges. The first box is labeled, entry into the system. The second box is labeled, prosecution and pre-trial services. The third box is labeled, adjudication. The fourth box is labeled, sentencing and sanctions. The fifth box is labeled, corrections." title="Steps in Criminal Justice Process"/>
          <p:cNvSpPr/>
          <p:nvPr/>
        </p:nvSpPr>
        <p:spPr>
          <a:xfrm>
            <a:off x="1472828" y="3382977"/>
            <a:ext cx="6870741" cy="528608"/>
          </a:xfrm>
          <a:custGeom>
            <a:avLst/>
            <a:gdLst>
              <a:gd name="connsiteX0" fmla="*/ 0 w 6870741"/>
              <a:gd name="connsiteY0" fmla="*/ 0 h 528608"/>
              <a:gd name="connsiteX1" fmla="*/ 6870741 w 6870741"/>
              <a:gd name="connsiteY1" fmla="*/ 0 h 528608"/>
              <a:gd name="connsiteX2" fmla="*/ 6870741 w 6870741"/>
              <a:gd name="connsiteY2" fmla="*/ 528608 h 528608"/>
              <a:gd name="connsiteX3" fmla="*/ 0 w 6870741"/>
              <a:gd name="connsiteY3" fmla="*/ 528608 h 528608"/>
              <a:gd name="connsiteX4" fmla="*/ 0 w 6870741"/>
              <a:gd name="connsiteY4" fmla="*/ 0 h 52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0741" h="528608">
                <a:moveTo>
                  <a:pt x="0" y="0"/>
                </a:moveTo>
                <a:lnTo>
                  <a:pt x="6870741" y="0"/>
                </a:lnTo>
                <a:lnTo>
                  <a:pt x="6870741" y="528608"/>
                </a:lnTo>
                <a:lnTo>
                  <a:pt x="0" y="528608"/>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19583" tIns="68580" rIns="68580" bIns="68580" numCol="1" spcCol="1270" anchor="ctr" anchorCtr="0">
            <a:noAutofit/>
          </a:bodyPr>
          <a:lstStyle/>
          <a:p>
            <a:pPr lvl="0" algn="l" defTabSz="1200150" rtl="0">
              <a:lnSpc>
                <a:spcPct val="90000"/>
              </a:lnSpc>
              <a:spcBef>
                <a:spcPct val="0"/>
              </a:spcBef>
              <a:spcAft>
                <a:spcPct val="35000"/>
              </a:spcAft>
            </a:pPr>
            <a:r>
              <a:rPr lang="en-IN" sz="2700" kern="1200" dirty="0" smtClean="0">
                <a:solidFill>
                  <a:schemeClr val="tx2"/>
                </a:solidFill>
              </a:rPr>
              <a:t>Adjudication</a:t>
            </a:r>
            <a:endParaRPr lang="en-US" sz="2700" kern="1200" dirty="0">
              <a:solidFill>
                <a:schemeClr val="tx2"/>
              </a:solidFill>
            </a:endParaRPr>
          </a:p>
        </p:txBody>
      </p:sp>
      <p:sp>
        <p:nvSpPr>
          <p:cNvPr id="11" name="Oval 10" descr="This slide contains a semi-circle which extends from the top to the bottom on the left side.  There are five circles placed one below the other on the semi-circle. The circles do not contain any text. Each circle is attached to a rectangular box with sharp edges. The first box is labeled, entry into the system. The second box is labeled, prosecution and pre-trial services. The third box is labeled, adjudication. The fourth box is labeled, sentencing and sanctions. The fifth box is labeled, corrections." title="Steps in Criminal Justice Process"/>
          <p:cNvSpPr/>
          <p:nvPr/>
        </p:nvSpPr>
        <p:spPr>
          <a:xfrm>
            <a:off x="1142448" y="3316901"/>
            <a:ext cx="660760" cy="66076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11" descr="This slide contains a semi-circle which extends from the top to the bottom on the left side.  There are five circles placed one below the other on the semi-circle. The circles do not contain any text. Each circle is attached to a rectangular box with sharp edges. The first box is labeled, entry into the system. The second box is labeled, prosecution and pre-trial services. The third box is labeled, adjudication. The fourth box is labeled, sentencing and sanctions. The fifth box is labeled, corrections." title="Steps in Criminal Justice Process"/>
          <p:cNvSpPr/>
          <p:nvPr/>
        </p:nvSpPr>
        <p:spPr>
          <a:xfrm>
            <a:off x="1356571" y="4175636"/>
            <a:ext cx="6986997" cy="528608"/>
          </a:xfrm>
          <a:custGeom>
            <a:avLst/>
            <a:gdLst>
              <a:gd name="connsiteX0" fmla="*/ 0 w 6986997"/>
              <a:gd name="connsiteY0" fmla="*/ 0 h 528608"/>
              <a:gd name="connsiteX1" fmla="*/ 6986997 w 6986997"/>
              <a:gd name="connsiteY1" fmla="*/ 0 h 528608"/>
              <a:gd name="connsiteX2" fmla="*/ 6986997 w 6986997"/>
              <a:gd name="connsiteY2" fmla="*/ 528608 h 528608"/>
              <a:gd name="connsiteX3" fmla="*/ 0 w 6986997"/>
              <a:gd name="connsiteY3" fmla="*/ 528608 h 528608"/>
              <a:gd name="connsiteX4" fmla="*/ 0 w 6986997"/>
              <a:gd name="connsiteY4" fmla="*/ 0 h 52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997" h="528608">
                <a:moveTo>
                  <a:pt x="0" y="0"/>
                </a:moveTo>
                <a:lnTo>
                  <a:pt x="6986997" y="0"/>
                </a:lnTo>
                <a:lnTo>
                  <a:pt x="6986997" y="528608"/>
                </a:lnTo>
                <a:lnTo>
                  <a:pt x="0" y="528608"/>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19583" tIns="68580" rIns="68580" bIns="68580" numCol="1" spcCol="1270" anchor="ctr" anchorCtr="0">
            <a:noAutofit/>
          </a:bodyPr>
          <a:lstStyle/>
          <a:p>
            <a:pPr lvl="0" algn="l" defTabSz="1200150" rtl="0">
              <a:lnSpc>
                <a:spcPct val="90000"/>
              </a:lnSpc>
              <a:spcBef>
                <a:spcPct val="0"/>
              </a:spcBef>
              <a:spcAft>
                <a:spcPct val="35000"/>
              </a:spcAft>
            </a:pPr>
            <a:r>
              <a:rPr lang="en-IN" sz="2700" kern="1200" dirty="0" smtClean="0">
                <a:solidFill>
                  <a:schemeClr val="tx2"/>
                </a:solidFill>
              </a:rPr>
              <a:t>Sentencing and sanctions </a:t>
            </a:r>
            <a:endParaRPr lang="en-US" sz="2700" kern="1200" dirty="0">
              <a:solidFill>
                <a:schemeClr val="tx2"/>
              </a:solidFill>
            </a:endParaRPr>
          </a:p>
        </p:txBody>
      </p:sp>
      <p:sp>
        <p:nvSpPr>
          <p:cNvPr id="13" name="Oval 12" descr="This slide contains a semi-circle which extends from the top to the bottom on the left side.  There are five circles placed one below the other on the semi-circle. The circles do not contain any text. Each circle is attached to a rectangular box with sharp edges. The first box is labeled, entry into the system. The second box is labeled, prosecution and pre-trial services. The third box is labeled, adjudication. The fourth box is labeled, sentencing and sanctions. The fifth box is labeled, corrections." title="Steps in Criminal Justice Process"/>
          <p:cNvSpPr/>
          <p:nvPr/>
        </p:nvSpPr>
        <p:spPr>
          <a:xfrm>
            <a:off x="1026191" y="4109560"/>
            <a:ext cx="660760" cy="66076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descr="This slide contains a semi-circle which extends from the top to the bottom on the left side.  There are five circles placed one below the other on the semi-circle. The circles do not contain any text. Each circle is attached to a rectangular box with sharp edges. The first box is labeled, entry into the system. The second box is labeled, prosecution and pre-trial services. The third box is labeled, adjudication. The fourth box is labeled, sentencing and sanctions. The fifth box is labeled, corrections." title="Steps in Criminal Justice Process"/>
          <p:cNvSpPr/>
          <p:nvPr/>
        </p:nvSpPr>
        <p:spPr>
          <a:xfrm>
            <a:off x="977786" y="4968294"/>
            <a:ext cx="7365783" cy="528608"/>
          </a:xfrm>
          <a:custGeom>
            <a:avLst/>
            <a:gdLst>
              <a:gd name="connsiteX0" fmla="*/ 0 w 7365783"/>
              <a:gd name="connsiteY0" fmla="*/ 0 h 528608"/>
              <a:gd name="connsiteX1" fmla="*/ 7365783 w 7365783"/>
              <a:gd name="connsiteY1" fmla="*/ 0 h 528608"/>
              <a:gd name="connsiteX2" fmla="*/ 7365783 w 7365783"/>
              <a:gd name="connsiteY2" fmla="*/ 528608 h 528608"/>
              <a:gd name="connsiteX3" fmla="*/ 0 w 7365783"/>
              <a:gd name="connsiteY3" fmla="*/ 528608 h 528608"/>
              <a:gd name="connsiteX4" fmla="*/ 0 w 7365783"/>
              <a:gd name="connsiteY4" fmla="*/ 0 h 52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5783" h="528608">
                <a:moveTo>
                  <a:pt x="0" y="0"/>
                </a:moveTo>
                <a:lnTo>
                  <a:pt x="7365783" y="0"/>
                </a:lnTo>
                <a:lnTo>
                  <a:pt x="7365783" y="528608"/>
                </a:lnTo>
                <a:lnTo>
                  <a:pt x="0" y="528608"/>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19583" tIns="68580" rIns="68580" bIns="68580" numCol="1" spcCol="1270" anchor="ctr" anchorCtr="0">
            <a:noAutofit/>
          </a:bodyPr>
          <a:lstStyle/>
          <a:p>
            <a:pPr lvl="0" algn="l" defTabSz="1200150" rtl="0">
              <a:lnSpc>
                <a:spcPct val="90000"/>
              </a:lnSpc>
              <a:spcBef>
                <a:spcPct val="0"/>
              </a:spcBef>
              <a:spcAft>
                <a:spcPct val="35000"/>
              </a:spcAft>
            </a:pPr>
            <a:r>
              <a:rPr lang="en-IN" sz="2700" kern="1200" smtClean="0">
                <a:solidFill>
                  <a:schemeClr val="tx2"/>
                </a:solidFill>
              </a:rPr>
              <a:t>Corrections</a:t>
            </a:r>
            <a:endParaRPr lang="en-US" sz="2700" kern="1200">
              <a:solidFill>
                <a:schemeClr val="tx2"/>
              </a:solidFill>
            </a:endParaRPr>
          </a:p>
        </p:txBody>
      </p:sp>
      <p:sp>
        <p:nvSpPr>
          <p:cNvPr id="15" name="Oval 14" descr="This slide contains a semicircle which extends from the top to the bottom on the left side.  There are five circles placed one below the other on the semicircle. The circles do not contain any text. Each circle is attached to a rectangular box with sharp edges. The first box is labeled entry into the system. The second box is labeled prosecution and pre-trial services. The third box is labeled adjudication. The fourth box is labeled sentencing and sanctions. The fifth box is labeled corrections." title="Steps in Criminal Justice Process"/>
          <p:cNvSpPr/>
          <p:nvPr/>
        </p:nvSpPr>
        <p:spPr>
          <a:xfrm>
            <a:off x="647406" y="4902218"/>
            <a:ext cx="660760" cy="66076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56012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41445" y="2654205"/>
            <a:ext cx="7615451" cy="1371600"/>
          </a:xfrm>
        </p:spPr>
        <p:txBody>
          <a:bodyPr>
            <a:normAutofit fontScale="90000"/>
          </a:bodyPr>
          <a:lstStyle/>
          <a:p>
            <a:pPr eaLnBrk="1" hangingPunct="1"/>
            <a:r>
              <a:rPr lang="en-IN" sz="3600" dirty="0">
                <a:solidFill>
                  <a:srgbClr val="D09545"/>
                </a:solidFill>
                <a:latin typeface="+mn-lt"/>
              </a:rPr>
              <a:t>LO - 4</a:t>
            </a:r>
            <a:r>
              <a:rPr lang="en-IN" sz="3600" dirty="0">
                <a:latin typeface="+mn-lt"/>
              </a:rPr>
              <a:t/>
            </a:r>
            <a:br>
              <a:rPr lang="en-IN" sz="3600" dirty="0">
                <a:latin typeface="+mn-lt"/>
              </a:rPr>
            </a:br>
            <a:r>
              <a:rPr lang="en-IN" sz="2800" b="0" dirty="0">
                <a:latin typeface="Franklin Gothic Medium" panose="020B0603020102020204" pitchFamily="34" charset="0"/>
              </a:rPr>
              <a:t>Define ethics, and describe the role that it plays in discretionary decision making</a:t>
            </a:r>
            <a:endParaRPr lang="en-US" sz="2800" b="0" dirty="0">
              <a:latin typeface="Franklin Gothic Medium" panose="020B0603020102020204" pitchFamily="34" charset="0"/>
            </a:endParaRPr>
          </a:p>
        </p:txBody>
      </p:sp>
    </p:spTree>
    <p:extLst>
      <p:ext uri="{BB962C8B-B14F-4D97-AF65-F5344CB8AC3E}">
        <p14:creationId xmlns:p14="http://schemas.microsoft.com/office/powerpoint/2010/main" val="1863784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1.3  </a:t>
            </a:r>
            <a:r>
              <a:rPr lang="en-IN" dirty="0" smtClean="0"/>
              <a:t>     </a:t>
            </a:r>
            <a:r>
              <a:rPr lang="en-IN" dirty="0" smtClean="0">
                <a:solidFill>
                  <a:schemeClr val="tx2"/>
                </a:solidFill>
              </a:rPr>
              <a:t>Discretion </a:t>
            </a:r>
            <a:r>
              <a:rPr lang="en-IN" dirty="0">
                <a:solidFill>
                  <a:schemeClr val="tx2"/>
                </a:solidFill>
              </a:rPr>
              <a:t>in the Criminal Justice System</a:t>
            </a:r>
          </a:p>
        </p:txBody>
      </p:sp>
      <p:pic>
        <p:nvPicPr>
          <p:cNvPr id="3" name="Picture 2" descr="This is a table which consists of 9 rows and 2 columns. The table is divided into two sections. &#10;In the first section of the table, the first column is titled police. The following information is given under this column:&#10;Row 2: Enforce laws&#10;Row 3: Investigate specific crimes&#10;Row 4: Search people or buildings&#10;Row 5: Arrest or detain people &#10;The second column is titled judges. The following information is given under this column:&#10;Row 2: Set conditions for pretrial release&#10;Row 3: Accept pleas&#10;Row 4: Dismiss charges &#10;Row 5: Impose sentences &#10;The second section of the table begins from row 6. The first column is titled prosecutors. The following information is given under this column:&#10;Row 7: File charges against suspects brought to them by the police &#10;Row 8: Drop cases&#10;Row 9: Reduce charges &#10;The second column is titled correctional officials. The following information is given under this column:&#10;Row 7: Assign convicts to prison or jail &#10;Row 8: Punish prisoners who misbehave &#10;Row 9: Reward prisoners who behave well  " title="Figure 1.3  Discretion in the Criminal Justice Syst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09" y="1960449"/>
            <a:ext cx="8120418" cy="4004792"/>
          </a:xfrm>
          <a:prstGeom prst="rect">
            <a:avLst/>
          </a:prstGeom>
        </p:spPr>
      </p:pic>
    </p:spTree>
    <p:extLst>
      <p:ext uri="{BB962C8B-B14F-4D97-AF65-F5344CB8AC3E}">
        <p14:creationId xmlns:p14="http://schemas.microsoft.com/office/powerpoint/2010/main" val="3780746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Ethics and Justice</a:t>
            </a:r>
            <a:endParaRPr lang="en-IN" dirty="0"/>
          </a:p>
        </p:txBody>
      </p:sp>
      <p:sp>
        <p:nvSpPr>
          <p:cNvPr id="3" name="Content Placeholder 2"/>
          <p:cNvSpPr>
            <a:spLocks noGrp="1"/>
          </p:cNvSpPr>
          <p:nvPr>
            <p:ph idx="1"/>
          </p:nvPr>
        </p:nvSpPr>
        <p:spPr/>
        <p:txBody>
          <a:bodyPr/>
          <a:lstStyle/>
          <a:p>
            <a:r>
              <a:rPr lang="en-IN" b="1" dirty="0" smtClean="0"/>
              <a:t>Ethics</a:t>
            </a:r>
            <a:r>
              <a:rPr lang="en-IN" dirty="0" smtClean="0"/>
              <a:t>: Moral principles that govern a person’s perception of right and wrong</a:t>
            </a:r>
          </a:p>
          <a:p>
            <a:r>
              <a:rPr lang="en-IN" dirty="0" smtClean="0"/>
              <a:t>Ethical decision will be intuitive in some cases</a:t>
            </a:r>
          </a:p>
          <a:p>
            <a:r>
              <a:rPr lang="en-IN" dirty="0" smtClean="0"/>
              <a:t>Critical thinking is needed for an ethical response</a:t>
            </a:r>
            <a:endParaRPr lang="en-IN" dirty="0"/>
          </a:p>
        </p:txBody>
      </p:sp>
    </p:spTree>
    <p:extLst>
      <p:ext uri="{BB962C8B-B14F-4D97-AF65-F5344CB8AC3E}">
        <p14:creationId xmlns:p14="http://schemas.microsoft.com/office/powerpoint/2010/main" val="101910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0" y="1731415"/>
            <a:ext cx="9144000" cy="1609725"/>
          </a:xfrm>
        </p:spPr>
        <p:txBody>
          <a:bodyPr>
            <a:normAutofit/>
          </a:bodyPr>
          <a:lstStyle/>
          <a:p>
            <a:pPr eaLnBrk="1" hangingPunct="1"/>
            <a:r>
              <a:rPr lang="en-US" b="0" dirty="0" smtClean="0">
                <a:solidFill>
                  <a:schemeClr val="tx1"/>
                </a:solidFill>
                <a:latin typeface="Arial" charset="0"/>
              </a:rPr>
              <a:t/>
            </a:r>
            <a:br>
              <a:rPr lang="en-US" b="0" dirty="0" smtClean="0">
                <a:solidFill>
                  <a:schemeClr val="tx1"/>
                </a:solidFill>
                <a:latin typeface="Arial" charset="0"/>
              </a:rPr>
            </a:br>
            <a:endParaRPr lang="en-US" b="0" dirty="0">
              <a:solidFill>
                <a:schemeClr val="tx1"/>
              </a:solidFill>
              <a:latin typeface="Arial" charset="0"/>
            </a:endParaRPr>
          </a:p>
        </p:txBody>
      </p:sp>
      <p:sp>
        <p:nvSpPr>
          <p:cNvPr id="5"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IN" sz="3300" dirty="0">
                <a:solidFill>
                  <a:srgbClr val="D09545"/>
                </a:solidFill>
                <a:latin typeface="+mn-lt"/>
              </a:rPr>
              <a:t>LO - 5</a:t>
            </a:r>
            <a:r>
              <a:rPr lang="en-IN" sz="3600" dirty="0">
                <a:solidFill>
                  <a:srgbClr val="D09545"/>
                </a:solidFill>
                <a:latin typeface="+mn-lt"/>
              </a:rPr>
              <a:t>	</a:t>
            </a:r>
            <a:r>
              <a:rPr lang="en-IN" sz="3600" dirty="0">
                <a:latin typeface="+mn-lt"/>
              </a:rPr>
              <a:t/>
            </a:r>
            <a:br>
              <a:rPr lang="en-IN" sz="3600" dirty="0">
                <a:latin typeface="+mn-lt"/>
              </a:rPr>
            </a:br>
            <a:r>
              <a:rPr lang="en-IN" sz="2600" b="0" dirty="0">
                <a:latin typeface="Franklin Gothic Medium" panose="020B0603020102020204" pitchFamily="34" charset="0"/>
              </a:rPr>
              <a:t>Contrast the crime control and due process models</a:t>
            </a:r>
            <a:endParaRPr lang="en-US" sz="2600" b="0" dirty="0">
              <a:latin typeface="Franklin Gothic Medium" panose="020B0603020102020204" pitchFamily="34" charset="0"/>
            </a:endParaRPr>
          </a:p>
        </p:txBody>
      </p:sp>
    </p:spTree>
    <p:extLst>
      <p:ext uri="{BB962C8B-B14F-4D97-AF65-F5344CB8AC3E}">
        <p14:creationId xmlns:p14="http://schemas.microsoft.com/office/powerpoint/2010/main" val="3739590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dirty="0" smtClean="0"/>
              <a:t>Crime Control Model and Due Process Model </a:t>
            </a:r>
            <a:endParaRPr lang="en-US" dirty="0"/>
          </a:p>
        </p:txBody>
      </p:sp>
      <p:sp>
        <p:nvSpPr>
          <p:cNvPr id="180227" name="Rectangle 3"/>
          <p:cNvSpPr>
            <a:spLocks noGrp="1" noChangeArrowheads="1"/>
          </p:cNvSpPr>
          <p:nvPr>
            <p:ph idx="1"/>
          </p:nvPr>
        </p:nvSpPr>
        <p:spPr/>
        <p:txBody>
          <a:bodyPr/>
          <a:lstStyle/>
          <a:p>
            <a:r>
              <a:rPr lang="en-US" b="1" dirty="0" smtClean="0"/>
              <a:t>Crime control model</a:t>
            </a:r>
          </a:p>
          <a:p>
            <a:pPr lvl="1"/>
            <a:r>
              <a:rPr lang="en-US" dirty="0" smtClean="0"/>
              <a:t>P</a:t>
            </a:r>
            <a:r>
              <a:rPr lang="en-IN" dirty="0" smtClean="0"/>
              <a:t>laces primary emphasis on the right of society to be protected from crime and violent criminals</a:t>
            </a:r>
          </a:p>
          <a:p>
            <a:pPr lvl="2"/>
            <a:r>
              <a:rPr lang="en-US" dirty="0" smtClean="0"/>
              <a:t>System must be quick and efficient</a:t>
            </a:r>
          </a:p>
          <a:p>
            <a:r>
              <a:rPr lang="en-US" b="1" dirty="0" smtClean="0"/>
              <a:t>Due process model</a:t>
            </a:r>
          </a:p>
          <a:p>
            <a:pPr lvl="1"/>
            <a:r>
              <a:rPr lang="en-US" dirty="0"/>
              <a:t>P</a:t>
            </a:r>
            <a:r>
              <a:rPr lang="en-IN" dirty="0"/>
              <a:t>laces primacy on the right of the individual to be protected from the power of the </a:t>
            </a:r>
            <a:r>
              <a:rPr lang="en-IN" dirty="0" smtClean="0"/>
              <a:t>government</a:t>
            </a:r>
          </a:p>
          <a:p>
            <a:pPr lvl="2"/>
            <a:r>
              <a:rPr lang="en-US" dirty="0"/>
              <a:t>Ultimate goal is fairness, not </a:t>
            </a:r>
            <a:r>
              <a:rPr lang="en-US" dirty="0" smtClean="0"/>
              <a:t>efficiency</a:t>
            </a:r>
            <a:endParaRPr lang="en-US" dirty="0"/>
          </a:p>
          <a:p>
            <a:pPr lvl="2"/>
            <a:endParaRPr lang="en-US" dirty="0" smtClean="0"/>
          </a:p>
          <a:p>
            <a:pPr lvl="1"/>
            <a:endParaRPr lang="en-US" dirty="0" smtClean="0"/>
          </a:p>
        </p:txBody>
      </p:sp>
    </p:spTree>
    <p:extLst>
      <p:ext uri="{BB962C8B-B14F-4D97-AF65-F5344CB8AC3E}">
        <p14:creationId xmlns:p14="http://schemas.microsoft.com/office/powerpoint/2010/main" val="3284198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IN" dirty="0" smtClean="0"/>
              <a:t>Homeland Security and Domestic Terrorism</a:t>
            </a:r>
            <a:endParaRPr lang="en-US" dirty="0"/>
          </a:p>
        </p:txBody>
      </p:sp>
      <p:sp>
        <p:nvSpPr>
          <p:cNvPr id="3" name="Content Placeholder 2"/>
          <p:cNvSpPr>
            <a:spLocks noGrp="1"/>
          </p:cNvSpPr>
          <p:nvPr>
            <p:ph idx="1"/>
          </p:nvPr>
        </p:nvSpPr>
        <p:spPr/>
        <p:txBody>
          <a:bodyPr/>
          <a:lstStyle/>
          <a:p>
            <a:r>
              <a:rPr lang="en-US" b="1" dirty="0" smtClean="0"/>
              <a:t>Homeland security</a:t>
            </a:r>
            <a:r>
              <a:rPr lang="en-US" dirty="0" smtClean="0"/>
              <a:t>: </a:t>
            </a:r>
            <a:r>
              <a:rPr lang="en-IN" dirty="0" smtClean="0"/>
              <a:t>Concerted national effort to prevent terrorist attacks within the United States </a:t>
            </a:r>
          </a:p>
          <a:p>
            <a:pPr lvl="1"/>
            <a:r>
              <a:rPr lang="en-IN" dirty="0" smtClean="0"/>
              <a:t>Reduces the country’s vulnerability to </a:t>
            </a:r>
            <a:r>
              <a:rPr lang="en-IN" b="1" dirty="0" smtClean="0"/>
              <a:t>terrorism</a:t>
            </a:r>
          </a:p>
          <a:p>
            <a:r>
              <a:rPr lang="en-IN" b="1" dirty="0" smtClean="0"/>
              <a:t>Domestic terrorism</a:t>
            </a:r>
            <a:r>
              <a:rPr lang="en-IN" dirty="0" smtClean="0"/>
              <a:t>: Acts of terrorism that take place on U.S. soil without direct foreign involvement</a:t>
            </a:r>
          </a:p>
        </p:txBody>
      </p:sp>
    </p:spTree>
    <p:extLst>
      <p:ext uri="{BB962C8B-B14F-4D97-AF65-F5344CB8AC3E}">
        <p14:creationId xmlns:p14="http://schemas.microsoft.com/office/powerpoint/2010/main" val="3073484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Counterterrorism and Civil Liberties  </a:t>
            </a:r>
            <a:endParaRPr lang="en-US" dirty="0"/>
          </a:p>
        </p:txBody>
      </p:sp>
      <p:sp>
        <p:nvSpPr>
          <p:cNvPr id="3" name="Content Placeholder 2"/>
          <p:cNvSpPr>
            <a:spLocks noGrp="1"/>
          </p:cNvSpPr>
          <p:nvPr>
            <p:ph idx="1"/>
          </p:nvPr>
        </p:nvSpPr>
        <p:spPr/>
        <p:txBody>
          <a:bodyPr/>
          <a:lstStyle/>
          <a:p>
            <a:r>
              <a:rPr lang="en-US" dirty="0" smtClean="0"/>
              <a:t>Efforts to fight terrorism may jeopardize individual civil liberties</a:t>
            </a:r>
          </a:p>
          <a:p>
            <a:pPr lvl="1"/>
            <a:r>
              <a:rPr lang="en-US" b="1" dirty="0" smtClean="0"/>
              <a:t>Civil liberties</a:t>
            </a:r>
            <a:r>
              <a:rPr lang="en-US" dirty="0" smtClean="0"/>
              <a:t>: Basic rights and freedoms for American citizens guaranteed by the U.S. Constitution</a:t>
            </a:r>
          </a:p>
          <a:p>
            <a:r>
              <a:rPr lang="en-US" dirty="0" smtClean="0"/>
              <a:t>Critics’ view - Limits should be placed on the government’s ability to collect Big Data</a:t>
            </a:r>
          </a:p>
          <a:p>
            <a:r>
              <a:rPr lang="en-US" dirty="0" smtClean="0"/>
              <a:t>Supporters’ view - Effective counterterrorist tactics are worth minimal privacy intrusions</a:t>
            </a:r>
            <a:endParaRPr lang="en-US" dirty="0"/>
          </a:p>
        </p:txBody>
      </p:sp>
    </p:spTree>
    <p:extLst>
      <p:ext uri="{BB962C8B-B14F-4D97-AF65-F5344CB8AC3E}">
        <p14:creationId xmlns:p14="http://schemas.microsoft.com/office/powerpoint/2010/main" val="1603382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idx="1"/>
          </p:nvPr>
        </p:nvSpPr>
        <p:spPr/>
        <p:txBody>
          <a:bodyPr>
            <a:noAutofit/>
          </a:bodyPr>
          <a:lstStyle/>
          <a:p>
            <a:r>
              <a:rPr lang="en-US" dirty="0" smtClean="0">
                <a:solidFill>
                  <a:schemeClr val="tx2"/>
                </a:solidFill>
              </a:rPr>
              <a:t>Define crime, and identify the different types of crime</a:t>
            </a:r>
          </a:p>
          <a:p>
            <a:r>
              <a:rPr lang="en-US" dirty="0" smtClean="0">
                <a:solidFill>
                  <a:schemeClr val="tx2"/>
                </a:solidFill>
              </a:rPr>
              <a:t>Outline the three levels of law enforcement</a:t>
            </a:r>
          </a:p>
          <a:p>
            <a:r>
              <a:rPr lang="en-US" dirty="0" smtClean="0">
                <a:solidFill>
                  <a:schemeClr val="tx2"/>
                </a:solidFill>
              </a:rPr>
              <a:t>List the essential elements of the corrections system</a:t>
            </a:r>
          </a:p>
          <a:p>
            <a:pPr>
              <a:buFont typeface="Wingdings" panose="05000000000000000000" pitchFamily="2" charset="2"/>
              <a:buAutoNum type="arabicPlain" startAt="4"/>
            </a:pPr>
            <a:r>
              <a:rPr lang="en-US" dirty="0">
                <a:solidFill>
                  <a:schemeClr val="tx2"/>
                </a:solidFill>
              </a:rPr>
              <a:t>Define ethics, and describe the role that it plays in discretionary decision making</a:t>
            </a:r>
          </a:p>
          <a:p>
            <a:pPr>
              <a:buFont typeface="Wingdings" panose="05000000000000000000" pitchFamily="2" charset="2"/>
              <a:buAutoNum type="arabicPlain" startAt="4"/>
            </a:pPr>
            <a:r>
              <a:rPr lang="en-US" dirty="0">
                <a:solidFill>
                  <a:schemeClr val="tx2"/>
                </a:solidFill>
              </a:rPr>
              <a:t>Contrast the crime control and due process </a:t>
            </a:r>
            <a:r>
              <a:rPr lang="en-US" dirty="0" smtClean="0">
                <a:solidFill>
                  <a:schemeClr val="tx2"/>
                </a:solidFill>
              </a:rPr>
              <a:t>models</a:t>
            </a:r>
            <a:endParaRPr lang="en-US" dirty="0">
              <a:solidFill>
                <a:schemeClr val="tx2"/>
              </a:solidFill>
            </a:endParaRPr>
          </a:p>
        </p:txBody>
      </p:sp>
      <p:sp>
        <p:nvSpPr>
          <p:cNvPr id="4" name="Title 3" hidden="1"/>
          <p:cNvSpPr>
            <a:spLocks noGrp="1"/>
          </p:cNvSpPr>
          <p:nvPr>
            <p:ph type="title"/>
          </p:nvPr>
        </p:nvSpPr>
        <p:spPr/>
        <p:txBody>
          <a:bodyPr/>
          <a:lstStyle/>
          <a:p>
            <a:r>
              <a:rPr lang="en-IN" smtClean="0"/>
              <a:t>Learning Outcomes</a:t>
            </a:r>
            <a:endParaRPr lang="en-IN" dirty="0"/>
          </a:p>
        </p:txBody>
      </p:sp>
    </p:spTree>
    <p:extLst>
      <p:ext uri="{BB962C8B-B14F-4D97-AF65-F5344CB8AC3E}">
        <p14:creationId xmlns:p14="http://schemas.microsoft.com/office/powerpoint/2010/main" val="2001250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63" y="414463"/>
            <a:ext cx="7536700" cy="983201"/>
          </a:xfrm>
        </p:spPr>
        <p:txBody>
          <a:bodyPr/>
          <a:lstStyle/>
          <a:p>
            <a:r>
              <a:rPr lang="en-IN" dirty="0" smtClean="0">
                <a:solidFill>
                  <a:schemeClr val="bg1"/>
                </a:solidFill>
              </a:rPr>
              <a:t>1.4</a:t>
            </a:r>
            <a:r>
              <a:rPr lang="en-IN" dirty="0">
                <a:solidFill>
                  <a:schemeClr val="tx2"/>
                </a:solidFill>
              </a:rPr>
              <a:t>	</a:t>
            </a:r>
            <a:r>
              <a:rPr lang="en-IN" dirty="0" smtClean="0">
                <a:solidFill>
                  <a:schemeClr val="tx2"/>
                </a:solidFill>
              </a:rPr>
              <a:t>Prison </a:t>
            </a:r>
            <a:r>
              <a:rPr lang="en-IN" dirty="0">
                <a:solidFill>
                  <a:schemeClr val="tx2"/>
                </a:solidFill>
              </a:rPr>
              <a:t>and Jail Populations in the United States, </a:t>
            </a:r>
            <a:r>
              <a:rPr lang="en-IN" dirty="0" smtClean="0">
                <a:solidFill>
                  <a:schemeClr val="tx2"/>
                </a:solidFill>
              </a:rPr>
              <a:t>1985-2011</a:t>
            </a:r>
            <a:endParaRPr lang="en-IN" dirty="0">
              <a:solidFill>
                <a:schemeClr val="tx2"/>
              </a:solidFill>
            </a:endParaRPr>
          </a:p>
        </p:txBody>
      </p:sp>
      <p:pic>
        <p:nvPicPr>
          <p:cNvPr id="5" name="Picture 4" descr="The image is a graph that shows the population trends of jail inmates in the United States from 1985 to 2011.&#10;The x axis is labelled as year, and alternative years from 1985 to 2013 have been mentioned.&#10;The y axis is the number of inmates beginning from 500,000 till 2,500,000&#10;The graph indicates that the number of inmates doubled from 800,000 in 1985 to 1,600,000 in 1995&#10;The graph reaches 2,400,000 in 2009 and then faces a gradual decline reaching 2,100,000 in 2013&#10;" title="Figure 1.4 Prison and Jail Populations in the United States, 1985–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06" y="1825822"/>
            <a:ext cx="8625385" cy="3411476"/>
          </a:xfrm>
          <a:prstGeom prst="rect">
            <a:avLst/>
          </a:prstGeom>
        </p:spPr>
      </p:pic>
    </p:spTree>
    <p:extLst>
      <p:ext uri="{BB962C8B-B14F-4D97-AF65-F5344CB8AC3E}">
        <p14:creationId xmlns:p14="http://schemas.microsoft.com/office/powerpoint/2010/main" val="4149148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in Criminal Justice</a:t>
            </a:r>
            <a:endParaRPr lang="en-IN" dirty="0"/>
          </a:p>
        </p:txBody>
      </p:sp>
      <p:sp>
        <p:nvSpPr>
          <p:cNvPr id="3" name="Content Placeholder 2"/>
          <p:cNvSpPr>
            <a:spLocks noGrp="1"/>
          </p:cNvSpPr>
          <p:nvPr>
            <p:ph idx="1"/>
          </p:nvPr>
        </p:nvSpPr>
        <p:spPr/>
        <p:txBody>
          <a:bodyPr/>
          <a:lstStyle/>
          <a:p>
            <a:r>
              <a:rPr lang="en-IN" dirty="0" smtClean="0"/>
              <a:t>Crime scene photographer</a:t>
            </a:r>
          </a:p>
          <a:p>
            <a:pPr lvl="1"/>
            <a:r>
              <a:rPr lang="en-IN" dirty="0" smtClean="0"/>
              <a:t>Job description</a:t>
            </a:r>
          </a:p>
          <a:p>
            <a:pPr lvl="2"/>
            <a:r>
              <a:rPr lang="en-IN" dirty="0" smtClean="0"/>
              <a:t>Photograph physical evidence and crime scenes related to criminal investigations</a:t>
            </a:r>
          </a:p>
          <a:p>
            <a:pPr lvl="2"/>
            <a:r>
              <a:rPr lang="en-IN" dirty="0" smtClean="0"/>
              <a:t>Be able to compose reports, testify in court, and operate digital and fluorescent camera equipment</a:t>
            </a:r>
          </a:p>
        </p:txBody>
      </p:sp>
      <p:pic>
        <p:nvPicPr>
          <p:cNvPr id="4" name="Picture 3" descr="This image shows a man’s hand holding a camera. He is holding the camera with his right hand. The camera has a box-like device in the front and has rounded edges at the end with a crown-like object covering the lens." title="Career in Criminal Justi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883" y="4301744"/>
            <a:ext cx="2816943" cy="2253554"/>
          </a:xfrm>
          <a:prstGeom prst="rect">
            <a:avLst/>
          </a:prstGeom>
        </p:spPr>
      </p:pic>
    </p:spTree>
    <p:extLst>
      <p:ext uri="{BB962C8B-B14F-4D97-AF65-F5344CB8AC3E}">
        <p14:creationId xmlns:p14="http://schemas.microsoft.com/office/powerpoint/2010/main" val="879745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in Criminal Justice </a:t>
            </a:r>
            <a:r>
              <a:rPr lang="en-US" sz="2000" b="0" dirty="0" smtClean="0"/>
              <a:t>(Continued 1)</a:t>
            </a:r>
            <a:endParaRPr lang="en-IN" sz="2000" b="0" dirty="0"/>
          </a:p>
        </p:txBody>
      </p:sp>
      <p:sp>
        <p:nvSpPr>
          <p:cNvPr id="3" name="Content Placeholder 2"/>
          <p:cNvSpPr>
            <a:spLocks noGrp="1"/>
          </p:cNvSpPr>
          <p:nvPr>
            <p:ph idx="1"/>
          </p:nvPr>
        </p:nvSpPr>
        <p:spPr/>
        <p:txBody>
          <a:bodyPr/>
          <a:lstStyle/>
          <a:p>
            <a:pPr lvl="1"/>
            <a:r>
              <a:rPr lang="en-IN" dirty="0" smtClean="0"/>
              <a:t>Training requirements</a:t>
            </a:r>
          </a:p>
          <a:p>
            <a:pPr lvl="2"/>
            <a:r>
              <a:rPr lang="en-IN" dirty="0" smtClean="0"/>
              <a:t>One year in law enforcement or commercial photography or a degree or certificate in photography</a:t>
            </a:r>
          </a:p>
          <a:p>
            <a:pPr lvl="2"/>
            <a:r>
              <a:rPr lang="en-IN" dirty="0" smtClean="0"/>
              <a:t>Must be willing to work irregular hours, weekends, holidays, and evenings</a:t>
            </a:r>
          </a:p>
          <a:p>
            <a:pPr lvl="1"/>
            <a:r>
              <a:rPr lang="en-IN" dirty="0" smtClean="0"/>
              <a:t>Annual salary range</a:t>
            </a:r>
          </a:p>
          <a:p>
            <a:pPr lvl="2"/>
            <a:r>
              <a:rPr lang="en-IN" dirty="0" smtClean="0"/>
              <a:t>$24,000 to $50,000</a:t>
            </a:r>
            <a:endParaRPr lang="en-IN" dirty="0"/>
          </a:p>
        </p:txBody>
      </p:sp>
    </p:spTree>
    <p:extLst>
      <p:ext uri="{BB962C8B-B14F-4D97-AF65-F5344CB8AC3E}">
        <p14:creationId xmlns:p14="http://schemas.microsoft.com/office/powerpoint/2010/main" val="2890798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in Criminal </a:t>
            </a:r>
            <a:r>
              <a:rPr lang="en-US" dirty="0" smtClean="0"/>
              <a:t>Justice </a:t>
            </a:r>
            <a:r>
              <a:rPr lang="en-US" sz="2000" b="0" dirty="0" smtClean="0"/>
              <a:t>(Continued 2)</a:t>
            </a:r>
            <a:endParaRPr lang="en-IN" sz="2000" b="0" dirty="0"/>
          </a:p>
        </p:txBody>
      </p:sp>
      <p:sp>
        <p:nvSpPr>
          <p:cNvPr id="3" name="Content Placeholder 2"/>
          <p:cNvSpPr>
            <a:spLocks noGrp="1"/>
          </p:cNvSpPr>
          <p:nvPr>
            <p:ph idx="1"/>
          </p:nvPr>
        </p:nvSpPr>
        <p:spPr>
          <a:xfrm>
            <a:off x="994500" y="1532988"/>
            <a:ext cx="4123190" cy="4395864"/>
          </a:xfrm>
        </p:spPr>
        <p:txBody>
          <a:bodyPr/>
          <a:lstStyle/>
          <a:p>
            <a:r>
              <a:rPr lang="en-IN" dirty="0"/>
              <a:t>Local </a:t>
            </a:r>
            <a:r>
              <a:rPr lang="en-IN" dirty="0" smtClean="0"/>
              <a:t>police officer</a:t>
            </a:r>
          </a:p>
          <a:p>
            <a:pPr lvl="1"/>
            <a:r>
              <a:rPr lang="en-IN" dirty="0"/>
              <a:t>J</a:t>
            </a:r>
            <a:r>
              <a:rPr lang="en-IN" dirty="0" smtClean="0"/>
              <a:t>ob </a:t>
            </a:r>
            <a:r>
              <a:rPr lang="en-IN" dirty="0"/>
              <a:t>d</a:t>
            </a:r>
            <a:r>
              <a:rPr lang="en-IN" dirty="0" smtClean="0"/>
              <a:t>escription</a:t>
            </a:r>
            <a:endParaRPr lang="en-IN" dirty="0"/>
          </a:p>
          <a:p>
            <a:pPr lvl="2"/>
            <a:r>
              <a:rPr lang="en-IN" dirty="0" smtClean="0"/>
              <a:t>Protect </a:t>
            </a:r>
            <a:r>
              <a:rPr lang="en-IN" dirty="0"/>
              <a:t>the lives and property of citizens in the </a:t>
            </a:r>
            <a:r>
              <a:rPr lang="en-IN" dirty="0" smtClean="0"/>
              <a:t>community</a:t>
            </a:r>
          </a:p>
          <a:p>
            <a:pPr lvl="2"/>
            <a:r>
              <a:rPr lang="en-IN" dirty="0"/>
              <a:t>Maintain order and prevent crimes</a:t>
            </a:r>
          </a:p>
          <a:p>
            <a:pPr lvl="2"/>
            <a:r>
              <a:rPr lang="en-IN" dirty="0"/>
              <a:t>Testify at trials and </a:t>
            </a:r>
            <a:r>
              <a:rPr lang="en-IN" dirty="0" smtClean="0"/>
              <a:t>hearings</a:t>
            </a:r>
            <a:endParaRPr lang="en-IN" dirty="0"/>
          </a:p>
        </p:txBody>
      </p:sp>
      <p:pic>
        <p:nvPicPr>
          <p:cNvPr id="4" name="Picture 3" descr="This image shows a woman police officer smiling. She has a round face and her hair is tied in a bun. The hair is slightly falling over her eyebrows. She is standing beside a patrol car. The front door of the car is open and the officer is holding the car’s window sill. There is a flashlight and siren on top of the car." title="Career in Criminal Justi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504" y="2004692"/>
            <a:ext cx="3169092" cy="3051383"/>
          </a:xfrm>
          <a:prstGeom prst="rect">
            <a:avLst/>
          </a:prstGeom>
        </p:spPr>
      </p:pic>
    </p:spTree>
    <p:extLst>
      <p:ext uri="{BB962C8B-B14F-4D97-AF65-F5344CB8AC3E}">
        <p14:creationId xmlns:p14="http://schemas.microsoft.com/office/powerpoint/2010/main" val="3343526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in Criminal </a:t>
            </a:r>
            <a:r>
              <a:rPr lang="en-US" dirty="0" smtClean="0"/>
              <a:t>Justice </a:t>
            </a:r>
            <a:r>
              <a:rPr lang="en-US" sz="2000" b="0" dirty="0" smtClean="0"/>
              <a:t>(Continued 3)</a:t>
            </a:r>
            <a:endParaRPr lang="en-IN" sz="2000" b="0" dirty="0"/>
          </a:p>
        </p:txBody>
      </p:sp>
      <p:sp>
        <p:nvSpPr>
          <p:cNvPr id="3" name="Content Placeholder 2"/>
          <p:cNvSpPr>
            <a:spLocks noGrp="1"/>
          </p:cNvSpPr>
          <p:nvPr>
            <p:ph idx="1"/>
          </p:nvPr>
        </p:nvSpPr>
        <p:spPr/>
        <p:txBody>
          <a:bodyPr/>
          <a:lstStyle/>
          <a:p>
            <a:pPr lvl="1"/>
            <a:r>
              <a:rPr lang="en-IN" dirty="0" smtClean="0"/>
              <a:t>Training requirements</a:t>
            </a:r>
            <a:endParaRPr lang="en-IN" dirty="0"/>
          </a:p>
          <a:p>
            <a:pPr lvl="2"/>
            <a:r>
              <a:rPr lang="en-IN" dirty="0" smtClean="0"/>
              <a:t>Minimum high </a:t>
            </a:r>
            <a:r>
              <a:rPr lang="en-IN" dirty="0"/>
              <a:t>school </a:t>
            </a:r>
            <a:r>
              <a:rPr lang="en-IN" dirty="0" smtClean="0"/>
              <a:t>graduates</a:t>
            </a:r>
          </a:p>
          <a:p>
            <a:pPr lvl="2"/>
            <a:r>
              <a:rPr lang="en-IN" dirty="0"/>
              <a:t>Fulfil minimum height, weight, eyesight, and hearing requirements, and pass physical examinations and background checks </a:t>
            </a:r>
          </a:p>
          <a:p>
            <a:pPr lvl="2"/>
            <a:r>
              <a:rPr lang="en-IN" dirty="0"/>
              <a:t>Graduation from a police academy</a:t>
            </a:r>
          </a:p>
          <a:p>
            <a:pPr lvl="1"/>
            <a:r>
              <a:rPr lang="en-IN" dirty="0"/>
              <a:t>Annual salary range</a:t>
            </a:r>
          </a:p>
          <a:p>
            <a:pPr lvl="2"/>
            <a:r>
              <a:rPr lang="en-IN" dirty="0"/>
              <a:t>$31,000 to $82,000</a:t>
            </a:r>
          </a:p>
          <a:p>
            <a:pPr marL="640080" lvl="2" indent="0">
              <a:buNone/>
            </a:pPr>
            <a:endParaRPr lang="en-IN" dirty="0"/>
          </a:p>
        </p:txBody>
      </p:sp>
    </p:spTree>
    <p:extLst>
      <p:ext uri="{BB962C8B-B14F-4D97-AF65-F5344CB8AC3E}">
        <p14:creationId xmlns:p14="http://schemas.microsoft.com/office/powerpoint/2010/main" val="1075160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235393" y="1447800"/>
            <a:ext cx="3565207" cy="4648199"/>
          </a:xfrm>
        </p:spPr>
        <p:txBody>
          <a:bodyPr>
            <a:normAutofit/>
          </a:bodyPr>
          <a:lstStyle/>
          <a:p>
            <a:pPr marL="457200" indent="-457200">
              <a:spcBef>
                <a:spcPts val="600"/>
              </a:spcBef>
              <a:buFont typeface="Arial" panose="020B0604020202020204" pitchFamily="34" charset="0"/>
              <a:buChar char="•"/>
              <a:defRPr/>
            </a:pPr>
            <a:r>
              <a:rPr lang="en-US" altLang="en-US" dirty="0" smtClean="0">
                <a:solidFill>
                  <a:schemeClr val="tx2"/>
                </a:solidFill>
                <a:ea typeface="Rockwell" panose="02060603020205020403" pitchFamily="18" charset="0"/>
                <a:cs typeface="Rockwell" panose="02060603020205020403" pitchFamily="18" charset="0"/>
              </a:rPr>
              <a:t>Crime</a:t>
            </a:r>
          </a:p>
          <a:p>
            <a:pPr marL="457200" indent="-457200">
              <a:spcBef>
                <a:spcPts val="600"/>
              </a:spcBef>
              <a:buFont typeface="Arial" panose="020B0604020202020204" pitchFamily="34" charset="0"/>
              <a:buChar char="•"/>
              <a:defRPr/>
            </a:pPr>
            <a:r>
              <a:rPr lang="en-US" altLang="en-US" dirty="0" smtClean="0">
                <a:solidFill>
                  <a:schemeClr val="tx2"/>
                </a:solidFill>
                <a:ea typeface="Rockwell" panose="02060603020205020403" pitchFamily="18" charset="0"/>
                <a:cs typeface="Rockwell" panose="02060603020205020403" pitchFamily="18" charset="0"/>
              </a:rPr>
              <a:t>Consensus model</a:t>
            </a:r>
          </a:p>
          <a:p>
            <a:pPr marL="457200" indent="-457200">
              <a:spcBef>
                <a:spcPts val="600"/>
              </a:spcBef>
              <a:buFont typeface="Arial" panose="020B0604020202020204" pitchFamily="34" charset="0"/>
              <a:buChar char="•"/>
              <a:defRPr/>
            </a:pPr>
            <a:r>
              <a:rPr lang="en-US" altLang="en-US" dirty="0" smtClean="0">
                <a:solidFill>
                  <a:schemeClr val="tx2"/>
                </a:solidFill>
                <a:ea typeface="Rockwell" panose="02060603020205020403" pitchFamily="18" charset="0"/>
                <a:cs typeface="Rockwell" panose="02060603020205020403" pitchFamily="18" charset="0"/>
              </a:rPr>
              <a:t>Morals</a:t>
            </a:r>
          </a:p>
          <a:p>
            <a:pPr marL="457200" indent="-457200">
              <a:spcBef>
                <a:spcPts val="600"/>
              </a:spcBef>
              <a:buFont typeface="Arial" panose="020B0604020202020204" pitchFamily="34" charset="0"/>
              <a:buChar char="•"/>
              <a:defRPr/>
            </a:pPr>
            <a:r>
              <a:rPr lang="en-US" altLang="en-US" dirty="0" smtClean="0">
                <a:solidFill>
                  <a:schemeClr val="tx2"/>
                </a:solidFill>
                <a:ea typeface="Rockwell" panose="02060603020205020403" pitchFamily="18" charset="0"/>
                <a:cs typeface="Rockwell" panose="02060603020205020403" pitchFamily="18" charset="0"/>
              </a:rPr>
              <a:t>Conflict model</a:t>
            </a:r>
          </a:p>
          <a:p>
            <a:pPr marL="457200" indent="-457200">
              <a:spcBef>
                <a:spcPts val="600"/>
              </a:spcBef>
              <a:buFont typeface="Arial" panose="020B0604020202020204" pitchFamily="34" charset="0"/>
              <a:buChar char="•"/>
              <a:defRPr/>
            </a:pPr>
            <a:r>
              <a:rPr lang="en-US" altLang="en-US" dirty="0" smtClean="0">
                <a:solidFill>
                  <a:schemeClr val="tx2"/>
                </a:solidFill>
                <a:ea typeface="Rockwell" panose="02060603020205020403" pitchFamily="18" charset="0"/>
                <a:cs typeface="Rockwell" panose="02060603020205020403" pitchFamily="18" charset="0"/>
              </a:rPr>
              <a:t>Deviance</a:t>
            </a:r>
          </a:p>
          <a:p>
            <a:pPr marL="457200" indent="-457200">
              <a:spcBef>
                <a:spcPts val="600"/>
              </a:spcBef>
              <a:buFont typeface="Arial" panose="020B0604020202020204" pitchFamily="34" charset="0"/>
              <a:buChar char="•"/>
              <a:defRPr/>
            </a:pPr>
            <a:r>
              <a:rPr lang="en-US" altLang="en-US" dirty="0" smtClean="0">
                <a:solidFill>
                  <a:schemeClr val="tx2"/>
                </a:solidFill>
                <a:ea typeface="Rockwell" panose="02060603020205020403" pitchFamily="18" charset="0"/>
                <a:cs typeface="Rockwell" panose="02060603020205020403" pitchFamily="18" charset="0"/>
              </a:rPr>
              <a:t>Murder</a:t>
            </a:r>
          </a:p>
          <a:p>
            <a:pPr marL="457200" indent="-457200">
              <a:spcBef>
                <a:spcPts val="600"/>
              </a:spcBef>
              <a:buFont typeface="Arial" panose="020B0604020202020204" pitchFamily="34" charset="0"/>
              <a:buChar char="•"/>
              <a:defRPr/>
            </a:pPr>
            <a:r>
              <a:rPr lang="en-US" altLang="en-US" dirty="0" smtClean="0">
                <a:solidFill>
                  <a:schemeClr val="tx2"/>
                </a:solidFill>
                <a:ea typeface="Rockwell" panose="02060603020205020403" pitchFamily="18" charset="0"/>
                <a:cs typeface="Rockwell" panose="02060603020205020403" pitchFamily="18" charset="0"/>
              </a:rPr>
              <a:t>Sexual assault</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Assault</a:t>
            </a:r>
          </a:p>
          <a:p>
            <a:pPr marL="457200" indent="-457200">
              <a:spcBef>
                <a:spcPts val="600"/>
              </a:spcBef>
              <a:buFont typeface="Arial" panose="020B0604020202020204" pitchFamily="34" charset="0"/>
              <a:buChar char="•"/>
              <a:defRPr/>
            </a:pPr>
            <a:r>
              <a:rPr lang="en-IN" altLang="en-US" dirty="0" smtClean="0">
                <a:solidFill>
                  <a:schemeClr val="tx2"/>
                </a:solidFill>
                <a:ea typeface="Rockwell" panose="02060603020205020403" pitchFamily="18" charset="0"/>
                <a:cs typeface="Rockwell" panose="02060603020205020403" pitchFamily="18" charset="0"/>
              </a:rPr>
              <a:t>Battery</a:t>
            </a:r>
            <a:endParaRPr lang="en-US" altLang="en-US"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endParaRPr lang="en-US" altLang="en-US" dirty="0" smtClean="0">
              <a:solidFill>
                <a:srgbClr val="618097"/>
              </a:solidFill>
              <a:ea typeface="Rockwell" panose="02060603020205020403" pitchFamily="18" charset="0"/>
              <a:cs typeface="Rockwell" panose="02060603020205020403" pitchFamily="18" charset="0"/>
            </a:endParaRPr>
          </a:p>
        </p:txBody>
      </p:sp>
      <p:sp>
        <p:nvSpPr>
          <p:cNvPr id="2" name="Title 1" hidden="1"/>
          <p:cNvSpPr>
            <a:spLocks noGrp="1"/>
          </p:cNvSpPr>
          <p:nvPr>
            <p:ph type="title"/>
          </p:nvPr>
        </p:nvSpPr>
        <p:spPr/>
        <p:txBody>
          <a:bodyPr/>
          <a:lstStyle/>
          <a:p>
            <a:r>
              <a:rPr lang="en-US" dirty="0" smtClean="0"/>
              <a:t>Key Terms</a:t>
            </a:r>
            <a:endParaRPr lang="en-US" sz="2000" dirty="0"/>
          </a:p>
        </p:txBody>
      </p:sp>
      <p:sp>
        <p:nvSpPr>
          <p:cNvPr id="7" name="TextBox 6"/>
          <p:cNvSpPr txBox="1"/>
          <p:nvPr/>
        </p:nvSpPr>
        <p:spPr>
          <a:xfrm>
            <a:off x="4953000" y="1447800"/>
            <a:ext cx="3733800" cy="4495800"/>
          </a:xfrm>
          <a:prstGeom prst="rect">
            <a:avLst/>
          </a:prstGeom>
          <a:noFill/>
        </p:spPr>
        <p:txBody>
          <a:bodyPr/>
          <a:lstStyle/>
          <a:p>
            <a:pPr marL="457200" indent="-457200">
              <a:lnSpc>
                <a:spcPct val="90000"/>
              </a:lnSpc>
              <a:spcBef>
                <a:spcPts val="600"/>
              </a:spcBef>
              <a:buFont typeface="Arial" panose="020B0604020202020204" pitchFamily="34" charset="0"/>
              <a:buChar char="•"/>
              <a:defRPr/>
            </a:pPr>
            <a:r>
              <a:rPr lang="en-IN" altLang="en-US" sz="2800" dirty="0" smtClean="0">
                <a:solidFill>
                  <a:schemeClr val="tx2"/>
                </a:solidFill>
                <a:ea typeface="Rockwell" panose="02060603020205020403" pitchFamily="18" charset="0"/>
                <a:cs typeface="Rockwell" panose="02060603020205020403" pitchFamily="18" charset="0"/>
              </a:rPr>
              <a:t>Robbery</a:t>
            </a:r>
            <a:endParaRPr lang="en-US" altLang="en-US" sz="2800" dirty="0" smtClean="0">
              <a:solidFill>
                <a:schemeClr val="tx2"/>
              </a:solidFill>
              <a:ea typeface="Rockwell" panose="02060603020205020403" pitchFamily="18" charset="0"/>
              <a:cs typeface="Rockwell" panose="02060603020205020403" pitchFamily="18" charset="0"/>
            </a:endParaRPr>
          </a:p>
          <a:p>
            <a:pPr marL="457200" indent="-457200">
              <a:lnSpc>
                <a:spcPct val="90000"/>
              </a:lnSpc>
              <a:spcBef>
                <a:spcPts val="600"/>
              </a:spcBef>
              <a:buFont typeface="Arial" panose="020B0604020202020204" pitchFamily="34" charset="0"/>
              <a:buChar char="•"/>
              <a:defRPr/>
            </a:pPr>
            <a:r>
              <a:rPr lang="en-IN" altLang="en-US" sz="2800" dirty="0" smtClean="0">
                <a:solidFill>
                  <a:schemeClr val="tx2"/>
                </a:solidFill>
                <a:latin typeface="+mn-lt"/>
                <a:ea typeface="Rockwell" panose="02060603020205020403" pitchFamily="18" charset="0"/>
                <a:cs typeface="Rockwell" panose="02060603020205020403" pitchFamily="18" charset="0"/>
              </a:rPr>
              <a:t>Larceny</a:t>
            </a:r>
          </a:p>
          <a:p>
            <a:pPr marL="457200" indent="-457200">
              <a:lnSpc>
                <a:spcPct val="90000"/>
              </a:lnSpc>
              <a:spcBef>
                <a:spcPts val="600"/>
              </a:spcBef>
              <a:buFont typeface="Arial" panose="020B0604020202020204" pitchFamily="34" charset="0"/>
              <a:buChar char="•"/>
              <a:defRPr/>
            </a:pPr>
            <a:r>
              <a:rPr lang="en-IN" altLang="en-US" sz="2800" dirty="0" smtClean="0">
                <a:solidFill>
                  <a:schemeClr val="tx2"/>
                </a:solidFill>
                <a:latin typeface="+mn-lt"/>
                <a:ea typeface="Rockwell" panose="02060603020205020403" pitchFamily="18" charset="0"/>
                <a:cs typeface="Rockwell" panose="02060603020205020403" pitchFamily="18" charset="0"/>
              </a:rPr>
              <a:t>Burglary</a:t>
            </a:r>
          </a:p>
          <a:p>
            <a:pPr marL="457200" indent="-457200">
              <a:lnSpc>
                <a:spcPct val="90000"/>
              </a:lnSpc>
              <a:spcBef>
                <a:spcPts val="600"/>
              </a:spcBef>
              <a:buFont typeface="Arial" panose="020B0604020202020204" pitchFamily="34" charset="0"/>
              <a:buChar char="•"/>
              <a:defRPr/>
            </a:pPr>
            <a:r>
              <a:rPr lang="en-IN" altLang="en-US" sz="2800" dirty="0" smtClean="0">
                <a:solidFill>
                  <a:schemeClr val="tx2"/>
                </a:solidFill>
                <a:latin typeface="+mn-lt"/>
                <a:ea typeface="Rockwell" panose="02060603020205020403" pitchFamily="18" charset="0"/>
                <a:cs typeface="Rockwell" panose="02060603020205020403" pitchFamily="18" charset="0"/>
              </a:rPr>
              <a:t>Public order crime</a:t>
            </a:r>
          </a:p>
          <a:p>
            <a:pPr marL="457200" indent="-457200">
              <a:lnSpc>
                <a:spcPct val="90000"/>
              </a:lnSpc>
              <a:spcBef>
                <a:spcPts val="600"/>
              </a:spcBef>
              <a:buFont typeface="Arial" panose="020B0604020202020204" pitchFamily="34" charset="0"/>
              <a:buChar char="•"/>
              <a:defRPr/>
            </a:pPr>
            <a:r>
              <a:rPr lang="en-IN" altLang="en-US" sz="2800" dirty="0" smtClean="0">
                <a:solidFill>
                  <a:schemeClr val="tx2"/>
                </a:solidFill>
                <a:latin typeface="+mn-lt"/>
                <a:ea typeface="Rockwell" panose="02060603020205020403" pitchFamily="18" charset="0"/>
                <a:cs typeface="Rockwell" panose="02060603020205020403" pitchFamily="18" charset="0"/>
              </a:rPr>
              <a:t>White-collar crime</a:t>
            </a:r>
          </a:p>
          <a:p>
            <a:pPr marL="457200" indent="-457200">
              <a:lnSpc>
                <a:spcPct val="90000"/>
              </a:lnSpc>
              <a:spcBef>
                <a:spcPts val="600"/>
              </a:spcBef>
              <a:buFont typeface="Arial" panose="020B0604020202020204" pitchFamily="34" charset="0"/>
              <a:buChar char="•"/>
              <a:defRPr/>
            </a:pPr>
            <a:r>
              <a:rPr lang="en-IN" altLang="en-US" sz="2800" dirty="0" smtClean="0">
                <a:solidFill>
                  <a:schemeClr val="tx2"/>
                </a:solidFill>
                <a:latin typeface="+mn-lt"/>
                <a:ea typeface="Rockwell" panose="02060603020205020403" pitchFamily="18" charset="0"/>
                <a:cs typeface="Rockwell" panose="02060603020205020403" pitchFamily="18" charset="0"/>
              </a:rPr>
              <a:t>Organized crime</a:t>
            </a:r>
          </a:p>
          <a:p>
            <a:pPr marL="457200" indent="-457200">
              <a:spcBef>
                <a:spcPts val="600"/>
              </a:spcBef>
              <a:buFont typeface="Arial" panose="020B0604020202020204" pitchFamily="34" charset="0"/>
              <a:buChar char="•"/>
              <a:defRPr/>
            </a:pPr>
            <a:r>
              <a:rPr lang="en-IN" altLang="en-US" sz="2800" dirty="0" smtClean="0">
                <a:solidFill>
                  <a:schemeClr val="tx2"/>
                </a:solidFill>
                <a:ea typeface="Rockwell" panose="02060603020205020403" pitchFamily="18" charset="0"/>
                <a:cs typeface="Rockwell" panose="02060603020205020403" pitchFamily="18" charset="0"/>
              </a:rPr>
              <a:t>Criminal justice system</a:t>
            </a:r>
          </a:p>
          <a:p>
            <a:pPr marL="457200" indent="-457200">
              <a:spcBef>
                <a:spcPts val="600"/>
              </a:spcBef>
              <a:buFont typeface="Arial" panose="020B0604020202020204" pitchFamily="34" charset="0"/>
              <a:buChar char="•"/>
              <a:defRPr/>
            </a:pPr>
            <a:r>
              <a:rPr lang="en-IN" altLang="en-US" sz="2800" dirty="0" smtClean="0">
                <a:solidFill>
                  <a:schemeClr val="tx2"/>
                </a:solidFill>
                <a:ea typeface="Rockwell" panose="02060603020205020403" pitchFamily="18" charset="0"/>
                <a:cs typeface="Rockwell" panose="02060603020205020403" pitchFamily="18" charset="0"/>
              </a:rPr>
              <a:t>Justice</a:t>
            </a:r>
            <a:endParaRPr lang="en-IN" altLang="en-US" sz="2800" dirty="0">
              <a:solidFill>
                <a:schemeClr val="tx2"/>
              </a:solidFill>
              <a:ea typeface="Rockwell" panose="02060603020205020403" pitchFamily="18" charset="0"/>
              <a:cs typeface="Rockwell" panose="02060603020205020403" pitchFamily="18" charset="0"/>
            </a:endParaRPr>
          </a:p>
        </p:txBody>
      </p:sp>
    </p:spTree>
    <p:extLst>
      <p:ext uri="{BB962C8B-B14F-4D97-AF65-F5344CB8AC3E}">
        <p14:creationId xmlns:p14="http://schemas.microsoft.com/office/powerpoint/2010/main" val="4096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235393" y="1447800"/>
            <a:ext cx="3565207" cy="4648199"/>
          </a:xfrm>
        </p:spPr>
        <p:txBody>
          <a:bodyPr>
            <a:normAutofit/>
          </a:bodyPr>
          <a:lstStyle/>
          <a:p>
            <a:pPr marL="457200" indent="-457200">
              <a:spcBef>
                <a:spcPts val="600"/>
              </a:spcBef>
              <a:buFont typeface="Arial" panose="020B0604020202020204" pitchFamily="34" charset="0"/>
              <a:buChar char="•"/>
              <a:defRPr/>
            </a:pPr>
            <a:r>
              <a:rPr lang="en-IN" altLang="en-US" dirty="0" smtClean="0">
                <a:solidFill>
                  <a:schemeClr val="tx2"/>
                </a:solidFill>
                <a:ea typeface="Rockwell" panose="02060603020205020403" pitchFamily="18" charset="0"/>
                <a:cs typeface="Rockwell" panose="02060603020205020403" pitchFamily="18" charset="0"/>
              </a:rPr>
              <a:t>Federalism</a:t>
            </a:r>
          </a:p>
          <a:p>
            <a:pPr marL="457200" indent="-457200">
              <a:spcBef>
                <a:spcPts val="600"/>
              </a:spcBef>
              <a:buFont typeface="Arial" panose="020B0604020202020204" pitchFamily="34" charset="0"/>
              <a:buChar char="•"/>
              <a:defRPr/>
            </a:pPr>
            <a:r>
              <a:rPr lang="en-IN" altLang="en-US" dirty="0" smtClean="0">
                <a:solidFill>
                  <a:schemeClr val="tx2"/>
                </a:solidFill>
                <a:ea typeface="Rockwell" panose="02060603020205020403" pitchFamily="18" charset="0"/>
                <a:cs typeface="Rockwell" panose="02060603020205020403" pitchFamily="18" charset="0"/>
              </a:rPr>
              <a:t>System</a:t>
            </a:r>
          </a:p>
          <a:p>
            <a:pPr marL="457200" indent="-457200">
              <a:spcBef>
                <a:spcPts val="600"/>
              </a:spcBef>
              <a:buFont typeface="Arial" panose="020B0604020202020204" pitchFamily="34" charset="0"/>
              <a:buChar char="•"/>
              <a:defRPr/>
            </a:pPr>
            <a:r>
              <a:rPr lang="en-IN" dirty="0" smtClean="0">
                <a:solidFill>
                  <a:schemeClr val="tx2"/>
                </a:solidFill>
              </a:rPr>
              <a:t>Formal criminal justice process</a:t>
            </a:r>
          </a:p>
          <a:p>
            <a:pPr marL="457200" indent="-457200">
              <a:spcBef>
                <a:spcPts val="600"/>
              </a:spcBef>
              <a:buFont typeface="Arial" panose="020B0604020202020204" pitchFamily="34" charset="0"/>
              <a:buChar char="•"/>
              <a:defRPr/>
            </a:pPr>
            <a:r>
              <a:rPr lang="en-IN" dirty="0" smtClean="0">
                <a:solidFill>
                  <a:schemeClr val="tx2"/>
                </a:solidFill>
              </a:rPr>
              <a:t>Discretion</a:t>
            </a:r>
          </a:p>
          <a:p>
            <a:pPr marL="457200" indent="-457200">
              <a:spcBef>
                <a:spcPts val="600"/>
              </a:spcBef>
              <a:buFont typeface="Arial" panose="020B0604020202020204" pitchFamily="34" charset="0"/>
              <a:buChar char="•"/>
              <a:defRPr/>
            </a:pPr>
            <a:r>
              <a:rPr lang="en-IN" dirty="0" smtClean="0">
                <a:solidFill>
                  <a:schemeClr val="tx2"/>
                </a:solidFill>
              </a:rPr>
              <a:t>Informal criminal justice process</a:t>
            </a:r>
            <a:endParaRPr lang="en-IN" altLang="en-US" dirty="0" smtClean="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dirty="0" smtClean="0">
                <a:solidFill>
                  <a:schemeClr val="tx2"/>
                </a:solidFill>
              </a:rPr>
              <a:t>Ethics</a:t>
            </a:r>
          </a:p>
          <a:p>
            <a:pPr marL="457200" indent="-457200">
              <a:spcBef>
                <a:spcPts val="600"/>
              </a:spcBef>
              <a:buFont typeface="Arial" panose="020B0604020202020204" pitchFamily="34" charset="0"/>
              <a:buChar char="•"/>
              <a:defRPr/>
            </a:pPr>
            <a:endParaRPr lang="en-IN" altLang="en-US" dirty="0">
              <a:ea typeface="Rockwell" panose="02060603020205020403" pitchFamily="18" charset="0"/>
              <a:cs typeface="Rockwell" panose="02060603020205020403" pitchFamily="18" charset="0"/>
            </a:endParaRPr>
          </a:p>
        </p:txBody>
      </p:sp>
      <p:sp>
        <p:nvSpPr>
          <p:cNvPr id="2" name="Title 1" hidden="1"/>
          <p:cNvSpPr>
            <a:spLocks noGrp="1"/>
          </p:cNvSpPr>
          <p:nvPr>
            <p:ph type="title"/>
          </p:nvPr>
        </p:nvSpPr>
        <p:spPr/>
        <p:txBody>
          <a:bodyPr/>
          <a:lstStyle/>
          <a:p>
            <a:r>
              <a:rPr lang="en-US" dirty="0" smtClean="0"/>
              <a:t>Key Terms  </a:t>
            </a:r>
            <a:r>
              <a:rPr lang="en-US" sz="2000" dirty="0" smtClean="0"/>
              <a:t>(continued)</a:t>
            </a:r>
            <a:endParaRPr lang="en-US" sz="2000" dirty="0"/>
          </a:p>
        </p:txBody>
      </p:sp>
      <p:sp>
        <p:nvSpPr>
          <p:cNvPr id="7" name="TextBox 6"/>
          <p:cNvSpPr txBox="1"/>
          <p:nvPr/>
        </p:nvSpPr>
        <p:spPr>
          <a:xfrm>
            <a:off x="4953000" y="1447800"/>
            <a:ext cx="3733800" cy="4495800"/>
          </a:xfrm>
          <a:prstGeom prst="rect">
            <a:avLst/>
          </a:prstGeom>
          <a:noFill/>
        </p:spPr>
        <p:txBody>
          <a:bodyPr/>
          <a:lstStyle/>
          <a:p>
            <a:pPr marL="457200" indent="-457200">
              <a:spcBef>
                <a:spcPts val="600"/>
              </a:spcBef>
              <a:buFont typeface="Arial" panose="020B0604020202020204" pitchFamily="34" charset="0"/>
              <a:buChar char="•"/>
              <a:defRPr/>
            </a:pPr>
            <a:r>
              <a:rPr lang="en-IN" sz="2800" dirty="0">
                <a:solidFill>
                  <a:schemeClr val="tx2"/>
                </a:solidFill>
              </a:rPr>
              <a:t>Crime control model</a:t>
            </a:r>
          </a:p>
          <a:p>
            <a:pPr marL="457200" indent="-457200">
              <a:spcBef>
                <a:spcPts val="600"/>
              </a:spcBef>
              <a:buFont typeface="Arial" panose="020B0604020202020204" pitchFamily="34" charset="0"/>
              <a:buChar char="•"/>
              <a:defRPr/>
            </a:pPr>
            <a:r>
              <a:rPr lang="en-IN" sz="2800" dirty="0">
                <a:solidFill>
                  <a:schemeClr val="tx2"/>
                </a:solidFill>
              </a:rPr>
              <a:t>Due process model</a:t>
            </a:r>
          </a:p>
          <a:p>
            <a:pPr marL="457200" indent="-457200">
              <a:lnSpc>
                <a:spcPct val="90000"/>
              </a:lnSpc>
              <a:spcBef>
                <a:spcPts val="600"/>
              </a:spcBef>
              <a:buFont typeface="Arial" panose="020B0604020202020204" pitchFamily="34" charset="0"/>
              <a:buChar char="•"/>
              <a:defRPr/>
            </a:pPr>
            <a:r>
              <a:rPr lang="en-IN" sz="2800" dirty="0" smtClean="0">
                <a:solidFill>
                  <a:schemeClr val="tx2"/>
                </a:solidFill>
              </a:rPr>
              <a:t>Homeland security</a:t>
            </a:r>
          </a:p>
          <a:p>
            <a:pPr marL="457200" indent="-457200">
              <a:lnSpc>
                <a:spcPct val="90000"/>
              </a:lnSpc>
              <a:spcBef>
                <a:spcPts val="600"/>
              </a:spcBef>
              <a:buFont typeface="Arial" panose="020B0604020202020204" pitchFamily="34" charset="0"/>
              <a:buChar char="•"/>
              <a:defRPr/>
            </a:pPr>
            <a:r>
              <a:rPr lang="en-IN" sz="2800" dirty="0" smtClean="0">
                <a:solidFill>
                  <a:schemeClr val="tx2"/>
                </a:solidFill>
              </a:rPr>
              <a:t>Terrorism</a:t>
            </a:r>
          </a:p>
          <a:p>
            <a:pPr marL="457200" indent="-457200">
              <a:lnSpc>
                <a:spcPct val="90000"/>
              </a:lnSpc>
              <a:spcBef>
                <a:spcPts val="600"/>
              </a:spcBef>
              <a:buFont typeface="Arial" panose="020B0604020202020204" pitchFamily="34" charset="0"/>
              <a:buChar char="•"/>
              <a:defRPr/>
            </a:pPr>
            <a:r>
              <a:rPr lang="en-IN" sz="2800" dirty="0" smtClean="0">
                <a:solidFill>
                  <a:schemeClr val="tx2"/>
                </a:solidFill>
              </a:rPr>
              <a:t>Civil liberties</a:t>
            </a:r>
          </a:p>
          <a:p>
            <a:pPr marL="457200" indent="-457200">
              <a:lnSpc>
                <a:spcPct val="90000"/>
              </a:lnSpc>
              <a:spcBef>
                <a:spcPts val="600"/>
              </a:spcBef>
              <a:buFont typeface="Arial" panose="020B0604020202020204" pitchFamily="34" charset="0"/>
              <a:buChar char="•"/>
              <a:defRPr/>
            </a:pPr>
            <a:r>
              <a:rPr lang="en-IN" sz="2800" dirty="0" smtClean="0">
                <a:solidFill>
                  <a:schemeClr val="tx2"/>
                </a:solidFill>
              </a:rPr>
              <a:t>Domestic terrorism</a:t>
            </a:r>
          </a:p>
          <a:p>
            <a:pPr marL="457200" indent="-457200">
              <a:lnSpc>
                <a:spcPct val="90000"/>
              </a:lnSpc>
              <a:spcBef>
                <a:spcPts val="600"/>
              </a:spcBef>
              <a:buFont typeface="Arial" panose="020B0604020202020204" pitchFamily="34" charset="0"/>
              <a:buChar char="•"/>
              <a:defRPr/>
            </a:pPr>
            <a:r>
              <a:rPr lang="en-IN" sz="2800" dirty="0" smtClean="0">
                <a:solidFill>
                  <a:schemeClr val="tx2"/>
                </a:solidFill>
              </a:rPr>
              <a:t>Recidivism</a:t>
            </a:r>
          </a:p>
          <a:p>
            <a:pPr marL="457200" indent="-457200">
              <a:lnSpc>
                <a:spcPct val="90000"/>
              </a:lnSpc>
              <a:spcBef>
                <a:spcPts val="600"/>
              </a:spcBef>
              <a:buFont typeface="Arial" panose="020B0604020202020204" pitchFamily="34" charset="0"/>
              <a:buChar char="•"/>
              <a:defRPr/>
            </a:pPr>
            <a:r>
              <a:rPr lang="en-IN" sz="2800" dirty="0" smtClean="0">
                <a:solidFill>
                  <a:schemeClr val="tx2"/>
                </a:solidFill>
              </a:rPr>
              <a:t>Capital crime</a:t>
            </a:r>
            <a:endParaRPr lang="en-IN" altLang="en-US" sz="2800" dirty="0">
              <a:solidFill>
                <a:schemeClr val="tx2"/>
              </a:solidFill>
              <a:latin typeface="+mn-lt"/>
              <a:ea typeface="Rockwell" panose="02060603020205020403" pitchFamily="18" charset="0"/>
              <a:cs typeface="Rockwell" panose="02060603020205020403" pitchFamily="18" charset="0"/>
            </a:endParaRPr>
          </a:p>
        </p:txBody>
      </p:sp>
    </p:spTree>
    <p:extLst>
      <p:ext uri="{BB962C8B-B14F-4D97-AF65-F5344CB8AC3E}">
        <p14:creationId xmlns:p14="http://schemas.microsoft.com/office/powerpoint/2010/main" val="70331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2"/>
          </p:nvPr>
        </p:nvSpPr>
        <p:spPr/>
        <p:txBody>
          <a:bodyPr/>
          <a:lstStyle/>
          <a:p>
            <a:pPr lvl="0"/>
            <a:r>
              <a:rPr lang="en-US" dirty="0">
                <a:solidFill>
                  <a:schemeClr val="tx2"/>
                </a:solidFill>
              </a:rPr>
              <a:t>Crime is an act that violates criminal law and is punishable by criminal </a:t>
            </a:r>
            <a:r>
              <a:rPr lang="en-US" dirty="0" smtClean="0">
                <a:solidFill>
                  <a:schemeClr val="tx2"/>
                </a:solidFill>
              </a:rPr>
              <a:t>sanctions</a:t>
            </a:r>
          </a:p>
          <a:p>
            <a:pPr lvl="0"/>
            <a:r>
              <a:rPr lang="en-US" dirty="0" smtClean="0">
                <a:solidFill>
                  <a:schemeClr val="tx2"/>
                </a:solidFill>
              </a:rPr>
              <a:t>The </a:t>
            </a:r>
            <a:r>
              <a:rPr lang="en-US" dirty="0">
                <a:solidFill>
                  <a:schemeClr val="tx2"/>
                </a:solidFill>
              </a:rPr>
              <a:t>two criminal justice models </a:t>
            </a:r>
            <a:r>
              <a:rPr lang="en-US" dirty="0" smtClean="0">
                <a:solidFill>
                  <a:schemeClr val="tx2"/>
                </a:solidFill>
              </a:rPr>
              <a:t>are the  </a:t>
            </a:r>
            <a:r>
              <a:rPr lang="en-US" dirty="0">
                <a:solidFill>
                  <a:schemeClr val="tx2"/>
                </a:solidFill>
              </a:rPr>
              <a:t>consensus model, and the conflict </a:t>
            </a:r>
            <a:r>
              <a:rPr lang="en-US" dirty="0" smtClean="0">
                <a:solidFill>
                  <a:schemeClr val="tx2"/>
                </a:solidFill>
              </a:rPr>
              <a:t>model</a:t>
            </a:r>
          </a:p>
          <a:p>
            <a:r>
              <a:rPr lang="en-US" dirty="0">
                <a:solidFill>
                  <a:schemeClr val="tx2"/>
                </a:solidFill>
              </a:rPr>
              <a:t>The three levels of law enforcement are local, state, and </a:t>
            </a:r>
            <a:r>
              <a:rPr lang="en-US" dirty="0" smtClean="0">
                <a:solidFill>
                  <a:schemeClr val="tx2"/>
                </a:solidFill>
              </a:rPr>
              <a:t>federal</a:t>
            </a:r>
          </a:p>
          <a:p>
            <a:r>
              <a:rPr lang="en-US" dirty="0">
                <a:solidFill>
                  <a:schemeClr val="tx2"/>
                </a:solidFill>
              </a:rPr>
              <a:t>The general direction of the criminal justice system can be described using the crime control model and the due process </a:t>
            </a:r>
            <a:r>
              <a:rPr lang="en-US" dirty="0" smtClean="0">
                <a:solidFill>
                  <a:schemeClr val="tx2"/>
                </a:solidFill>
              </a:rPr>
              <a:t>model</a:t>
            </a:r>
            <a:endParaRPr lang="en-US" dirty="0">
              <a:solidFill>
                <a:schemeClr val="tx2"/>
              </a:solidFill>
            </a:endParaRPr>
          </a:p>
          <a:p>
            <a:pPr lvl="0"/>
            <a:endParaRPr lang="en-US" dirty="0">
              <a:solidFill>
                <a:schemeClr val="tx2"/>
              </a:solidFill>
            </a:endParaRPr>
          </a:p>
        </p:txBody>
      </p:sp>
      <p:sp>
        <p:nvSpPr>
          <p:cNvPr id="4" name="Title 3" hidden="1"/>
          <p:cNvSpPr>
            <a:spLocks noGrp="1"/>
          </p:cNvSpPr>
          <p:nvPr>
            <p:ph type="title"/>
          </p:nvPr>
        </p:nvSpPr>
        <p:spPr/>
        <p:txBody>
          <a:bodyPr/>
          <a:lstStyle/>
          <a:p>
            <a:r>
              <a:rPr lang="en-IN" dirty="0" smtClean="0"/>
              <a:t>Summary</a:t>
            </a:r>
            <a:endParaRPr lang="en-IN" dirty="0"/>
          </a:p>
        </p:txBody>
      </p:sp>
    </p:spTree>
    <p:extLst>
      <p:ext uri="{BB962C8B-B14F-4D97-AF65-F5344CB8AC3E}">
        <p14:creationId xmlns:p14="http://schemas.microsoft.com/office/powerpoint/2010/main" val="2932995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094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641445" y="2654205"/>
            <a:ext cx="7615451" cy="1371600"/>
          </a:xfrm>
        </p:spPr>
        <p:txBody>
          <a:bodyPr>
            <a:normAutofit fontScale="90000"/>
          </a:bodyPr>
          <a:lstStyle/>
          <a:p>
            <a:pPr eaLnBrk="1" hangingPunct="1"/>
            <a:r>
              <a:rPr lang="en-US" sz="3600" b="1" dirty="0" smtClean="0">
                <a:solidFill>
                  <a:srgbClr val="D09545"/>
                </a:solidFill>
                <a:latin typeface="+mn-lt"/>
              </a:rPr>
              <a:t>LO - 1</a:t>
            </a:r>
            <a:r>
              <a:rPr lang="en-US" sz="3600" dirty="0" smtClean="0">
                <a:latin typeface="+mn-lt"/>
              </a:rPr>
              <a:t/>
            </a:r>
            <a:br>
              <a:rPr lang="en-US" sz="3600" dirty="0" smtClean="0">
                <a:latin typeface="+mn-lt"/>
              </a:rPr>
            </a:br>
            <a:r>
              <a:rPr lang="en-US" sz="2800" b="0" dirty="0" smtClean="0">
                <a:latin typeface="Franklin Gothic Medium" panose="020B0603020102020204" pitchFamily="34" charset="0"/>
              </a:rPr>
              <a:t>Define crime, </a:t>
            </a:r>
            <a:r>
              <a:rPr lang="en-US" sz="2800" b="0" dirty="0">
                <a:latin typeface="Franklin Gothic Medium" panose="020B0603020102020204" pitchFamily="34" charset="0"/>
              </a:rPr>
              <a:t>and identify the different types of </a:t>
            </a:r>
            <a:r>
              <a:rPr lang="en-US" sz="2800" b="0" dirty="0" smtClean="0">
                <a:latin typeface="Franklin Gothic Medium" panose="020B0603020102020204" pitchFamily="34" charset="0"/>
              </a:rPr>
              <a:t>crime</a:t>
            </a:r>
            <a:r>
              <a:rPr lang="en-US" sz="2800" b="0" dirty="0">
                <a:latin typeface="Arial" charset="0"/>
              </a:rPr>
              <a:t/>
            </a:r>
            <a:br>
              <a:rPr lang="en-US" sz="2800" b="0" dirty="0">
                <a:latin typeface="Arial" charset="0"/>
              </a:rPr>
            </a:br>
            <a:endParaRPr lang="en-US" sz="2800" b="0" dirty="0">
              <a:latin typeface="Arial" charset="0"/>
            </a:endParaRPr>
          </a:p>
        </p:txBody>
      </p:sp>
    </p:spTree>
    <p:extLst>
      <p:ext uri="{BB962C8B-B14F-4D97-AF65-F5344CB8AC3E}">
        <p14:creationId xmlns:p14="http://schemas.microsoft.com/office/powerpoint/2010/main" val="278350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dirty="0">
                <a:latin typeface="Franklin Gothic Medium" panose="020B0603020102020204" pitchFamily="34" charset="0"/>
              </a:rPr>
              <a:t>Crime</a:t>
            </a:r>
            <a:r>
              <a:rPr lang="en-US" dirty="0">
                <a:latin typeface="Arial" charset="0"/>
              </a:rPr>
              <a:t> </a:t>
            </a:r>
          </a:p>
        </p:txBody>
      </p:sp>
      <p:sp>
        <p:nvSpPr>
          <p:cNvPr id="125955" name="Rectangle 3"/>
          <p:cNvSpPr>
            <a:spLocks noGrp="1" noChangeArrowheads="1"/>
          </p:cNvSpPr>
          <p:nvPr>
            <p:ph idx="1"/>
          </p:nvPr>
        </p:nvSpPr>
        <p:spPr/>
        <p:txBody>
          <a:bodyPr/>
          <a:lstStyle/>
          <a:p>
            <a:pPr eaLnBrk="1" hangingPunct="1"/>
            <a:r>
              <a:rPr lang="en-IN" dirty="0">
                <a:cs typeface="Arial" panose="020B0604020202020204" pitchFamily="34" charset="0"/>
              </a:rPr>
              <a:t>Act that violates criminal law and is punishable by criminal </a:t>
            </a:r>
            <a:r>
              <a:rPr lang="en-IN" dirty="0" smtClean="0">
                <a:cs typeface="Arial" panose="020B0604020202020204" pitchFamily="34" charset="0"/>
              </a:rPr>
              <a:t>sanctions</a:t>
            </a:r>
          </a:p>
          <a:p>
            <a:r>
              <a:rPr lang="en-US" dirty="0" smtClean="0">
                <a:cs typeface="Arial" panose="020B0604020202020204" pitchFamily="34" charset="0"/>
              </a:rPr>
              <a:t>Models of crime</a:t>
            </a:r>
          </a:p>
          <a:p>
            <a:pPr lvl="1"/>
            <a:r>
              <a:rPr lang="en-US" b="1" i="0" dirty="0" smtClean="0"/>
              <a:t>Consensus model</a:t>
            </a:r>
          </a:p>
          <a:p>
            <a:pPr lvl="1"/>
            <a:r>
              <a:rPr lang="en-US" b="1" i="0" dirty="0" smtClean="0"/>
              <a:t>Conflict model</a:t>
            </a:r>
            <a:endParaRPr lang="en-US" dirty="0" smtClean="0"/>
          </a:p>
          <a:p>
            <a:endParaRPr lang="en-US" dirty="0" smtClean="0"/>
          </a:p>
        </p:txBody>
      </p:sp>
      <p:pic>
        <p:nvPicPr>
          <p:cNvPr id="4" name="Picture 3" descr="This image shows a man smoking a cigarette. His face is partially visible. There is a cloud of smoke released from his mouth. He is holding the cigarette with his fingers." title="Consensus Model and Conflict Mode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033" y="3539613"/>
            <a:ext cx="3719865" cy="2386617"/>
          </a:xfrm>
          <a:prstGeom prst="rect">
            <a:avLst/>
          </a:prstGeom>
        </p:spPr>
      </p:pic>
    </p:spTree>
    <p:extLst>
      <p:ext uri="{BB962C8B-B14F-4D97-AF65-F5344CB8AC3E}">
        <p14:creationId xmlns:p14="http://schemas.microsoft.com/office/powerpoint/2010/main" val="3956701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IN" dirty="0" smtClean="0"/>
              <a:t>Types of Crime</a:t>
            </a:r>
            <a:endParaRPr lang="en-US" dirty="0"/>
          </a:p>
        </p:txBody>
      </p:sp>
      <p:sp>
        <p:nvSpPr>
          <p:cNvPr id="134148" name="Block Arc 134147"/>
          <p:cNvSpPr/>
          <p:nvPr/>
        </p:nvSpPr>
        <p:spPr>
          <a:xfrm>
            <a:off x="-3843614" y="800993"/>
            <a:ext cx="5692577" cy="5692577"/>
          </a:xfrm>
          <a:prstGeom prst="blockArc">
            <a:avLst>
              <a:gd name="adj1" fmla="val 18900000"/>
              <a:gd name="adj2" fmla="val 2700000"/>
              <a:gd name="adj3" fmla="val 379"/>
            </a:avLst>
          </a:prstGeom>
          <a:ln>
            <a:solidFill>
              <a:srgbClr val="D09545"/>
            </a:solidFill>
          </a:ln>
        </p:spPr>
        <p:style>
          <a:lnRef idx="2">
            <a:scrgbClr r="0" g="0" b="0"/>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34149" name="Freeform 134148"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ed violent. The second box is labeled property. The third box is labeled public order. The fourth box is labeled white collar. The fifth box is labeled organized. The sixth box is labeled high tech." title="Types of Crime"/>
          <p:cNvSpPr/>
          <p:nvPr/>
        </p:nvSpPr>
        <p:spPr>
          <a:xfrm>
            <a:off x="1276602" y="1756145"/>
            <a:ext cx="7424545" cy="445072"/>
          </a:xfrm>
          <a:custGeom>
            <a:avLst/>
            <a:gdLst>
              <a:gd name="connsiteX0" fmla="*/ 0 w 7424545"/>
              <a:gd name="connsiteY0" fmla="*/ 0 h 445072"/>
              <a:gd name="connsiteX1" fmla="*/ 7424545 w 7424545"/>
              <a:gd name="connsiteY1" fmla="*/ 0 h 445072"/>
              <a:gd name="connsiteX2" fmla="*/ 7424545 w 7424545"/>
              <a:gd name="connsiteY2" fmla="*/ 445072 h 445072"/>
              <a:gd name="connsiteX3" fmla="*/ 0 w 7424545"/>
              <a:gd name="connsiteY3" fmla="*/ 445072 h 445072"/>
              <a:gd name="connsiteX4" fmla="*/ 0 w 7424545"/>
              <a:gd name="connsiteY4" fmla="*/ 0 h 44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545" h="445072">
                <a:moveTo>
                  <a:pt x="0" y="0"/>
                </a:moveTo>
                <a:lnTo>
                  <a:pt x="7424545" y="0"/>
                </a:lnTo>
                <a:lnTo>
                  <a:pt x="7424545" y="445072"/>
                </a:lnTo>
                <a:lnTo>
                  <a:pt x="0" y="445072"/>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3276"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2"/>
                </a:solidFill>
              </a:rPr>
              <a:t>Violent</a:t>
            </a:r>
            <a:endParaRPr lang="en-US" sz="2300" kern="1200" dirty="0">
              <a:solidFill>
                <a:schemeClr val="tx2"/>
              </a:solidFill>
            </a:endParaRPr>
          </a:p>
        </p:txBody>
      </p:sp>
      <p:sp>
        <p:nvSpPr>
          <p:cNvPr id="134150" name="Oval 134149"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ed, violent. The second box is labeled, property. The third box is labeled, public order. The fourth box is labeled, white collar. The fifth box is labeled, organized. The sixth box is labeled, high-tech." title="Types of Crime"/>
          <p:cNvSpPr/>
          <p:nvPr/>
        </p:nvSpPr>
        <p:spPr>
          <a:xfrm>
            <a:off x="998432" y="1700511"/>
            <a:ext cx="556340" cy="55634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4151" name="Freeform 134150"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ed violent. The second box is labeled property. The third box is labeled public order. The fourth box is labeled white collar. The fifth box is labeled organized. The sixth box is labeled high tech." title="Types of Crime"/>
          <p:cNvSpPr/>
          <p:nvPr/>
        </p:nvSpPr>
        <p:spPr>
          <a:xfrm>
            <a:off x="1642705" y="2423670"/>
            <a:ext cx="7058442" cy="445072"/>
          </a:xfrm>
          <a:custGeom>
            <a:avLst/>
            <a:gdLst>
              <a:gd name="connsiteX0" fmla="*/ 0 w 7058442"/>
              <a:gd name="connsiteY0" fmla="*/ 0 h 445072"/>
              <a:gd name="connsiteX1" fmla="*/ 7058442 w 7058442"/>
              <a:gd name="connsiteY1" fmla="*/ 0 h 445072"/>
              <a:gd name="connsiteX2" fmla="*/ 7058442 w 7058442"/>
              <a:gd name="connsiteY2" fmla="*/ 445072 h 445072"/>
              <a:gd name="connsiteX3" fmla="*/ 0 w 7058442"/>
              <a:gd name="connsiteY3" fmla="*/ 445072 h 445072"/>
              <a:gd name="connsiteX4" fmla="*/ 0 w 7058442"/>
              <a:gd name="connsiteY4" fmla="*/ 0 h 44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8442" h="445072">
                <a:moveTo>
                  <a:pt x="0" y="0"/>
                </a:moveTo>
                <a:lnTo>
                  <a:pt x="7058442" y="0"/>
                </a:lnTo>
                <a:lnTo>
                  <a:pt x="7058442" y="445072"/>
                </a:lnTo>
                <a:lnTo>
                  <a:pt x="0" y="445072"/>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3276"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2"/>
                </a:solidFill>
              </a:rPr>
              <a:t>Property</a:t>
            </a:r>
            <a:endParaRPr lang="en-US" sz="2300" kern="1200" dirty="0">
              <a:solidFill>
                <a:schemeClr val="tx2"/>
              </a:solidFill>
            </a:endParaRPr>
          </a:p>
        </p:txBody>
      </p:sp>
      <p:sp>
        <p:nvSpPr>
          <p:cNvPr id="134152" name="Oval 134151"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ed, violent. The second box is labeled, property. The third box is labeled, public order. The fourth box is labeled, white collar. The fifth box is labeled, organized. The sixth box is labeled, high-tech." title="Types of Crime"/>
          <p:cNvSpPr/>
          <p:nvPr/>
        </p:nvSpPr>
        <p:spPr>
          <a:xfrm>
            <a:off x="1364534" y="2368036"/>
            <a:ext cx="556340" cy="55634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4153" name="Freeform 134152"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ed violent. The second box is labeled property. The third box is labeled public order. The fourth box is labeled white collar. The fifth box is labeled organized. The sixth box is labeled high tech." title="Types of Crime"/>
          <p:cNvSpPr/>
          <p:nvPr/>
        </p:nvSpPr>
        <p:spPr>
          <a:xfrm>
            <a:off x="1810114" y="3091194"/>
            <a:ext cx="6891033" cy="445072"/>
          </a:xfrm>
          <a:custGeom>
            <a:avLst/>
            <a:gdLst>
              <a:gd name="connsiteX0" fmla="*/ 0 w 6891033"/>
              <a:gd name="connsiteY0" fmla="*/ 0 h 445072"/>
              <a:gd name="connsiteX1" fmla="*/ 6891033 w 6891033"/>
              <a:gd name="connsiteY1" fmla="*/ 0 h 445072"/>
              <a:gd name="connsiteX2" fmla="*/ 6891033 w 6891033"/>
              <a:gd name="connsiteY2" fmla="*/ 445072 h 445072"/>
              <a:gd name="connsiteX3" fmla="*/ 0 w 6891033"/>
              <a:gd name="connsiteY3" fmla="*/ 445072 h 445072"/>
              <a:gd name="connsiteX4" fmla="*/ 0 w 6891033"/>
              <a:gd name="connsiteY4" fmla="*/ 0 h 44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033" h="445072">
                <a:moveTo>
                  <a:pt x="0" y="0"/>
                </a:moveTo>
                <a:lnTo>
                  <a:pt x="6891033" y="0"/>
                </a:lnTo>
                <a:lnTo>
                  <a:pt x="6891033" y="445072"/>
                </a:lnTo>
                <a:lnTo>
                  <a:pt x="0" y="445072"/>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3276"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2"/>
                </a:solidFill>
              </a:rPr>
              <a:t>Public order</a:t>
            </a:r>
            <a:endParaRPr lang="en-US" sz="2300" kern="1200" dirty="0">
              <a:solidFill>
                <a:schemeClr val="tx2"/>
              </a:solidFill>
            </a:endParaRPr>
          </a:p>
        </p:txBody>
      </p:sp>
      <p:sp>
        <p:nvSpPr>
          <p:cNvPr id="134154" name="Oval 134153"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ed, violent. The second box is labeled, property. The third box is labeled, public order. The fourth box is labeled, white collar. The fifth box is labeled, organized. The sixth box is labeled, high-tech." title="Types of Crime"/>
          <p:cNvSpPr/>
          <p:nvPr/>
        </p:nvSpPr>
        <p:spPr>
          <a:xfrm>
            <a:off x="1531944" y="3035560"/>
            <a:ext cx="556340" cy="55634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4155" name="Freeform 134154"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ed violent. The second box is labeled property. The third box is labeled public order. The fourth box is labeled white collar. The fifth box is labeled organized. The sixth box is labeled high tech." title="Types of Crime"/>
          <p:cNvSpPr/>
          <p:nvPr/>
        </p:nvSpPr>
        <p:spPr>
          <a:xfrm>
            <a:off x="1810114" y="3758295"/>
            <a:ext cx="6891033" cy="445072"/>
          </a:xfrm>
          <a:custGeom>
            <a:avLst/>
            <a:gdLst>
              <a:gd name="connsiteX0" fmla="*/ 0 w 6891033"/>
              <a:gd name="connsiteY0" fmla="*/ 0 h 445072"/>
              <a:gd name="connsiteX1" fmla="*/ 6891033 w 6891033"/>
              <a:gd name="connsiteY1" fmla="*/ 0 h 445072"/>
              <a:gd name="connsiteX2" fmla="*/ 6891033 w 6891033"/>
              <a:gd name="connsiteY2" fmla="*/ 445072 h 445072"/>
              <a:gd name="connsiteX3" fmla="*/ 0 w 6891033"/>
              <a:gd name="connsiteY3" fmla="*/ 445072 h 445072"/>
              <a:gd name="connsiteX4" fmla="*/ 0 w 6891033"/>
              <a:gd name="connsiteY4" fmla="*/ 0 h 44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033" h="445072">
                <a:moveTo>
                  <a:pt x="0" y="0"/>
                </a:moveTo>
                <a:lnTo>
                  <a:pt x="6891033" y="0"/>
                </a:lnTo>
                <a:lnTo>
                  <a:pt x="6891033" y="445072"/>
                </a:lnTo>
                <a:lnTo>
                  <a:pt x="0" y="445072"/>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3276"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2"/>
                </a:solidFill>
              </a:rPr>
              <a:t>White collar</a:t>
            </a:r>
            <a:endParaRPr lang="en-US" sz="2300" kern="1200" dirty="0">
              <a:solidFill>
                <a:schemeClr val="tx2"/>
              </a:solidFill>
            </a:endParaRPr>
          </a:p>
        </p:txBody>
      </p:sp>
      <p:sp>
        <p:nvSpPr>
          <p:cNvPr id="134156" name="Oval 134155"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ed, violent. The second box is labeled, property. The third box is labeled, public order. The fourth box is labeled, white collar. The fifth box is labeled, organized. The sixth box is labeled, high-tech." title="Types of Crime"/>
          <p:cNvSpPr/>
          <p:nvPr/>
        </p:nvSpPr>
        <p:spPr>
          <a:xfrm>
            <a:off x="1531944" y="3702661"/>
            <a:ext cx="556340" cy="55634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4157" name="Freeform 134156"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ed violent. The second box is labeled property. The third box is labeled public order. The fourth box is labeled white collar. The fifth box is labeled organized. The sixth box is labeled high tech." title="Types of Crime"/>
          <p:cNvSpPr/>
          <p:nvPr/>
        </p:nvSpPr>
        <p:spPr>
          <a:xfrm>
            <a:off x="1642705" y="4425820"/>
            <a:ext cx="7058442" cy="445072"/>
          </a:xfrm>
          <a:custGeom>
            <a:avLst/>
            <a:gdLst>
              <a:gd name="connsiteX0" fmla="*/ 0 w 7058442"/>
              <a:gd name="connsiteY0" fmla="*/ 0 h 445072"/>
              <a:gd name="connsiteX1" fmla="*/ 7058442 w 7058442"/>
              <a:gd name="connsiteY1" fmla="*/ 0 h 445072"/>
              <a:gd name="connsiteX2" fmla="*/ 7058442 w 7058442"/>
              <a:gd name="connsiteY2" fmla="*/ 445072 h 445072"/>
              <a:gd name="connsiteX3" fmla="*/ 0 w 7058442"/>
              <a:gd name="connsiteY3" fmla="*/ 445072 h 445072"/>
              <a:gd name="connsiteX4" fmla="*/ 0 w 7058442"/>
              <a:gd name="connsiteY4" fmla="*/ 0 h 44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8442" h="445072">
                <a:moveTo>
                  <a:pt x="0" y="0"/>
                </a:moveTo>
                <a:lnTo>
                  <a:pt x="7058442" y="0"/>
                </a:lnTo>
                <a:lnTo>
                  <a:pt x="7058442" y="445072"/>
                </a:lnTo>
                <a:lnTo>
                  <a:pt x="0" y="445072"/>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3276"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2"/>
                </a:solidFill>
              </a:rPr>
              <a:t>Organized</a:t>
            </a:r>
            <a:endParaRPr lang="en-US" sz="2300" kern="1200" dirty="0">
              <a:solidFill>
                <a:schemeClr val="tx2"/>
              </a:solidFill>
            </a:endParaRPr>
          </a:p>
        </p:txBody>
      </p:sp>
      <p:sp>
        <p:nvSpPr>
          <p:cNvPr id="134158" name="Oval 134157"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ed, violent. The second box is labeled, property. The third box is labeled, public order. The fourth box is labeled, white collar. The fifth box is labeled, organized. The sixth box is labeled, high-tech." title="Types of Crime"/>
          <p:cNvSpPr/>
          <p:nvPr/>
        </p:nvSpPr>
        <p:spPr>
          <a:xfrm>
            <a:off x="1364534" y="4370186"/>
            <a:ext cx="556340" cy="55634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4159" name="Freeform 134158"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ed violent. The second box is labeled property. The third box is labeled public order. The fourth box is labeled white collar. The fifth box is labeled organized. The sixth box is labeled high tech." title="Types of Crime"/>
          <p:cNvSpPr/>
          <p:nvPr/>
        </p:nvSpPr>
        <p:spPr>
          <a:xfrm>
            <a:off x="1276602" y="5093344"/>
            <a:ext cx="7424545" cy="445072"/>
          </a:xfrm>
          <a:custGeom>
            <a:avLst/>
            <a:gdLst>
              <a:gd name="connsiteX0" fmla="*/ 0 w 7424545"/>
              <a:gd name="connsiteY0" fmla="*/ 0 h 445072"/>
              <a:gd name="connsiteX1" fmla="*/ 7424545 w 7424545"/>
              <a:gd name="connsiteY1" fmla="*/ 0 h 445072"/>
              <a:gd name="connsiteX2" fmla="*/ 7424545 w 7424545"/>
              <a:gd name="connsiteY2" fmla="*/ 445072 h 445072"/>
              <a:gd name="connsiteX3" fmla="*/ 0 w 7424545"/>
              <a:gd name="connsiteY3" fmla="*/ 445072 h 445072"/>
              <a:gd name="connsiteX4" fmla="*/ 0 w 7424545"/>
              <a:gd name="connsiteY4" fmla="*/ 0 h 44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545" h="445072">
                <a:moveTo>
                  <a:pt x="0" y="0"/>
                </a:moveTo>
                <a:lnTo>
                  <a:pt x="7424545" y="0"/>
                </a:lnTo>
                <a:lnTo>
                  <a:pt x="7424545" y="445072"/>
                </a:lnTo>
                <a:lnTo>
                  <a:pt x="0" y="445072"/>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3276"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2"/>
                </a:solidFill>
              </a:rPr>
              <a:t>High tech</a:t>
            </a:r>
            <a:endParaRPr lang="en-US" sz="2300" kern="1200" dirty="0">
              <a:solidFill>
                <a:schemeClr val="tx2"/>
              </a:solidFill>
            </a:endParaRPr>
          </a:p>
        </p:txBody>
      </p:sp>
      <p:sp>
        <p:nvSpPr>
          <p:cNvPr id="134160" name="Oval 134159"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ed, violent. The second box is labeled, property. The third box is labeled, public order. The fourth box is labeled, white collar. The fifth box is labeled, organized. The sixth box is labeled, high-tech." title="Types of Crime"/>
          <p:cNvSpPr/>
          <p:nvPr/>
        </p:nvSpPr>
        <p:spPr>
          <a:xfrm>
            <a:off x="998432" y="5037710"/>
            <a:ext cx="556340" cy="55634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2646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4150"/>
                                        </p:tgtEl>
                                        <p:attrNameLst>
                                          <p:attrName>style.visibility</p:attrName>
                                        </p:attrNameLst>
                                      </p:cBhvr>
                                      <p:to>
                                        <p:strVal val="visible"/>
                                      </p:to>
                                    </p:set>
                                    <p:animEffect transition="in" filter="wipe(left)">
                                      <p:cBhvr>
                                        <p:cTn id="7" dur="500"/>
                                        <p:tgtEl>
                                          <p:spTgt spid="1341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4149"/>
                                        </p:tgtEl>
                                        <p:attrNameLst>
                                          <p:attrName>style.visibility</p:attrName>
                                        </p:attrNameLst>
                                      </p:cBhvr>
                                      <p:to>
                                        <p:strVal val="visible"/>
                                      </p:to>
                                    </p:set>
                                    <p:animEffect transition="in" filter="wipe(left)">
                                      <p:cBhvr>
                                        <p:cTn id="10" dur="500"/>
                                        <p:tgtEl>
                                          <p:spTgt spid="13414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4152"/>
                                        </p:tgtEl>
                                        <p:attrNameLst>
                                          <p:attrName>style.visibility</p:attrName>
                                        </p:attrNameLst>
                                      </p:cBhvr>
                                      <p:to>
                                        <p:strVal val="visible"/>
                                      </p:to>
                                    </p:set>
                                    <p:animEffect transition="in" filter="wipe(left)">
                                      <p:cBhvr>
                                        <p:cTn id="15" dur="500"/>
                                        <p:tgtEl>
                                          <p:spTgt spid="13415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4151"/>
                                        </p:tgtEl>
                                        <p:attrNameLst>
                                          <p:attrName>style.visibility</p:attrName>
                                        </p:attrNameLst>
                                      </p:cBhvr>
                                      <p:to>
                                        <p:strVal val="visible"/>
                                      </p:to>
                                    </p:set>
                                    <p:animEffect transition="in" filter="wipe(left)">
                                      <p:cBhvr>
                                        <p:cTn id="18" dur="500"/>
                                        <p:tgtEl>
                                          <p:spTgt spid="13415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4154"/>
                                        </p:tgtEl>
                                        <p:attrNameLst>
                                          <p:attrName>style.visibility</p:attrName>
                                        </p:attrNameLst>
                                      </p:cBhvr>
                                      <p:to>
                                        <p:strVal val="visible"/>
                                      </p:to>
                                    </p:set>
                                    <p:animEffect transition="in" filter="wipe(left)">
                                      <p:cBhvr>
                                        <p:cTn id="23" dur="500"/>
                                        <p:tgtEl>
                                          <p:spTgt spid="13415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4153"/>
                                        </p:tgtEl>
                                        <p:attrNameLst>
                                          <p:attrName>style.visibility</p:attrName>
                                        </p:attrNameLst>
                                      </p:cBhvr>
                                      <p:to>
                                        <p:strVal val="visible"/>
                                      </p:to>
                                    </p:set>
                                    <p:animEffect transition="in" filter="wipe(left)">
                                      <p:cBhvr>
                                        <p:cTn id="26" dur="500"/>
                                        <p:tgtEl>
                                          <p:spTgt spid="13415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4156"/>
                                        </p:tgtEl>
                                        <p:attrNameLst>
                                          <p:attrName>style.visibility</p:attrName>
                                        </p:attrNameLst>
                                      </p:cBhvr>
                                      <p:to>
                                        <p:strVal val="visible"/>
                                      </p:to>
                                    </p:set>
                                    <p:animEffect transition="in" filter="wipe(left)">
                                      <p:cBhvr>
                                        <p:cTn id="31" dur="500"/>
                                        <p:tgtEl>
                                          <p:spTgt spid="13415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4155"/>
                                        </p:tgtEl>
                                        <p:attrNameLst>
                                          <p:attrName>style.visibility</p:attrName>
                                        </p:attrNameLst>
                                      </p:cBhvr>
                                      <p:to>
                                        <p:strVal val="visible"/>
                                      </p:to>
                                    </p:set>
                                    <p:animEffect transition="in" filter="wipe(left)">
                                      <p:cBhvr>
                                        <p:cTn id="34" dur="500"/>
                                        <p:tgtEl>
                                          <p:spTgt spid="1341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34158"/>
                                        </p:tgtEl>
                                        <p:attrNameLst>
                                          <p:attrName>style.visibility</p:attrName>
                                        </p:attrNameLst>
                                      </p:cBhvr>
                                      <p:to>
                                        <p:strVal val="visible"/>
                                      </p:to>
                                    </p:set>
                                    <p:animEffect transition="in" filter="wipe(left)">
                                      <p:cBhvr>
                                        <p:cTn id="39" dur="500"/>
                                        <p:tgtEl>
                                          <p:spTgt spid="13415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4157"/>
                                        </p:tgtEl>
                                        <p:attrNameLst>
                                          <p:attrName>style.visibility</p:attrName>
                                        </p:attrNameLst>
                                      </p:cBhvr>
                                      <p:to>
                                        <p:strVal val="visible"/>
                                      </p:to>
                                    </p:set>
                                    <p:animEffect transition="in" filter="wipe(left)">
                                      <p:cBhvr>
                                        <p:cTn id="42" dur="500"/>
                                        <p:tgtEl>
                                          <p:spTgt spid="13415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4160"/>
                                        </p:tgtEl>
                                        <p:attrNameLst>
                                          <p:attrName>style.visibility</p:attrName>
                                        </p:attrNameLst>
                                      </p:cBhvr>
                                      <p:to>
                                        <p:strVal val="visible"/>
                                      </p:to>
                                    </p:set>
                                    <p:animEffect transition="in" filter="wipe(left)">
                                      <p:cBhvr>
                                        <p:cTn id="47" dur="500"/>
                                        <p:tgtEl>
                                          <p:spTgt spid="13416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34159"/>
                                        </p:tgtEl>
                                        <p:attrNameLst>
                                          <p:attrName>style.visibility</p:attrName>
                                        </p:attrNameLst>
                                      </p:cBhvr>
                                      <p:to>
                                        <p:strVal val="visible"/>
                                      </p:to>
                                    </p:set>
                                    <p:animEffect transition="in" filter="wipe(left)">
                                      <p:cBhvr>
                                        <p:cTn id="50" dur="500"/>
                                        <p:tgtEl>
                                          <p:spTgt spid="134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P spid="134151" grpId="0" animBg="1"/>
      <p:bldP spid="134153" grpId="0" animBg="1"/>
      <p:bldP spid="134155" grpId="0" animBg="1"/>
      <p:bldP spid="134157" grpId="0" animBg="1"/>
      <p:bldP spid="1341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41445" y="2654205"/>
            <a:ext cx="7615451" cy="1371600"/>
          </a:xfrm>
        </p:spPr>
        <p:txBody>
          <a:bodyPr>
            <a:normAutofit/>
          </a:bodyPr>
          <a:lstStyle/>
          <a:p>
            <a:pPr eaLnBrk="1" hangingPunct="1"/>
            <a:r>
              <a:rPr lang="en-IN" dirty="0">
                <a:solidFill>
                  <a:srgbClr val="D09545"/>
                </a:solidFill>
                <a:latin typeface="+mn-lt"/>
              </a:rPr>
              <a:t>LO - 2</a:t>
            </a:r>
            <a:r>
              <a:rPr lang="en-IN" sz="3600" dirty="0">
                <a:latin typeface="+mn-lt"/>
              </a:rPr>
              <a:t/>
            </a:r>
            <a:br>
              <a:rPr lang="en-IN" sz="3600" dirty="0">
                <a:latin typeface="+mn-lt"/>
              </a:rPr>
            </a:br>
            <a:r>
              <a:rPr lang="en-IN" sz="2800" b="0" dirty="0">
                <a:latin typeface="Franklin Gothic Medium" panose="020B0603020102020204" pitchFamily="34" charset="0"/>
              </a:rPr>
              <a:t>Outline the three levels of law enforcement</a:t>
            </a:r>
            <a:endParaRPr lang="en-US" sz="2800" b="0" dirty="0">
              <a:latin typeface="Franklin Gothic Medium" panose="020B0603020102020204" pitchFamily="34" charset="0"/>
            </a:endParaRPr>
          </a:p>
        </p:txBody>
      </p:sp>
    </p:spTree>
    <p:extLst>
      <p:ext uri="{BB962C8B-B14F-4D97-AF65-F5344CB8AC3E}">
        <p14:creationId xmlns:p14="http://schemas.microsoft.com/office/powerpoint/2010/main" val="2599795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mtClean="0"/>
              <a:t>Criminal Justice System </a:t>
            </a:r>
            <a:endParaRPr lang="en-US" dirty="0"/>
          </a:p>
        </p:txBody>
      </p:sp>
      <p:sp>
        <p:nvSpPr>
          <p:cNvPr id="150531" name="Rectangle 3"/>
          <p:cNvSpPr>
            <a:spLocks noGrp="1" noChangeArrowheads="1"/>
          </p:cNvSpPr>
          <p:nvPr>
            <p:ph idx="1"/>
          </p:nvPr>
        </p:nvSpPr>
        <p:spPr/>
        <p:txBody>
          <a:bodyPr/>
          <a:lstStyle/>
          <a:p>
            <a:r>
              <a:rPr lang="en-US" dirty="0" smtClean="0"/>
              <a:t>Is an interlocking network of: </a:t>
            </a:r>
          </a:p>
          <a:p>
            <a:pPr lvl="1"/>
            <a:r>
              <a:rPr lang="en-US" dirty="0" smtClean="0"/>
              <a:t>Law enforcement agencies</a:t>
            </a:r>
          </a:p>
          <a:p>
            <a:pPr lvl="1"/>
            <a:r>
              <a:rPr lang="en-US" dirty="0" smtClean="0"/>
              <a:t>Courts</a:t>
            </a:r>
          </a:p>
          <a:p>
            <a:pPr lvl="1"/>
            <a:r>
              <a:rPr lang="en-US" dirty="0" smtClean="0"/>
              <a:t>Corrections institutions </a:t>
            </a:r>
          </a:p>
          <a:p>
            <a:r>
              <a:rPr lang="en-US" b="1" dirty="0" smtClean="0"/>
              <a:t>Federalism</a:t>
            </a:r>
            <a:r>
              <a:rPr lang="en-US" dirty="0" smtClean="0"/>
              <a:t>: </a:t>
            </a:r>
            <a:r>
              <a:rPr lang="en-IN" dirty="0"/>
              <a:t>Form of government in which a written constitution provides for a division of powers between a central government and several regional governments</a:t>
            </a:r>
          </a:p>
          <a:p>
            <a:pPr marL="0" indent="0">
              <a:buNone/>
            </a:pPr>
            <a:endParaRPr lang="en-US" dirty="0" smtClean="0"/>
          </a:p>
          <a:p>
            <a:pPr marL="365760" lvl="1" indent="0">
              <a:buNone/>
            </a:pPr>
            <a:endParaRPr lang="en-US" dirty="0" smtClean="0"/>
          </a:p>
        </p:txBody>
      </p:sp>
    </p:spTree>
    <p:extLst>
      <p:ext uri="{BB962C8B-B14F-4D97-AF65-F5344CB8AC3E}">
        <p14:creationId xmlns:p14="http://schemas.microsoft.com/office/powerpoint/2010/main" val="2494447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smtClean="0"/>
              <a:t>Levels of Law Enforcement</a:t>
            </a:r>
            <a:endParaRPr lang="en-US" sz="2000" dirty="0"/>
          </a:p>
        </p:txBody>
      </p:sp>
      <p:sp>
        <p:nvSpPr>
          <p:cNvPr id="156675" name="Rectangle 3"/>
          <p:cNvSpPr>
            <a:spLocks noGrp="1" noChangeArrowheads="1"/>
          </p:cNvSpPr>
          <p:nvPr>
            <p:ph idx="1"/>
          </p:nvPr>
        </p:nvSpPr>
        <p:spPr/>
        <p:txBody>
          <a:bodyPr/>
          <a:lstStyle/>
          <a:p>
            <a:r>
              <a:rPr lang="en-US" dirty="0" smtClean="0"/>
              <a:t>Local - Investigate </a:t>
            </a:r>
            <a:r>
              <a:rPr lang="en-US" dirty="0"/>
              <a:t>most </a:t>
            </a:r>
            <a:r>
              <a:rPr lang="en-US" dirty="0" smtClean="0"/>
              <a:t>crimes and </a:t>
            </a:r>
            <a:r>
              <a:rPr lang="en-US" dirty="0"/>
              <a:t>attempt to deter </a:t>
            </a:r>
            <a:r>
              <a:rPr lang="en-US" dirty="0" smtClean="0"/>
              <a:t>crime through </a:t>
            </a:r>
            <a:r>
              <a:rPr lang="en-US" dirty="0"/>
              <a:t>patrol activities</a:t>
            </a:r>
            <a:endParaRPr lang="en-US" dirty="0" smtClean="0"/>
          </a:p>
          <a:p>
            <a:r>
              <a:rPr lang="en-US" dirty="0" smtClean="0"/>
              <a:t>State - Include the state police and</a:t>
            </a:r>
            <a:r>
              <a:rPr lang="en-US" dirty="0"/>
              <a:t> </a:t>
            </a:r>
            <a:r>
              <a:rPr lang="en-US" dirty="0" smtClean="0"/>
              <a:t> highway patrols</a:t>
            </a:r>
          </a:p>
          <a:p>
            <a:r>
              <a:rPr lang="en-US" dirty="0" smtClean="0"/>
              <a:t>Federal agencies - Operate throughout the </a:t>
            </a:r>
            <a:r>
              <a:rPr lang="en-US" dirty="0"/>
              <a:t>United </a:t>
            </a:r>
            <a:r>
              <a:rPr lang="en-US" dirty="0" smtClean="0"/>
              <a:t>States</a:t>
            </a:r>
          </a:p>
          <a:p>
            <a:pPr marL="0" indent="0">
              <a:buNone/>
            </a:pPr>
            <a:endParaRPr lang="en-US" dirty="0" smtClean="0"/>
          </a:p>
          <a:p>
            <a:endParaRPr lang="en-US" dirty="0"/>
          </a:p>
        </p:txBody>
      </p:sp>
      <p:pic>
        <p:nvPicPr>
          <p:cNvPr id="4" name="Picture 3" descr="This image shows a man with a shaven head reading a book. The book is placed on a long table. There are groups of men sitting in the front row and reading books. They all are wearing same colored shirts, and the back of the shirts contain the text “CJX ORANGE COUNTY JAIL.” There is a man standing in front of these men and looking down. He is wearing a different colored shirt.  " title="Levels of Law Enforc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672" y="4103305"/>
            <a:ext cx="3343153" cy="2371878"/>
          </a:xfrm>
          <a:prstGeom prst="rect">
            <a:avLst/>
          </a:prstGeom>
        </p:spPr>
      </p:pic>
    </p:spTree>
    <p:extLst>
      <p:ext uri="{BB962C8B-B14F-4D97-AF65-F5344CB8AC3E}">
        <p14:creationId xmlns:p14="http://schemas.microsoft.com/office/powerpoint/2010/main" val="2391362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dirty="0" smtClean="0"/>
              <a:t>Courts</a:t>
            </a:r>
            <a:endParaRPr lang="en-US" dirty="0"/>
          </a:p>
        </p:txBody>
      </p:sp>
      <p:sp>
        <p:nvSpPr>
          <p:cNvPr id="164867" name="Rectangle 3"/>
          <p:cNvSpPr>
            <a:spLocks noGrp="1" noChangeArrowheads="1"/>
          </p:cNvSpPr>
          <p:nvPr>
            <p:ph idx="1"/>
          </p:nvPr>
        </p:nvSpPr>
        <p:spPr/>
        <p:txBody>
          <a:bodyPr/>
          <a:lstStyle/>
          <a:p>
            <a:r>
              <a:rPr lang="en-US" dirty="0" smtClean="0"/>
              <a:t>The United States has a dual court system</a:t>
            </a:r>
          </a:p>
          <a:p>
            <a:pPr lvl="1"/>
            <a:r>
              <a:rPr lang="en-US" dirty="0" smtClean="0"/>
              <a:t>Federal Courts </a:t>
            </a:r>
          </a:p>
          <a:p>
            <a:pPr lvl="1"/>
            <a:r>
              <a:rPr lang="en-US" dirty="0" smtClean="0"/>
              <a:t>State Courts </a:t>
            </a:r>
          </a:p>
          <a:p>
            <a:r>
              <a:rPr lang="en-US" dirty="0" smtClean="0"/>
              <a:t>Criminal court and its work group are responsible for determining the innocence or guilt of suspects</a:t>
            </a:r>
            <a:endParaRPr lang="en-US" dirty="0"/>
          </a:p>
        </p:txBody>
      </p:sp>
      <p:pic>
        <p:nvPicPr>
          <p:cNvPr id="5" name="Picture 4" descr="This is an image of a gavel resting on a soundblock. It has a long handle with a rounded structure  at the end. " title="Cour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412" y="4448923"/>
            <a:ext cx="4208205" cy="1396528"/>
          </a:xfrm>
          <a:prstGeom prst="rect">
            <a:avLst/>
          </a:prstGeom>
        </p:spPr>
      </p:pic>
    </p:spTree>
    <p:extLst>
      <p:ext uri="{BB962C8B-B14F-4D97-AF65-F5344CB8AC3E}">
        <p14:creationId xmlns:p14="http://schemas.microsoft.com/office/powerpoint/2010/main" val="600973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3744</TotalTime>
  <Words>762</Words>
  <Application>Microsoft Office PowerPoint</Application>
  <PresentationFormat>On-screen Show (4:3)</PresentationFormat>
  <Paragraphs>149</Paragraphs>
  <Slides>28</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ＭＳ Ｐゴシック</vt:lpstr>
      <vt:lpstr>Arial</vt:lpstr>
      <vt:lpstr>Arial Narrow</vt:lpstr>
      <vt:lpstr>Calibri</vt:lpstr>
      <vt:lpstr>DINPro-CondBlack</vt:lpstr>
      <vt:lpstr>Franklin Gothic Medium</vt:lpstr>
      <vt:lpstr>Lucida Grande</vt:lpstr>
      <vt:lpstr>Rockwell</vt:lpstr>
      <vt:lpstr>Times New Roman</vt:lpstr>
      <vt:lpstr>Wingdings</vt:lpstr>
      <vt:lpstr>2_Office Theme</vt:lpstr>
      <vt:lpstr>Chapter 1 – Criminal Justice Today</vt:lpstr>
      <vt:lpstr>Learning Outcomes</vt:lpstr>
      <vt:lpstr>LO - 1 Define crime, and identify the different types of crime </vt:lpstr>
      <vt:lpstr>Crime </vt:lpstr>
      <vt:lpstr>Types of Crime</vt:lpstr>
      <vt:lpstr>LO - 2 Outline the three levels of law enforcement</vt:lpstr>
      <vt:lpstr>Criminal Justice System </vt:lpstr>
      <vt:lpstr>Levels of Law Enforcement</vt:lpstr>
      <vt:lpstr>Courts</vt:lpstr>
      <vt:lpstr>LO - 3 List the essential elements of the corrections system</vt:lpstr>
      <vt:lpstr>Corrections Systems </vt:lpstr>
      <vt:lpstr>Steps in Criminal Justice Process</vt:lpstr>
      <vt:lpstr>LO - 4 Define ethics, and describe the role that it plays in discretionary decision making</vt:lpstr>
      <vt:lpstr>1.3       Discretion in the Criminal Justice System</vt:lpstr>
      <vt:lpstr>Ethics and Justice</vt:lpstr>
      <vt:lpstr> </vt:lpstr>
      <vt:lpstr>Crime Control Model and Due Process Model </vt:lpstr>
      <vt:lpstr>Homeland Security and Domestic Terrorism</vt:lpstr>
      <vt:lpstr>Counterterrorism and Civil Liberties  </vt:lpstr>
      <vt:lpstr>1.4 Prison and Jail Populations in the United States, 1985-2011</vt:lpstr>
      <vt:lpstr>Career in Criminal Justice</vt:lpstr>
      <vt:lpstr>Career in Criminal Justice (Continued 1)</vt:lpstr>
      <vt:lpstr>Career in Criminal Justice (Continued 2)</vt:lpstr>
      <vt:lpstr>Career in Criminal Justice (Continued 3)</vt:lpstr>
      <vt:lpstr>Key Terms</vt:lpstr>
      <vt:lpstr>Key Terms  (continued)</vt:lpstr>
      <vt:lpstr>Summary</vt:lpstr>
      <vt:lpstr>PowerPoint Presentation</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Sharon Thomas</cp:lastModifiedBy>
  <cp:revision>267</cp:revision>
  <dcterms:created xsi:type="dcterms:W3CDTF">2013-10-25T01:45:49Z</dcterms:created>
  <dcterms:modified xsi:type="dcterms:W3CDTF">2015-09-28T10:22:05Z</dcterms:modified>
</cp:coreProperties>
</file>