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6" r:id="rId1"/>
  </p:sldMasterIdLst>
  <p:notesMasterIdLst>
    <p:notesMasterId r:id="rId31"/>
  </p:notesMasterIdLst>
  <p:handoutMasterIdLst>
    <p:handoutMasterId r:id="rId32"/>
  </p:handoutMasterIdLst>
  <p:sldIdLst>
    <p:sldId id="320" r:id="rId2"/>
    <p:sldId id="257" r:id="rId3"/>
    <p:sldId id="314" r:id="rId4"/>
    <p:sldId id="261" r:id="rId5"/>
    <p:sldId id="264" r:id="rId6"/>
    <p:sldId id="337" r:id="rId7"/>
    <p:sldId id="270" r:id="rId8"/>
    <p:sldId id="332" r:id="rId9"/>
    <p:sldId id="273" r:id="rId10"/>
    <p:sldId id="275" r:id="rId11"/>
    <p:sldId id="331" r:id="rId12"/>
    <p:sldId id="277" r:id="rId13"/>
    <p:sldId id="278" r:id="rId14"/>
    <p:sldId id="279" r:id="rId15"/>
    <p:sldId id="299" r:id="rId16"/>
    <p:sldId id="280" r:id="rId17"/>
    <p:sldId id="338" r:id="rId18"/>
    <p:sldId id="329" r:id="rId19"/>
    <p:sldId id="283" r:id="rId20"/>
    <p:sldId id="309" r:id="rId21"/>
    <p:sldId id="311" r:id="rId22"/>
    <p:sldId id="317" r:id="rId23"/>
    <p:sldId id="335" r:id="rId24"/>
    <p:sldId id="315" r:id="rId25"/>
    <p:sldId id="316" r:id="rId26"/>
    <p:sldId id="322" r:id="rId27"/>
    <p:sldId id="327" r:id="rId28"/>
    <p:sldId id="325" r:id="rId29"/>
    <p:sldId id="330"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885">
          <p15:clr>
            <a:srgbClr val="A4A3A4"/>
          </p15:clr>
        </p15:guide>
        <p15:guide id="2" orient="horz" pos="1902">
          <p15:clr>
            <a:srgbClr val="A4A3A4"/>
          </p15:clr>
        </p15:guide>
        <p15:guide id="3" pos="287">
          <p15:clr>
            <a:srgbClr val="A4A3A4"/>
          </p15:clr>
        </p15:guide>
        <p15:guide id="4" pos="5325">
          <p15:clr>
            <a:srgbClr val="A4A3A4"/>
          </p15:clr>
        </p15:guide>
        <p15:guide id="5"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sundhara Karkare" initials="VK" lastIdx="36" clrIdx="0">
    <p:extLst>
      <p:ext uri="{19B8F6BF-5375-455C-9EA6-DF929625EA0E}">
        <p15:presenceInfo xmlns:p15="http://schemas.microsoft.com/office/powerpoint/2012/main" userId="S-1-5-21-3361151005-2080053223-3394076701-185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9545"/>
    <a:srgbClr val="548634"/>
    <a:srgbClr val="FFE5AA"/>
    <a:srgbClr val="FF69C2"/>
    <a:srgbClr val="FF3FB1"/>
    <a:srgbClr val="EC00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2798" autoAdjust="0"/>
  </p:normalViewPr>
  <p:slideViewPr>
    <p:cSldViewPr snapToGrid="0" snapToObjects="1">
      <p:cViewPr varScale="1">
        <p:scale>
          <a:sx n="71" d="100"/>
          <a:sy n="71" d="100"/>
        </p:scale>
        <p:origin x="1296" y="66"/>
      </p:cViewPr>
      <p:guideLst>
        <p:guide orient="horz" pos="885"/>
        <p:guide orient="horz" pos="1902"/>
        <p:guide pos="287"/>
        <p:guide pos="5325"/>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4" d="100"/>
          <a:sy n="54" d="100"/>
        </p:scale>
        <p:origin x="130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22B760B-41B8-4EC7-9EEA-344596913B5E}" type="datetimeFigureOut">
              <a:rPr lang="en-IN" smtClean="0"/>
              <a:t>28-09-2015</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00A582B-BB5C-4AB4-B525-1FEBE2E70A58}" type="slidenum">
              <a:rPr lang="en-IN" smtClean="0"/>
              <a:t>‹#›</a:t>
            </a:fld>
            <a:endParaRPr lang="en-IN"/>
          </a:p>
        </p:txBody>
      </p:sp>
    </p:spTree>
    <p:extLst>
      <p:ext uri="{BB962C8B-B14F-4D97-AF65-F5344CB8AC3E}">
        <p14:creationId xmlns:p14="http://schemas.microsoft.com/office/powerpoint/2010/main" val="925325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ea typeface="Arial"/>
                <a:cs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ea typeface="Arial"/>
                <a:cs typeface="Arial"/>
              </a:defRPr>
            </a:lvl1pPr>
          </a:lstStyle>
          <a:p>
            <a:fld id="{65AA7FD2-5906-1D4C-A40A-C1503D22A541}" type="datetimeFigureOut">
              <a:rPr lang="en-US" smtClean="0"/>
              <a:pPr/>
              <a:t>9/28/2015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ea typeface="Arial"/>
                <a:cs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ea typeface="Arial"/>
                <a:cs typeface="Arial"/>
              </a:defRPr>
            </a:lvl1pPr>
          </a:lstStyle>
          <a:p>
            <a:fld id="{8E25E665-D376-AC40-8571-2A9FCD3E2D18}" type="slidenum">
              <a:rPr lang="en-US" smtClean="0"/>
              <a:pPr/>
              <a:t>‹#›</a:t>
            </a:fld>
            <a:endParaRPr lang="en-US" dirty="0"/>
          </a:p>
        </p:txBody>
      </p:sp>
    </p:spTree>
    <p:extLst>
      <p:ext uri="{BB962C8B-B14F-4D97-AF65-F5344CB8AC3E}">
        <p14:creationId xmlns:p14="http://schemas.microsoft.com/office/powerpoint/2010/main" val="38913770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BD133F6B-15C1-664B-A4E9-14E74B2E5995}" type="slidenum">
              <a:rPr lang="en-US">
                <a:latin typeface="Arial"/>
                <a:ea typeface="Arial"/>
              </a:rPr>
              <a:pPr/>
              <a:t>2</a:t>
            </a:fld>
            <a:endParaRPr lang="en-US" dirty="0">
              <a:latin typeface="Arial"/>
              <a:ea typeface="Aria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4050611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3FF8AC6E-3925-CE4C-87A3-843C5FA8F031}" type="slidenum">
              <a:rPr lang="en-US">
                <a:latin typeface="Arial"/>
                <a:ea typeface="Arial"/>
              </a:rPr>
              <a:pPr/>
              <a:t>3</a:t>
            </a:fld>
            <a:endParaRPr lang="en-US" dirty="0">
              <a:latin typeface="Arial"/>
              <a:ea typeface="Arial"/>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2492986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674AAE27-9DEE-F644-B491-E15BB059F46A}" type="slidenum">
              <a:rPr lang="en-US">
                <a:latin typeface="Arial"/>
                <a:ea typeface="Arial"/>
              </a:rPr>
              <a:pPr/>
              <a:t>4</a:t>
            </a:fld>
            <a:endParaRPr lang="en-US" dirty="0">
              <a:latin typeface="Arial"/>
              <a:ea typeface="Arial"/>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886002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4FD316B6-9BAE-7546-9B46-1254CDBB73AF}" type="slidenum">
              <a:rPr lang="en-US">
                <a:latin typeface="Arial"/>
                <a:ea typeface="Arial"/>
              </a:rPr>
              <a:pPr/>
              <a:t>6</a:t>
            </a:fld>
            <a:endParaRPr lang="en-US" dirty="0">
              <a:latin typeface="Arial"/>
              <a:ea typeface="Arial"/>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405193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AEB1F6EB-26AA-F442-B987-DA379BE95957}" type="slidenum">
              <a:rPr lang="en-US">
                <a:latin typeface="Arial"/>
                <a:ea typeface="Arial"/>
              </a:rPr>
              <a:pPr/>
              <a:t>7</a:t>
            </a:fld>
            <a:endParaRPr lang="en-US" dirty="0">
              <a:latin typeface="Arial"/>
              <a:ea typeface="Arial"/>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137321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041F599E-4F61-BE4C-9CD1-9CF3E8F7D98C}" type="slidenum">
              <a:rPr lang="en-US">
                <a:latin typeface="Arial"/>
                <a:ea typeface="Arial"/>
              </a:rPr>
              <a:pPr/>
              <a:t>10</a:t>
            </a:fld>
            <a:endParaRPr lang="en-US" dirty="0">
              <a:latin typeface="Arial"/>
              <a:ea typeface="Arial"/>
            </a:endParaRPr>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31523152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Arial"/>
            </a:endParaRPr>
          </a:p>
        </p:txBody>
      </p:sp>
      <p:sp>
        <p:nvSpPr>
          <p:cNvPr id="64516" name="Slide Number Placeholder 3"/>
          <p:cNvSpPr>
            <a:spLocks noGrp="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3F0F70FB-1B1D-2848-845A-A1E3E3ACAD14}" type="slidenum">
              <a:rPr lang="en-US">
                <a:latin typeface="Arial"/>
                <a:ea typeface="Arial"/>
              </a:rPr>
              <a:pPr/>
              <a:t>12</a:t>
            </a:fld>
            <a:endParaRPr lang="en-US" dirty="0">
              <a:latin typeface="Arial"/>
              <a:ea typeface="Arial"/>
            </a:endParaRPr>
          </a:p>
        </p:txBody>
      </p:sp>
    </p:spTree>
    <p:extLst>
      <p:ext uri="{BB962C8B-B14F-4D97-AF65-F5344CB8AC3E}">
        <p14:creationId xmlns:p14="http://schemas.microsoft.com/office/powerpoint/2010/main" val="3782332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83ACEE11-4414-224E-984B-970B6416B354}" type="slidenum">
              <a:rPr lang="en-US">
                <a:latin typeface="Arial"/>
                <a:ea typeface="Arial"/>
              </a:rPr>
              <a:pPr/>
              <a:t>16</a:t>
            </a:fld>
            <a:endParaRPr lang="en-US" dirty="0">
              <a:latin typeface="Arial"/>
              <a:ea typeface="Aria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345866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Tahoma" charset="0"/>
                <a:ea typeface="ＭＳ Ｐゴシック" charset="0"/>
                <a:cs typeface="Arial" charset="0"/>
              </a:defRPr>
            </a:lvl1pPr>
            <a:lvl2pPr marL="742950" indent="-285750">
              <a:defRPr>
                <a:solidFill>
                  <a:schemeClr val="tx1"/>
                </a:solidFill>
                <a:latin typeface="Tahoma" charset="0"/>
                <a:ea typeface="Arial" charset="0"/>
                <a:cs typeface="Arial" charset="0"/>
              </a:defRPr>
            </a:lvl2pPr>
            <a:lvl3pPr marL="1143000" indent="-228600">
              <a:defRPr>
                <a:solidFill>
                  <a:schemeClr val="tx1"/>
                </a:solidFill>
                <a:latin typeface="Tahoma" charset="0"/>
                <a:ea typeface="Arial" charset="0"/>
                <a:cs typeface="Arial" charset="0"/>
              </a:defRPr>
            </a:lvl3pPr>
            <a:lvl4pPr marL="1600200" indent="-228600">
              <a:defRPr>
                <a:solidFill>
                  <a:schemeClr val="tx1"/>
                </a:solidFill>
                <a:latin typeface="Tahoma" charset="0"/>
                <a:ea typeface="Arial" charset="0"/>
                <a:cs typeface="Arial" charset="0"/>
              </a:defRPr>
            </a:lvl4pPr>
            <a:lvl5pPr marL="2057400" indent="-228600">
              <a:defRPr>
                <a:solidFill>
                  <a:schemeClr val="tx1"/>
                </a:solidFill>
                <a:latin typeface="Tahoma" charset="0"/>
                <a:ea typeface="Arial" charset="0"/>
                <a:cs typeface="Arial" charset="0"/>
              </a:defRPr>
            </a:lvl5pPr>
            <a:lvl6pPr marL="2514600" indent="-228600" eaLnBrk="0" fontAlgn="base" hangingPunct="0">
              <a:spcBef>
                <a:spcPct val="0"/>
              </a:spcBef>
              <a:spcAft>
                <a:spcPct val="0"/>
              </a:spcAft>
              <a:defRPr>
                <a:solidFill>
                  <a:schemeClr val="tx1"/>
                </a:solidFill>
                <a:latin typeface="Tahoma" charset="0"/>
                <a:ea typeface="Arial" charset="0"/>
                <a:cs typeface="Arial" charset="0"/>
              </a:defRPr>
            </a:lvl6pPr>
            <a:lvl7pPr marL="2971800" indent="-228600" eaLnBrk="0" fontAlgn="base" hangingPunct="0">
              <a:spcBef>
                <a:spcPct val="0"/>
              </a:spcBef>
              <a:spcAft>
                <a:spcPct val="0"/>
              </a:spcAft>
              <a:defRPr>
                <a:solidFill>
                  <a:schemeClr val="tx1"/>
                </a:solidFill>
                <a:latin typeface="Tahoma" charset="0"/>
                <a:ea typeface="Arial" charset="0"/>
                <a:cs typeface="Arial" charset="0"/>
              </a:defRPr>
            </a:lvl7pPr>
            <a:lvl8pPr marL="3429000" indent="-228600" eaLnBrk="0" fontAlgn="base" hangingPunct="0">
              <a:spcBef>
                <a:spcPct val="0"/>
              </a:spcBef>
              <a:spcAft>
                <a:spcPct val="0"/>
              </a:spcAft>
              <a:defRPr>
                <a:solidFill>
                  <a:schemeClr val="tx1"/>
                </a:solidFill>
                <a:latin typeface="Tahoma" charset="0"/>
                <a:ea typeface="Arial" charset="0"/>
                <a:cs typeface="Arial" charset="0"/>
              </a:defRPr>
            </a:lvl8pPr>
            <a:lvl9pPr marL="3886200" indent="-228600" eaLnBrk="0" fontAlgn="base" hangingPunct="0">
              <a:spcBef>
                <a:spcPct val="0"/>
              </a:spcBef>
              <a:spcAft>
                <a:spcPct val="0"/>
              </a:spcAft>
              <a:defRPr>
                <a:solidFill>
                  <a:schemeClr val="tx1"/>
                </a:solidFill>
                <a:latin typeface="Tahoma" charset="0"/>
                <a:ea typeface="Arial" charset="0"/>
                <a:cs typeface="Arial" charset="0"/>
              </a:defRPr>
            </a:lvl9pPr>
          </a:lstStyle>
          <a:p>
            <a:fld id="{9E2DD3A7-EF4B-0B49-9754-DE90A4AE1BE8}" type="slidenum">
              <a:rPr lang="en-US">
                <a:latin typeface="Arial"/>
                <a:ea typeface="Arial"/>
              </a:rPr>
              <a:pPr/>
              <a:t>19</a:t>
            </a:fld>
            <a:endParaRPr lang="en-US" dirty="0">
              <a:latin typeface="Arial"/>
              <a:ea typeface="Aria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ea typeface="Arial"/>
            </a:endParaRPr>
          </a:p>
        </p:txBody>
      </p:sp>
    </p:spTree>
    <p:extLst>
      <p:ext uri="{BB962C8B-B14F-4D97-AF65-F5344CB8AC3E}">
        <p14:creationId xmlns:p14="http://schemas.microsoft.com/office/powerpoint/2010/main" val="31933865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jpe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302"/>
            <a:ext cx="9162288" cy="1440371"/>
          </a:xfrm>
          <a:prstGeom prst="rect">
            <a:avLst/>
          </a:prstGeom>
          <a:solidFill>
            <a:srgbClr val="D09545"/>
          </a:solidFill>
          <a:ln>
            <a:solidFill>
              <a:srgbClr val="D0954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4" name="TextBox 3"/>
          <p:cNvSpPr txBox="1">
            <a:spLocks noChangeArrowheads="1"/>
          </p:cNvSpPr>
          <p:nvPr userDrawn="1"/>
        </p:nvSpPr>
        <p:spPr bwMode="auto">
          <a:xfrm>
            <a:off x="5508625" y="3165475"/>
            <a:ext cx="320516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spcBef>
                <a:spcPct val="50000"/>
              </a:spcBef>
              <a:defRPr/>
            </a:pPr>
            <a:r>
              <a:rPr lang="en-IN" sz="3200" dirty="0" smtClean="0">
                <a:solidFill>
                  <a:schemeClr val="tx2"/>
                </a:solidFill>
                <a:latin typeface="Arial" panose="020B0604020202020204" pitchFamily="34" charset="0"/>
              </a:rPr>
              <a:t>The Crime Picture: Theories and Trends</a:t>
            </a:r>
          </a:p>
        </p:txBody>
      </p:sp>
      <p:sp>
        <p:nvSpPr>
          <p:cNvPr id="5" name="TextBox 4"/>
          <p:cNvSpPr txBox="1">
            <a:spLocks noChangeArrowheads="1"/>
          </p:cNvSpPr>
          <p:nvPr userDrawn="1"/>
        </p:nvSpPr>
        <p:spPr bwMode="auto">
          <a:xfrm>
            <a:off x="5508625" y="1778000"/>
            <a:ext cx="13287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7200" dirty="0" smtClean="0">
                <a:solidFill>
                  <a:schemeClr val="tx2"/>
                </a:solidFill>
                <a:latin typeface="DINPro-CondBlack"/>
                <a:ea typeface="DINPro-CondBlack"/>
                <a:cs typeface="DINPro-CondBlack"/>
              </a:rPr>
              <a:t> 2</a:t>
            </a:r>
          </a:p>
        </p:txBody>
      </p:sp>
      <p:cxnSp>
        <p:nvCxnSpPr>
          <p:cNvPr id="6" name="Straight Connector 5"/>
          <p:cNvCxnSpPr/>
          <p:nvPr userDrawn="1"/>
        </p:nvCxnSpPr>
        <p:spPr>
          <a:xfrm>
            <a:off x="4832350" y="2987675"/>
            <a:ext cx="4311650" cy="0"/>
          </a:xfrm>
          <a:prstGeom prst="line">
            <a:avLst/>
          </a:prstGeom>
          <a:ln w="38100" cmpd="sng">
            <a:solidFill>
              <a:srgbClr val="D09545"/>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a:spLocks noChangeArrowheads="1"/>
          </p:cNvSpPr>
          <p:nvPr userDrawn="1"/>
        </p:nvSpPr>
        <p:spPr bwMode="auto">
          <a:xfrm>
            <a:off x="444500" y="241300"/>
            <a:ext cx="30083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endParaRPr lang="en-US" altLang="en-US" sz="1800" dirty="0" smtClean="0">
              <a:solidFill>
                <a:schemeClr val="tx2"/>
              </a:solidFill>
              <a:latin typeface="Calibri" pitchFamily="34" charset="0"/>
            </a:endParaRPr>
          </a:p>
          <a:p>
            <a:pPr eaLnBrk="1" hangingPunct="1">
              <a:defRPr/>
            </a:pPr>
            <a:endParaRPr lang="en-US" altLang="en-US" dirty="0" smtClean="0"/>
          </a:p>
        </p:txBody>
      </p:sp>
      <p:sp>
        <p:nvSpPr>
          <p:cNvPr id="9"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0" name="Footer Placeholder 1"/>
          <p:cNvSpPr>
            <a:spLocks noGrp="1"/>
          </p:cNvSpPr>
          <p:nvPr>
            <p:ph type="ftr" sz="quarter" idx="10"/>
          </p:nvPr>
        </p:nvSpPr>
        <p:spPr>
          <a:xfrm>
            <a:off x="5508625" y="6440488"/>
            <a:ext cx="3635375" cy="422275"/>
          </a:xfrm>
        </p:spPr>
        <p:txBody>
          <a:bodyPr anchor="b"/>
          <a:lstStyle>
            <a:lvl1pPr algn="ctr">
              <a:defRPr sz="700" kern="700" spc="50" dirty="0">
                <a:solidFill>
                  <a:schemeClr val="tx2"/>
                </a:solidFill>
                <a:latin typeface="Arial Narrow"/>
                <a:cs typeface="Arial Narrow"/>
              </a:defRPr>
            </a:lvl1pPr>
          </a:lstStyle>
          <a:p>
            <a:pPr>
              <a:defRPr/>
            </a:pPr>
            <a:r>
              <a:rPr lang="en-US"/>
              <a:t>Copyright ©2016 Cengage Learning. All Rights Reserved. May not be scanned, copied or duplicated, or posted to a publicly accessible website, in whole or in part. </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763"/>
            <a:ext cx="5124450" cy="6858000"/>
          </a:xfrm>
          <a:prstGeom prst="rect">
            <a:avLst/>
          </a:prstGeom>
        </p:spPr>
      </p:pic>
    </p:spTree>
    <p:extLst>
      <p:ext uri="{BB962C8B-B14F-4D97-AF65-F5344CB8AC3E}">
        <p14:creationId xmlns:p14="http://schemas.microsoft.com/office/powerpoint/2010/main" val="10985865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SUMMARY</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A84ED04F-F85E-4E5B-B220-5CCEB3C570BA}"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CH2</a:t>
            </a:r>
            <a:endParaRPr lang="en-US" sz="1000" b="1" dirty="0">
              <a:solidFill>
                <a:srgbClr val="000000"/>
              </a:solidFill>
            </a:endParaRPr>
          </a:p>
        </p:txBody>
      </p:sp>
      <p:sp>
        <p:nvSpPr>
          <p:cNvPr id="14" name="Content Placeholder 2"/>
          <p:cNvSpPr>
            <a:spLocks noGrp="1"/>
          </p:cNvSpPr>
          <p:nvPr>
            <p:ph idx="12"/>
          </p:nvPr>
        </p:nvSpPr>
        <p:spPr>
          <a:xfrm>
            <a:off x="1232969" y="14821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5" name="Date Placeholder 3"/>
          <p:cNvSpPr>
            <a:spLocks noGrp="1"/>
          </p:cNvSpPr>
          <p:nvPr>
            <p:ph type="dt" sz="half" idx="13"/>
          </p:nvPr>
        </p:nvSpPr>
        <p:spPr/>
        <p:txBody>
          <a:bodyPr/>
          <a:lstStyle>
            <a:lvl1pPr>
              <a:defRPr dirty="0"/>
            </a:lvl1pPr>
          </a:lstStyle>
          <a:p>
            <a:pPr>
              <a:defRPr/>
            </a:pPr>
            <a:endParaRPr lang="en-US"/>
          </a:p>
        </p:txBody>
      </p:sp>
      <p:sp>
        <p:nvSpPr>
          <p:cNvPr id="16" name="Footer Placeholder 4"/>
          <p:cNvSpPr>
            <a:spLocks noGrp="1"/>
          </p:cNvSpPr>
          <p:nvPr>
            <p:ph type="ftr" sz="quarter" idx="14"/>
          </p:nvPr>
        </p:nvSpPr>
        <p:spPr/>
        <p:txBody>
          <a:bodyPr/>
          <a:lstStyle>
            <a:lvl1pPr>
              <a:defRPr dirty="0"/>
            </a:lvl1pPr>
          </a:lstStyle>
          <a:p>
            <a:pPr>
              <a:defRPr/>
            </a:pPr>
            <a:endParaRPr lang="en-US"/>
          </a:p>
        </p:txBody>
      </p:sp>
      <p:sp>
        <p:nvSpPr>
          <p:cNvPr id="18"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283569942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3" descr="4ltr_logo_new_REVISEDbw.psd"/>
          <p:cNvPicPr>
            <a:picLocks noChangeAspect="1"/>
          </p:cNvPicPr>
          <p:nvPr userDrawn="1"/>
        </p:nvPicPr>
        <p:blipFill rotWithShape="1">
          <a:blip r:embed="rId2">
            <a:extLst>
              <a:ext uri="{28A0092B-C50C-407E-A947-70E740481C1C}">
                <a14:useLocalDpi xmlns:a14="http://schemas.microsoft.com/office/drawing/2010/main" val="0"/>
              </a:ext>
            </a:extLst>
          </a:blip>
          <a:srcRect l="6824" t="6983" r="7072" b="4960"/>
          <a:stretch/>
        </p:blipFill>
        <p:spPr>
          <a:xfrm>
            <a:off x="3465147" y="2078159"/>
            <a:ext cx="2204181" cy="2210533"/>
          </a:xfrm>
          <a:prstGeom prst="ellipse">
            <a:avLst/>
          </a:prstGeom>
        </p:spPr>
      </p:pic>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645DAB3-4B86-4D57-BF5E-010105C92323}"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7"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CH2</a:t>
            </a:r>
            <a:endParaRPr lang="en-US" sz="1000" b="1" dirty="0">
              <a:solidFill>
                <a:srgbClr val="000000"/>
              </a:solidFill>
            </a:endParaRPr>
          </a:p>
        </p:txBody>
      </p:sp>
      <p:sp>
        <p:nvSpPr>
          <p:cNvPr id="9"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8"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2"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296354809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8AB859-266C-4F66-8EA9-CF9A014AB1A1}" type="slidenum">
              <a:rPr lang="en-US" altLang="en-US"/>
              <a:pPr>
                <a:defRPr/>
              </a:pPr>
              <a:t>‹#›</a:t>
            </a:fld>
            <a:endParaRPr lang="en-US" altLang="en-US" dirty="0"/>
          </a:p>
        </p:txBody>
      </p:sp>
    </p:spTree>
    <p:extLst>
      <p:ext uri="{BB962C8B-B14F-4D97-AF65-F5344CB8AC3E}">
        <p14:creationId xmlns:p14="http://schemas.microsoft.com/office/powerpoint/2010/main" val="3179463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AD977EE-B7A7-47B5-AD3F-5E00A5243696}" type="slidenum">
              <a:rPr lang="en-US" altLang="en-US"/>
              <a:pPr>
                <a:defRPr/>
              </a:pPr>
              <a:t>‹#›</a:t>
            </a:fld>
            <a:endParaRPr lang="en-US" altLang="en-US" dirty="0"/>
          </a:p>
        </p:txBody>
      </p:sp>
    </p:spTree>
    <p:extLst>
      <p:ext uri="{BB962C8B-B14F-4D97-AF65-F5344CB8AC3E}">
        <p14:creationId xmlns:p14="http://schemas.microsoft.com/office/powerpoint/2010/main" val="24216909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FD6BF75-3383-47C6-8A82-14465E9E8470}" type="slidenum">
              <a:rPr lang="en-US" altLang="en-US"/>
              <a:pPr>
                <a:defRPr/>
              </a:pPr>
              <a:t>‹#›</a:t>
            </a:fld>
            <a:endParaRPr lang="en-US" altLang="en-US" dirty="0"/>
          </a:p>
        </p:txBody>
      </p:sp>
    </p:spTree>
    <p:extLst>
      <p:ext uri="{BB962C8B-B14F-4D97-AF65-F5344CB8AC3E}">
        <p14:creationId xmlns:p14="http://schemas.microsoft.com/office/powerpoint/2010/main" val="272964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04BBE55-EE5C-42E0-81F5-900CCAA1931B}" type="slidenum">
              <a:rPr lang="en-US" altLang="en-US"/>
              <a:pPr>
                <a:defRPr/>
              </a:pPr>
              <a:t>‹#›</a:t>
            </a:fld>
            <a:endParaRPr lang="en-US" altLang="en-US" dirty="0"/>
          </a:p>
        </p:txBody>
      </p:sp>
    </p:spTree>
    <p:extLst>
      <p:ext uri="{BB962C8B-B14F-4D97-AF65-F5344CB8AC3E}">
        <p14:creationId xmlns:p14="http://schemas.microsoft.com/office/powerpoint/2010/main" val="2699894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6A09BC-5BF5-4F16-B2B6-8146AFF55538}" type="slidenum">
              <a:rPr lang="en-US" altLang="en-US"/>
              <a:pPr>
                <a:defRPr/>
              </a:pPr>
              <a:t>‹#›</a:t>
            </a:fld>
            <a:endParaRPr lang="en-US" altLang="en-US" dirty="0"/>
          </a:p>
        </p:txBody>
      </p:sp>
    </p:spTree>
    <p:extLst>
      <p:ext uri="{BB962C8B-B14F-4D97-AF65-F5344CB8AC3E}">
        <p14:creationId xmlns:p14="http://schemas.microsoft.com/office/powerpoint/2010/main" val="2828760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B70D1A-3353-43B8-8928-EC034552A3DF}" type="slidenum">
              <a:rPr lang="en-US" altLang="en-US"/>
              <a:pPr>
                <a:defRPr/>
              </a:pPr>
              <a:t>‹#›</a:t>
            </a:fld>
            <a:endParaRPr lang="en-US" altLang="en-US" dirty="0"/>
          </a:p>
        </p:txBody>
      </p:sp>
    </p:spTree>
    <p:extLst>
      <p:ext uri="{BB962C8B-B14F-4D97-AF65-F5344CB8AC3E}">
        <p14:creationId xmlns:p14="http://schemas.microsoft.com/office/powerpoint/2010/main" val="1551660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0077584-2A63-41BA-9D5D-58A567CC2E68}" type="slidenum">
              <a:rPr lang="en-US" altLang="en-US"/>
              <a:pPr>
                <a:defRPr/>
              </a:pPr>
              <a:t>‹#›</a:t>
            </a:fld>
            <a:endParaRPr lang="en-US" altLang="en-US" dirty="0"/>
          </a:p>
        </p:txBody>
      </p:sp>
    </p:spTree>
    <p:extLst>
      <p:ext uri="{BB962C8B-B14F-4D97-AF65-F5344CB8AC3E}">
        <p14:creationId xmlns:p14="http://schemas.microsoft.com/office/powerpoint/2010/main" val="2724209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1381C0-8695-4AA7-9871-77D62F72DA22}" type="slidenum">
              <a:rPr lang="en-US" altLang="en-US"/>
              <a:pPr>
                <a:defRPr/>
              </a:pPr>
              <a:t>‹#›</a:t>
            </a:fld>
            <a:endParaRPr lang="en-US" altLang="en-US" dirty="0"/>
          </a:p>
        </p:txBody>
      </p:sp>
    </p:spTree>
    <p:extLst>
      <p:ext uri="{BB962C8B-B14F-4D97-AF65-F5344CB8AC3E}">
        <p14:creationId xmlns:p14="http://schemas.microsoft.com/office/powerpoint/2010/main" val="177287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1C534A1E-3330-4D33-8B86-3AA32EA7BA3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6"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CH2</a:t>
            </a:r>
            <a:endParaRPr lang="en-US" b="1" dirty="0">
              <a:solidFill>
                <a:srgbClr val="000000"/>
              </a:solidFill>
            </a:endParaRPr>
          </a:p>
        </p:txBody>
      </p:sp>
      <p:sp>
        <p:nvSpPr>
          <p:cNvPr id="7" name="Chord 6"/>
          <p:cNvSpPr/>
          <p:nvPr userDrawn="1"/>
        </p:nvSpPr>
        <p:spPr>
          <a:xfrm rot="13320000">
            <a:off x="-465138" y="155575"/>
            <a:ext cx="987426" cy="987425"/>
          </a:xfrm>
          <a:prstGeom prst="chord">
            <a:avLst>
              <a:gd name="adj1" fmla="val 2700000"/>
              <a:gd name="adj2" fmla="val 13872841"/>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2" name="Title 1"/>
          <p:cNvSpPr>
            <a:spLocks noGrp="1"/>
          </p:cNvSpPr>
          <p:nvPr>
            <p:ph type="title"/>
          </p:nvPr>
        </p:nvSpPr>
        <p:spPr>
          <a:xfrm>
            <a:off x="525764" y="3251"/>
            <a:ext cx="8229600" cy="1143000"/>
          </a:xfrm>
        </p:spPr>
        <p:txBody>
          <a:bodyPr>
            <a:normAutofit/>
          </a:bodyPr>
          <a:lstStyle>
            <a:lvl1pPr algn="l">
              <a:defRPr sz="3200" b="1">
                <a:solidFill>
                  <a:schemeClr val="tx2"/>
                </a:solidFill>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solidFill>
                  <a:schemeClr val="tx2"/>
                </a:solidFill>
              </a:defRPr>
            </a:lvl1pPr>
            <a:lvl2pPr marL="640080" indent="-274320">
              <a:lnSpc>
                <a:spcPct val="90000"/>
              </a:lnSpc>
              <a:buClr>
                <a:srgbClr val="B00027"/>
              </a:buClr>
              <a:buFont typeface="Arial"/>
              <a:buChar char="•"/>
              <a:defRPr b="0" i="1">
                <a:solidFill>
                  <a:schemeClr val="tx2"/>
                </a:solidFill>
              </a:defRPr>
            </a:lvl2pPr>
            <a:lvl3pPr marL="960120" indent="-320040">
              <a:lnSpc>
                <a:spcPct val="90000"/>
              </a:lnSpc>
              <a:buClr>
                <a:srgbClr val="B00027"/>
              </a:buClr>
              <a:buSzPct val="100000"/>
              <a:buFont typeface="Lucida Grande"/>
              <a:buChar char="-"/>
              <a:defRPr sz="2800">
                <a:solidFill>
                  <a:schemeClr val="tx2"/>
                </a:solidFill>
              </a:defRPr>
            </a:lvl3pPr>
            <a:lvl4pPr marL="1234440" indent="-228600">
              <a:lnSpc>
                <a:spcPct val="90000"/>
              </a:lnSpc>
              <a:buFont typeface="Arial"/>
              <a:buChar char="▸"/>
              <a:defRPr sz="2400">
                <a:solidFill>
                  <a:schemeClr val="tx2"/>
                </a:solidFill>
              </a:defRPr>
            </a:lvl4pPr>
            <a:lvl5pPr marL="1508760" indent="-228600">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0B46C8D1-BB15-4662-925A-F84576813618}"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32853696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98CF3AD-2970-4EAB-B50E-DE5976F7787D}" type="slidenum">
              <a:rPr lang="en-US" altLang="en-US"/>
              <a:pPr>
                <a:defRPr/>
              </a:pPr>
              <a:t>‹#›</a:t>
            </a:fld>
            <a:endParaRPr lang="en-US" altLang="en-US" dirty="0"/>
          </a:p>
        </p:txBody>
      </p:sp>
    </p:spTree>
    <p:extLst>
      <p:ext uri="{BB962C8B-B14F-4D97-AF65-F5344CB8AC3E}">
        <p14:creationId xmlns:p14="http://schemas.microsoft.com/office/powerpoint/2010/main" val="2585061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5711916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3" name="Picture 8" descr="HIST978049591546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8" y="892175"/>
            <a:ext cx="3921125" cy="505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resixe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27975" y="6096000"/>
            <a:ext cx="12160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7" descr="Expban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invGray">
          <a:xfrm>
            <a:off x="-7938" y="0"/>
            <a:ext cx="9151938"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8" descr="Expbanna"/>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invGray">
          <a:xfrm>
            <a:off x="-7938" y="6459538"/>
            <a:ext cx="9151938"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6" name="Rectangle 2"/>
          <p:cNvSpPr>
            <a:spLocks noGrp="1" noChangeArrowheads="1"/>
          </p:cNvSpPr>
          <p:nvPr>
            <p:ph type="ctrTitle"/>
          </p:nvPr>
        </p:nvSpPr>
        <p:spPr>
          <a:xfrm>
            <a:off x="4419600" y="2582863"/>
            <a:ext cx="4267200" cy="2674937"/>
          </a:xfrm>
        </p:spPr>
        <p:txBody>
          <a:bodyPr/>
          <a:lstStyle>
            <a:lvl1pPr>
              <a:defRPr sz="3600" smtClean="0"/>
            </a:lvl1pPr>
          </a:lstStyle>
          <a:p>
            <a:r>
              <a:rPr lang="en-US" smtClean="0"/>
              <a:t>Click to edit Master title style</a:t>
            </a:r>
          </a:p>
        </p:txBody>
      </p:sp>
    </p:spTree>
    <p:extLst>
      <p:ext uri="{BB962C8B-B14F-4D97-AF65-F5344CB8AC3E}">
        <p14:creationId xmlns:p14="http://schemas.microsoft.com/office/powerpoint/2010/main" val="2665458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251005"/>
            <a:ext cx="6400800" cy="1752600"/>
          </a:xfrm>
        </p:spPr>
        <p:txBody>
          <a:bodyPr/>
          <a:lstStyle>
            <a:lvl1pPr marL="0" indent="0" algn="ctr" eaLnBrk="1" hangingPunct="1">
              <a:lnSpc>
                <a:spcPct val="80000"/>
              </a:lnSpc>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7" name="Title Placeholder 1"/>
          <p:cNvSpPr>
            <a:spLocks noGrp="1"/>
          </p:cNvSpPr>
          <p:nvPr>
            <p:ph type="title"/>
          </p:nvPr>
        </p:nvSpPr>
        <p:spPr>
          <a:xfrm>
            <a:off x="457200" y="1594710"/>
            <a:ext cx="8229600" cy="1143000"/>
          </a:xfrm>
          <a:prstGeom prst="rect">
            <a:avLst/>
          </a:prstGeom>
        </p:spPr>
        <p:txBody>
          <a:bodyPr rtlCol="0">
            <a:normAutofit/>
          </a:bodyPr>
          <a:lstStyle/>
          <a:p>
            <a:r>
              <a:rPr lang="en-US" dirty="0" smtClean="0"/>
              <a:t>Chapter 1:</a:t>
            </a:r>
            <a:br>
              <a:rPr lang="en-US" dirty="0" smtClean="0"/>
            </a:br>
            <a:r>
              <a:rPr lang="en-US" dirty="0" smtClean="0"/>
              <a:t>Communication Perspectives</a:t>
            </a:r>
            <a:endParaRPr lang="en-US" dirty="0"/>
          </a:p>
        </p:txBody>
      </p:sp>
    </p:spTree>
    <p:extLst>
      <p:ext uri="{BB962C8B-B14F-4D97-AF65-F5344CB8AC3E}">
        <p14:creationId xmlns:p14="http://schemas.microsoft.com/office/powerpoint/2010/main" val="4021723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3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7450" y="279790"/>
            <a:ext cx="8065050" cy="1470025"/>
          </a:xfrm>
        </p:spPr>
        <p:txBody>
          <a:bodyPr>
            <a:normAutofit/>
          </a:bodyPr>
          <a:lstStyle>
            <a:lvl1pPr>
              <a:defRPr sz="6000" b="1">
                <a:solidFill>
                  <a:schemeClr val="tx2">
                    <a:lumMod val="7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23525" y="1547155"/>
            <a:ext cx="6912900" cy="4301359"/>
          </a:xfrm>
        </p:spPr>
        <p:txBody>
          <a:bodyPr>
            <a:normAutofit/>
          </a:bodyPr>
          <a:lstStyle>
            <a:lvl1pPr marL="0" indent="0" algn="l" eaLnBrk="1" hangingPunct="1">
              <a:buFontTx/>
              <a:buNone/>
              <a:defRPr sz="2400" b="1" baseline="0">
                <a:solidFill>
                  <a:schemeClr val="accent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Footer Placeholder 4"/>
          <p:cNvSpPr>
            <a:spLocks noGrp="1"/>
          </p:cNvSpPr>
          <p:nvPr>
            <p:ph type="ftr" sz="quarter" idx="10"/>
          </p:nvPr>
        </p:nvSpPr>
        <p:spPr/>
        <p:txBody>
          <a:bodyPr/>
          <a:lstStyle>
            <a:lvl1pPr>
              <a:defRPr dirty="0"/>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773B6A0F-A554-42F8-84D6-7D478DBDA617}" type="slidenum">
              <a:rPr lang="en-US" altLang="en-US"/>
              <a:pPr>
                <a:defRPr/>
              </a:pPr>
              <a:t>‹#›</a:t>
            </a:fld>
            <a:endParaRPr lang="en-US" altLang="en-US" dirty="0"/>
          </a:p>
        </p:txBody>
      </p:sp>
    </p:spTree>
    <p:extLst>
      <p:ext uri="{BB962C8B-B14F-4D97-AF65-F5344CB8AC3E}">
        <p14:creationId xmlns:p14="http://schemas.microsoft.com/office/powerpoint/2010/main" val="1019471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307575" y="433410"/>
            <a:ext cx="7258546" cy="1113745"/>
          </a:xfrm>
          <a:prstGeom prst="rect">
            <a:avLst/>
          </a:prstGeom>
        </p:spPr>
        <p:txBody>
          <a:bodyPr rtlCol="0">
            <a:normAutofit/>
          </a:bodyPr>
          <a:lstStyle/>
          <a:p>
            <a:r>
              <a:rPr lang="en-US" smtClean="0"/>
              <a:t>Click to edit Master title style</a:t>
            </a:r>
            <a:endParaRPr lang="en-US"/>
          </a:p>
        </p:txBody>
      </p:sp>
      <p:sp>
        <p:nvSpPr>
          <p:cNvPr id="8" name="Text Placeholder 2"/>
          <p:cNvSpPr>
            <a:spLocks noGrp="1"/>
          </p:cNvSpPr>
          <p:nvPr>
            <p:ph idx="1"/>
          </p:nvPr>
        </p:nvSpPr>
        <p:spPr>
          <a:xfrm>
            <a:off x="457200" y="1668197"/>
            <a:ext cx="8229600" cy="4525963"/>
          </a:xfrm>
          <a:prstGeom prst="rect">
            <a:avLst/>
          </a:prstGeom>
        </p:spPr>
        <p:txBody>
          <a:bodyPr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4" name="Date Placeholder 3"/>
          <p:cNvSpPr>
            <a:spLocks noGrp="1"/>
          </p:cNvSpPr>
          <p:nvPr>
            <p:ph type="dt" sz="half" idx="10"/>
          </p:nvPr>
        </p:nvSpPr>
        <p:spPr>
          <a:xfrm>
            <a:off x="155575" y="165100"/>
            <a:ext cx="3341688" cy="268288"/>
          </a:xfrm>
        </p:spPr>
        <p:txBody>
          <a:bodyPr/>
          <a:lstStyle>
            <a:lvl1pPr algn="ctr">
              <a:defRPr sz="1800" b="1" baseline="0">
                <a:solidFill>
                  <a:schemeClr val="tx2">
                    <a:lumMod val="75000"/>
                  </a:schemeClr>
                </a:solidFill>
              </a:defRPr>
            </a:lvl1pPr>
          </a:lstStyle>
          <a:p>
            <a:pPr>
              <a:defRPr/>
            </a:pPr>
            <a:fld id="{47C7CCB9-D982-4729-A461-E5AB4561AE65}" type="datetime1">
              <a:rPr lang="en-US"/>
              <a:pPr>
                <a:defRPr/>
              </a:pPr>
              <a:t>9/28/2015</a:t>
            </a:fld>
            <a:endParaRPr lang="en-US" dirty="0"/>
          </a:p>
        </p:txBody>
      </p:sp>
      <p:sp>
        <p:nvSpPr>
          <p:cNvPr id="5" name="Footer Placeholder 4"/>
          <p:cNvSpPr>
            <a:spLocks noGrp="1"/>
          </p:cNvSpPr>
          <p:nvPr>
            <p:ph type="ftr" sz="quarter" idx="11"/>
          </p:nvPr>
        </p:nvSpPr>
        <p:spPr/>
        <p:txBody>
          <a:bodyPr/>
          <a:lstStyle>
            <a:lvl1pPr algn="ctr">
              <a:defRPr sz="1200" dirty="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1875355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307575" y="433410"/>
            <a:ext cx="7258546" cy="1113745"/>
          </a:xfrm>
          <a:prstGeom prst="rect">
            <a:avLst/>
          </a:prstGeom>
        </p:spPr>
        <p:txBody>
          <a:bodyPr rtlCol="0">
            <a:normAutofit/>
          </a:bodyPr>
          <a:lstStyle/>
          <a:p>
            <a:r>
              <a:rPr lang="en-US" smtClean="0"/>
              <a:t>Click to edit Master title style</a:t>
            </a:r>
            <a:endParaRPr lang="en-US"/>
          </a:p>
        </p:txBody>
      </p:sp>
      <p:sp>
        <p:nvSpPr>
          <p:cNvPr id="8" name="Text Placeholder 2"/>
          <p:cNvSpPr>
            <a:spLocks noGrp="1"/>
          </p:cNvSpPr>
          <p:nvPr>
            <p:ph idx="1"/>
          </p:nvPr>
        </p:nvSpPr>
        <p:spPr>
          <a:xfrm>
            <a:off x="457200" y="1668197"/>
            <a:ext cx="8229600" cy="4525963"/>
          </a:xfrm>
          <a:prstGeom prst="rect">
            <a:avLst/>
          </a:prstGeom>
        </p:spPr>
        <p:txBody>
          <a:bodyPr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 name="Date Placeholder 3"/>
          <p:cNvSpPr>
            <a:spLocks noGrp="1"/>
          </p:cNvSpPr>
          <p:nvPr>
            <p:ph type="dt" sz="half" idx="10"/>
          </p:nvPr>
        </p:nvSpPr>
        <p:spPr>
          <a:xfrm>
            <a:off x="155575" y="165100"/>
            <a:ext cx="3341688" cy="268288"/>
          </a:xfrm>
        </p:spPr>
        <p:txBody>
          <a:bodyPr/>
          <a:lstStyle>
            <a:lvl1pPr algn="ctr">
              <a:defRPr sz="1800" b="1" baseline="0">
                <a:solidFill>
                  <a:schemeClr val="tx2">
                    <a:lumMod val="75000"/>
                  </a:schemeClr>
                </a:solidFill>
              </a:defRPr>
            </a:lvl1pPr>
          </a:lstStyle>
          <a:p>
            <a:pPr>
              <a:defRPr/>
            </a:pPr>
            <a:fld id="{E671D911-914C-411D-875D-41E1B47890CA}" type="datetime1">
              <a:rPr lang="en-US"/>
              <a:pPr>
                <a:defRPr/>
              </a:pPr>
              <a:t>9/28/2015</a:t>
            </a:fld>
            <a:endParaRPr lang="en-US" dirty="0"/>
          </a:p>
        </p:txBody>
      </p:sp>
      <p:sp>
        <p:nvSpPr>
          <p:cNvPr id="5" name="Footer Placeholder 4"/>
          <p:cNvSpPr>
            <a:spLocks noGrp="1"/>
          </p:cNvSpPr>
          <p:nvPr>
            <p:ph type="ftr" sz="quarter" idx="11"/>
          </p:nvPr>
        </p:nvSpPr>
        <p:spPr/>
        <p:txBody>
          <a:bodyPr/>
          <a:lstStyle>
            <a:lvl1pPr algn="ctr">
              <a:defRPr sz="1200" dirty="0">
                <a:solidFill>
                  <a:schemeClr val="tx1">
                    <a:tint val="75000"/>
                  </a:schemeClr>
                </a:solidFill>
              </a:defRPr>
            </a:lvl1pPr>
          </a:lstStyle>
          <a:p>
            <a:pPr>
              <a:defRPr/>
            </a:pPr>
            <a:endParaRPr lang="en-US"/>
          </a:p>
        </p:txBody>
      </p:sp>
    </p:spTree>
    <p:extLst>
      <p:ext uri="{BB962C8B-B14F-4D97-AF65-F5344CB8AC3E}">
        <p14:creationId xmlns:p14="http://schemas.microsoft.com/office/powerpoint/2010/main" val="3653153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4" name="Rectangle 3"/>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54DE4439-9069-406B-A5A3-068F8C441EB7}"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pic>
        <p:nvPicPr>
          <p:cNvPr id="6"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CH1</a:t>
            </a:r>
            <a:endParaRPr lang="en-US" b="1" dirty="0">
              <a:solidFill>
                <a:srgbClr val="000000"/>
              </a:solidFill>
            </a:endParaRPr>
          </a:p>
        </p:txBody>
      </p:sp>
      <p:sp>
        <p:nvSpPr>
          <p:cNvPr id="2" name="Title 1"/>
          <p:cNvSpPr>
            <a:spLocks noGrp="1"/>
          </p:cNvSpPr>
          <p:nvPr>
            <p:ph type="title"/>
          </p:nvPr>
        </p:nvSpPr>
        <p:spPr>
          <a:xfrm>
            <a:off x="525764" y="3251"/>
            <a:ext cx="8229600" cy="1143000"/>
          </a:xfrm>
        </p:spPr>
        <p:txBody>
          <a:bodyPr>
            <a:normAutofit/>
          </a:bodyPr>
          <a:lstStyle>
            <a:lvl1pPr algn="l">
              <a:defRPr sz="3200" b="1">
                <a:latin typeface="Franklin Gothic Medium"/>
                <a:cs typeface="Franklin Gothic Medium"/>
              </a:defRPr>
            </a:lvl1pPr>
          </a:lstStyle>
          <a:p>
            <a:r>
              <a:rPr lang="en-US" dirty="0"/>
              <a:t>Click to edit Master title style</a:t>
            </a:r>
          </a:p>
        </p:txBody>
      </p:sp>
      <p:sp>
        <p:nvSpPr>
          <p:cNvPr id="3" name="Content Placeholder 2"/>
          <p:cNvSpPr>
            <a:spLocks noGrp="1"/>
          </p:cNvSpPr>
          <p:nvPr>
            <p:ph idx="1"/>
          </p:nvPr>
        </p:nvSpPr>
        <p:spPr>
          <a:xfrm>
            <a:off x="994500" y="1532988"/>
            <a:ext cx="7821824" cy="4227731"/>
          </a:xfrm>
        </p:spPr>
        <p:txBody>
          <a:bodyPr/>
          <a:lstStyle>
            <a:lvl1pPr marL="342900" indent="-342900">
              <a:lnSpc>
                <a:spcPct val="90000"/>
              </a:lnSpc>
              <a:buClr>
                <a:srgbClr val="B00027"/>
              </a:buClr>
              <a:buFont typeface="Lucida Grande"/>
              <a:buChar char="•"/>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F1DAFEA3-46F0-494B-9DC5-64C601FF302B}"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35886190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7B8B7DB-D301-4F44-B771-CAA6B4BCA9B8}"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Table</a:t>
            </a:r>
            <a:endParaRPr lang="en-US" altLang="en-US" sz="3200" b="1" i="1" dirty="0" smtClean="0">
              <a:solidFill>
                <a:schemeClr val="bg1"/>
              </a:solidFill>
              <a:latin typeface="Franklin Gothic Medium"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CH2</a:t>
            </a:r>
            <a:endParaRPr lang="en-US" b="1" dirty="0">
              <a:solidFill>
                <a:srgbClr val="000000"/>
              </a:solidFill>
            </a:endParaRPr>
          </a:p>
        </p:txBody>
      </p:sp>
      <p:sp>
        <p:nvSpPr>
          <p:cNvPr id="2" name="Title 1"/>
          <p:cNvSpPr>
            <a:spLocks noGrp="1"/>
          </p:cNvSpPr>
          <p:nvPr>
            <p:ph type="title"/>
          </p:nvPr>
        </p:nvSpPr>
        <p:spPr>
          <a:xfrm>
            <a:off x="1452563" y="331859"/>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45E40AD4-491A-4DD1-9693-34372DAEB1DD}" type="slidenum">
              <a:rPr lang="en-US" altLang="en-US"/>
              <a:pPr>
                <a:defRPr/>
              </a:pPr>
              <a:t>‹#›</a:t>
            </a:fld>
            <a:endParaRPr lang="en-US" altLang="en-US" dirty="0"/>
          </a:p>
        </p:txBody>
      </p:sp>
    </p:spTree>
    <p:extLst>
      <p:ext uri="{BB962C8B-B14F-4D97-AF65-F5344CB8AC3E}">
        <p14:creationId xmlns:p14="http://schemas.microsoft.com/office/powerpoint/2010/main" val="25755271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20F81268-23D6-473E-A611-DD1A2F49A420}"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Map</a:t>
            </a:r>
            <a:endParaRPr lang="en-US" altLang="en-US" sz="3200" b="1" i="1" dirty="0" smtClean="0">
              <a:solidFill>
                <a:schemeClr val="bg1"/>
              </a:solidFill>
              <a:latin typeface="Franklin Gothic Medium" pitchFamily="34" charset="0"/>
            </a:endParaRPr>
          </a:p>
        </p:txBody>
      </p:sp>
      <p:sp>
        <p:nvSpPr>
          <p:cNvPr id="7" name="Footer Placeholder 1"/>
          <p:cNvSpPr txBox="1">
            <a:spLocks/>
          </p:cNvSpPr>
          <p:nvPr userDrawn="1"/>
        </p:nvSpPr>
        <p:spPr>
          <a:xfrm>
            <a:off x="1289050" y="6578600"/>
            <a:ext cx="6721475" cy="279400"/>
          </a:xfrm>
          <a:prstGeom prst="rect">
            <a:avLst/>
          </a:prstGeom>
        </p:spPr>
        <p:txBody>
          <a:bodyPr anchor="b"/>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700" kern="700" spc="50" dirty="0" smtClean="0">
                <a:solidFill>
                  <a:schemeClr val="tx2"/>
                </a:solidFill>
                <a:latin typeface="Arial Narrow"/>
                <a:cs typeface="Arial Narrow"/>
              </a:rPr>
              <a:t>Copyright ©2016 Cengage Learning. All Rights Reserved. May not be scanned, copied or duplicated, or posted to a publicly accessible website, in whole or in part. </a:t>
            </a:r>
            <a:endParaRPr lang="en-US" sz="700" kern="700" spc="50" dirty="0">
              <a:solidFill>
                <a:schemeClr val="tx2"/>
              </a:solidFill>
              <a:latin typeface="Arial Narrow"/>
              <a:cs typeface="Arial Narrow"/>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CH2</a:t>
            </a:r>
            <a:endParaRPr lang="en-US" sz="1000" b="1" dirty="0">
              <a:solidFill>
                <a:srgbClr val="000000"/>
              </a:solidFill>
            </a:endParaRPr>
          </a:p>
        </p:txBody>
      </p:sp>
      <p:sp>
        <p:nvSpPr>
          <p:cNvPr id="2" name="Title 1"/>
          <p:cNvSpPr>
            <a:spLocks noGrp="1"/>
          </p:cNvSpPr>
          <p:nvPr>
            <p:ph type="title"/>
          </p:nvPr>
        </p:nvSpPr>
        <p:spPr>
          <a:xfrm>
            <a:off x="1453012" y="391900"/>
            <a:ext cx="7536700" cy="983201"/>
          </a:xfrm>
        </p:spPr>
        <p:txBody>
          <a:bodyPr anchor="t">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CFD03A1A-AA9E-4509-BBB5-C908CEDDA74F}" type="slidenum">
              <a:rPr lang="en-US" altLang="en-US"/>
              <a:pPr>
                <a:defRPr/>
              </a:pPr>
              <a:t>‹#›</a:t>
            </a:fld>
            <a:endParaRPr lang="en-US" altLang="en-US" dirty="0"/>
          </a:p>
        </p:txBody>
      </p:sp>
    </p:spTree>
    <p:extLst>
      <p:ext uri="{BB962C8B-B14F-4D97-AF65-F5344CB8AC3E}">
        <p14:creationId xmlns:p14="http://schemas.microsoft.com/office/powerpoint/2010/main" val="325024717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3" name="Rectangle 2"/>
          <p:cNvSpPr/>
          <p:nvPr userDrawn="1"/>
        </p:nvSpPr>
        <p:spPr>
          <a:xfrm flipV="1">
            <a:off x="1489" y="0"/>
            <a:ext cx="9144000" cy="2497593"/>
          </a:xfrm>
          <a:prstGeom prst="rect">
            <a:avLst/>
          </a:prstGeom>
          <a:gradFill flip="none" rotWithShape="1">
            <a:gsLst>
              <a:gs pos="0">
                <a:srgbClr val="B2BFBE">
                  <a:alpha val="61000"/>
                </a:srgbClr>
              </a:gs>
              <a:gs pos="85000">
                <a:srgbClr val="FFFFFF"/>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4"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7D799AC3-176F-4FB3-A22E-3BCEC2851414}"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5" name="Rectangle 4"/>
          <p:cNvSpPr/>
          <p:nvPr userDrawn="1"/>
        </p:nvSpPr>
        <p:spPr>
          <a:xfrm>
            <a:off x="0" y="368300"/>
            <a:ext cx="2600325" cy="584200"/>
          </a:xfrm>
          <a:prstGeom prst="rect">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TextBox 5"/>
          <p:cNvSpPr txBox="1">
            <a:spLocks noChangeArrowheads="1"/>
          </p:cNvSpPr>
          <p:nvPr userDrawn="1"/>
        </p:nvSpPr>
        <p:spPr bwMode="auto">
          <a:xfrm>
            <a:off x="1588" y="368300"/>
            <a:ext cx="1450975" cy="584200"/>
          </a:xfrm>
          <a:prstGeom prst="rect">
            <a:avLst/>
          </a:prstGeom>
          <a:solidFill>
            <a:srgbClr val="D09545"/>
          </a:solidFill>
          <a:ln>
            <a:noFill/>
          </a:ln>
          <a:extLst/>
        </p:spPr>
        <p:txBody>
          <a:bodyPr anchor="ct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r" eaLnBrk="1" hangingPunct="1">
              <a:defRPr/>
            </a:pPr>
            <a:r>
              <a:rPr lang="en-US" altLang="en-US" sz="3200" b="1" dirty="0" smtClean="0">
                <a:solidFill>
                  <a:schemeClr val="bg1"/>
                </a:solidFill>
                <a:latin typeface="Franklin Gothic Medium" pitchFamily="34" charset="0"/>
              </a:rPr>
              <a:t>Figure</a:t>
            </a:r>
            <a:endParaRPr lang="en-US" altLang="en-US" sz="3200" b="1" i="1" dirty="0" smtClean="0">
              <a:solidFill>
                <a:schemeClr val="bg1"/>
              </a:solidFill>
              <a:latin typeface="Franklin Gothic Medium" pitchFamily="34" charset="0"/>
            </a:endParaRPr>
          </a:p>
        </p:txBody>
      </p:sp>
      <p:sp>
        <p:nvSpPr>
          <p:cNvPr id="8"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CH2</a:t>
            </a:r>
            <a:endParaRPr lang="en-US" sz="1000" b="1" dirty="0">
              <a:solidFill>
                <a:srgbClr val="000000"/>
              </a:solidFill>
            </a:endParaRPr>
          </a:p>
        </p:txBody>
      </p:sp>
      <p:sp>
        <p:nvSpPr>
          <p:cNvPr id="2" name="Title 1"/>
          <p:cNvSpPr>
            <a:spLocks noGrp="1"/>
          </p:cNvSpPr>
          <p:nvPr>
            <p:ph type="title"/>
          </p:nvPr>
        </p:nvSpPr>
        <p:spPr>
          <a:xfrm>
            <a:off x="1452563" y="168799"/>
            <a:ext cx="7536700" cy="983201"/>
          </a:xfrm>
        </p:spPr>
        <p:txBody>
          <a:bodyPr>
            <a:normAutofit/>
          </a:bodyPr>
          <a:lstStyle>
            <a:lvl1pPr marL="1280160" indent="-1280160" algn="l">
              <a:defRPr sz="2800" b="1">
                <a:latin typeface="Franklin Gothic Medium"/>
                <a:cs typeface="Franklin Gothic Medium"/>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dirty="0"/>
            </a:lvl1pPr>
          </a:lstStyle>
          <a:p>
            <a:pPr>
              <a:defRPr/>
            </a:pPr>
            <a:endParaRPr lang="en-US"/>
          </a:p>
        </p:txBody>
      </p:sp>
      <p:sp>
        <p:nvSpPr>
          <p:cNvPr id="10" name="Footer Placeholder 4"/>
          <p:cNvSpPr>
            <a:spLocks noGrp="1"/>
          </p:cNvSpPr>
          <p:nvPr>
            <p:ph type="ftr" sz="quarter" idx="11"/>
          </p:nvPr>
        </p:nvSpPr>
        <p:spPr/>
        <p:txBody>
          <a:bodyPr/>
          <a:lstStyle>
            <a:lvl1pPr>
              <a:defRPr dirty="0"/>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pPr>
              <a:defRPr/>
            </a:pPr>
            <a:fld id="{B9C5E746-9CF0-4373-87D0-3568854BF073}" type="slidenum">
              <a:rPr lang="en-US" altLang="en-US"/>
              <a:pPr>
                <a:defRPr/>
              </a:pPr>
              <a:t>‹#›</a:t>
            </a:fld>
            <a:endParaRPr lang="en-US" altLang="en-US" dirty="0"/>
          </a:p>
        </p:txBody>
      </p:sp>
      <p:sp>
        <p:nvSpPr>
          <p:cNvPr id="13"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171559890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LEARNING OUTCOMES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63395B54-4E75-4DE6-BC03-36123E26E8B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CH2</a:t>
            </a:r>
            <a:endParaRPr lang="en-US" sz="1000" b="1" dirty="0">
              <a:solidFill>
                <a:srgbClr val="000000"/>
              </a:solidFill>
            </a:endParaRPr>
          </a:p>
        </p:txBody>
      </p:sp>
      <p:sp>
        <p:nvSpPr>
          <p:cNvPr id="3" name="Content Placeholder 2"/>
          <p:cNvSpPr>
            <a:spLocks noGrp="1"/>
          </p:cNvSpPr>
          <p:nvPr>
            <p:ph idx="1"/>
          </p:nvPr>
        </p:nvSpPr>
        <p:spPr>
          <a:xfrm>
            <a:off x="121507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dirty="0"/>
            </a:lvl1pPr>
          </a:lstStyle>
          <a:p>
            <a:pPr>
              <a:defRPr/>
            </a:pPr>
            <a:endParaRPr lang="en-US"/>
          </a:p>
        </p:txBody>
      </p:sp>
      <p:sp>
        <p:nvSpPr>
          <p:cNvPr id="15" name="Footer Placeholder 4"/>
          <p:cNvSpPr>
            <a:spLocks noGrp="1"/>
          </p:cNvSpPr>
          <p:nvPr>
            <p:ph type="ftr" sz="quarter" idx="11"/>
          </p:nvPr>
        </p:nvSpPr>
        <p:spPr/>
        <p:txBody>
          <a:bodyPr/>
          <a:lstStyle>
            <a:lvl1pPr>
              <a:defRPr dirty="0"/>
            </a:lvl1pPr>
          </a:lstStyle>
          <a:p>
            <a:pPr>
              <a:defRPr/>
            </a:pPr>
            <a:endParaRPr lang="en-US"/>
          </a:p>
        </p:txBody>
      </p:sp>
      <p:sp>
        <p:nvSpPr>
          <p:cNvPr id="17"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414522445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6" name="Picture 8"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21ABFF9-6122-49AE-8636-BE4D76B4987D}"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8" name="TextBox 7"/>
          <p:cNvSpPr txBox="1">
            <a:spLocks noChangeArrowheads="1"/>
          </p:cNvSpPr>
          <p:nvPr userDrawn="1"/>
        </p:nvSpPr>
        <p:spPr bwMode="auto">
          <a:xfrm>
            <a:off x="1001713" y="220663"/>
            <a:ext cx="6915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dirty="0" smtClean="0">
                <a:solidFill>
                  <a:srgbClr val="B00027"/>
                </a:solidFill>
                <a:latin typeface="Arial Narrow" pitchFamily="34" charset="0"/>
              </a:rPr>
              <a:t>LEARNING OUTCOMES </a:t>
            </a:r>
            <a:r>
              <a:rPr lang="en-US" altLang="en-US" sz="2000" i="1" dirty="0" smtClean="0">
                <a:solidFill>
                  <a:srgbClr val="B00027"/>
                </a:solidFill>
                <a:latin typeface="Arial Narrow" pitchFamily="34" charset="0"/>
              </a:rPr>
              <a:t>(continued)</a:t>
            </a:r>
          </a:p>
        </p:txBody>
      </p:sp>
      <p:sp>
        <p:nvSpPr>
          <p:cNvPr id="10" name="Title 1"/>
          <p:cNvSpPr txBox="1">
            <a:spLocks/>
          </p:cNvSpPr>
          <p:nvPr userDrawn="1"/>
        </p:nvSpPr>
        <p:spPr bwMode="auto">
          <a:xfrm>
            <a:off x="677863" y="155575"/>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a:defRPr/>
            </a:pPr>
            <a:endParaRPr lang="en-US" altLang="en-US" dirty="0" smtClean="0">
              <a:latin typeface="Franklin Gothic Medium" panose="020B0603020102020204" pitchFamily="34" charset="0"/>
              <a:ea typeface="Franklin Gothic Medium" panose="020B0603020102020204" pitchFamily="34" charset="0"/>
              <a:cs typeface="Franklin Gothic Medium" panose="020B0603020102020204" pitchFamily="34" charset="0"/>
            </a:endParaRPr>
          </a:p>
        </p:txBody>
      </p:sp>
      <p:sp>
        <p:nvSpPr>
          <p:cNvPr id="11"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CH2</a:t>
            </a:r>
            <a:endParaRPr lang="en-US" sz="1000" b="1" dirty="0">
              <a:solidFill>
                <a:srgbClr val="000000"/>
              </a:solidFill>
            </a:endParaRPr>
          </a:p>
        </p:txBody>
      </p:sp>
      <p:sp>
        <p:nvSpPr>
          <p:cNvPr id="3" name="Content Placeholder 2"/>
          <p:cNvSpPr>
            <a:spLocks noGrp="1"/>
          </p:cNvSpPr>
          <p:nvPr>
            <p:ph idx="1"/>
          </p:nvPr>
        </p:nvSpPr>
        <p:spPr>
          <a:xfrm>
            <a:off x="1022033" y="1456105"/>
            <a:ext cx="7431087" cy="3471496"/>
          </a:xfrm>
        </p:spPr>
        <p:txBody>
          <a:bodyPr>
            <a:normAutofit/>
          </a:bodyPr>
          <a:lstStyle>
            <a:lvl1pPr marL="420624" indent="-420624">
              <a:lnSpc>
                <a:spcPct val="90000"/>
              </a:lnSpc>
              <a:spcBef>
                <a:spcPts val="600"/>
              </a:spcBef>
              <a:buClrTx/>
              <a:buFont typeface="Wingdings" charset="2"/>
              <a:buAutoNum type="arabicPlain"/>
              <a:defRPr sz="2600">
                <a:latin typeface="Rockwell"/>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3" name="Title 1" hidden="1"/>
          <p:cNvSpPr>
            <a:spLocks noGrp="1"/>
          </p:cNvSpPr>
          <p:nvPr>
            <p:ph type="title"/>
          </p:nvPr>
        </p:nvSpPr>
        <p:spPr>
          <a:xfrm>
            <a:off x="525463" y="3175"/>
            <a:ext cx="8229600" cy="1143000"/>
          </a:xfrm>
        </p:spPr>
        <p:txBody>
          <a:bodyPr/>
          <a:lstStyle>
            <a:lvl1pPr algn="l">
              <a:defRPr/>
            </a:lvl1pPr>
          </a:lstStyle>
          <a:p>
            <a:r>
              <a:rPr lang="en-US" altLang="en-US" smtClean="0"/>
              <a:t>Click to edit Master title style</a:t>
            </a:r>
            <a:endParaRPr lang="en-US" altLang="en-US" dirty="0" smtClean="0"/>
          </a:p>
        </p:txBody>
      </p:sp>
      <p:sp>
        <p:nvSpPr>
          <p:cNvPr id="12" name="Date Placeholder 3"/>
          <p:cNvSpPr>
            <a:spLocks noGrp="1"/>
          </p:cNvSpPr>
          <p:nvPr>
            <p:ph type="dt" sz="half" idx="10"/>
          </p:nvPr>
        </p:nvSpPr>
        <p:spPr/>
        <p:txBody>
          <a:bodyPr/>
          <a:lstStyle>
            <a:lvl1pPr>
              <a:defRPr dirty="0"/>
            </a:lvl1pPr>
          </a:lstStyle>
          <a:p>
            <a:pPr>
              <a:defRPr/>
            </a:pPr>
            <a:endParaRPr lang="en-US"/>
          </a:p>
        </p:txBody>
      </p:sp>
      <p:sp>
        <p:nvSpPr>
          <p:cNvPr id="14" name="Footer Placeholder 4"/>
          <p:cNvSpPr>
            <a:spLocks noGrp="1"/>
          </p:cNvSpPr>
          <p:nvPr>
            <p:ph type="ftr" sz="quarter" idx="11"/>
          </p:nvPr>
        </p:nvSpPr>
        <p:spPr/>
        <p:txBody>
          <a:bodyPr/>
          <a:lstStyle>
            <a:lvl1pPr>
              <a:defRPr dirty="0"/>
            </a:lvl1pPr>
          </a:lstStyle>
          <a:p>
            <a:pPr>
              <a:defRPr/>
            </a:pPr>
            <a:endParaRPr lang="en-US"/>
          </a:p>
        </p:txBody>
      </p:sp>
      <p:sp>
        <p:nvSpPr>
          <p:cNvPr id="15"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97118875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a:xfrm flipV="1">
            <a:off x="0" y="0"/>
            <a:ext cx="9144000" cy="6858000"/>
          </a:xfrm>
          <a:prstGeom prst="rect">
            <a:avLst/>
          </a:prstGeom>
          <a:solidFill>
            <a:srgbClr val="E0E3E6"/>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5" name="Oval 4"/>
          <p:cNvSpPr/>
          <p:nvPr userDrawn="1"/>
        </p:nvSpPr>
        <p:spPr>
          <a:xfrm>
            <a:off x="1233488" y="58738"/>
            <a:ext cx="6669087" cy="6670675"/>
          </a:xfrm>
          <a:prstGeom prst="ellipse">
            <a:avLst/>
          </a:prstGeom>
          <a:solidFill>
            <a:schemeClr val="bg1">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6" name="Oval 5"/>
          <p:cNvSpPr/>
          <p:nvPr userDrawn="1"/>
        </p:nvSpPr>
        <p:spPr>
          <a:xfrm>
            <a:off x="1001713" y="250825"/>
            <a:ext cx="890587" cy="890588"/>
          </a:xfrm>
          <a:prstGeom prst="ellipse">
            <a:avLst/>
          </a:prstGeom>
          <a:solidFill>
            <a:srgbClr val="D0954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7" name="TextBox 6"/>
          <p:cNvSpPr txBox="1">
            <a:spLocks noChangeArrowheads="1"/>
          </p:cNvSpPr>
          <p:nvPr userDrawn="1"/>
        </p:nvSpPr>
        <p:spPr bwMode="auto">
          <a:xfrm>
            <a:off x="1233488" y="393700"/>
            <a:ext cx="4581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ea typeface="ＭＳ Ｐゴシック" pitchFamily="34" charset="-128"/>
              </a:defRPr>
            </a:lvl1pPr>
            <a:lvl2pPr marL="742950" indent="-285750">
              <a:defRPr sz="2400">
                <a:solidFill>
                  <a:schemeClr val="tx1"/>
                </a:solidFill>
                <a:latin typeface="Times New Roman" pitchFamily="18" charset="0"/>
                <a:ea typeface="ＭＳ Ｐゴシック" pitchFamily="34" charset="-128"/>
              </a:defRPr>
            </a:lvl2pPr>
            <a:lvl3pPr marL="1143000" indent="-228600">
              <a:defRPr sz="2400">
                <a:solidFill>
                  <a:schemeClr val="tx1"/>
                </a:solidFill>
                <a:latin typeface="Times New Roman" pitchFamily="18" charset="0"/>
                <a:ea typeface="ＭＳ Ｐゴシック" pitchFamily="34" charset="-128"/>
              </a:defRPr>
            </a:lvl3pPr>
            <a:lvl4pPr marL="1600200" indent="-228600">
              <a:defRPr sz="2400">
                <a:solidFill>
                  <a:schemeClr val="tx1"/>
                </a:solidFill>
                <a:latin typeface="Times New Roman" pitchFamily="18" charset="0"/>
                <a:ea typeface="ＭＳ Ｐゴシック" pitchFamily="34" charset="-128"/>
              </a:defRPr>
            </a:lvl4pPr>
            <a:lvl5pPr marL="2057400" indent="-22860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eaLnBrk="1" hangingPunct="1">
              <a:defRPr/>
            </a:pPr>
            <a:r>
              <a:rPr lang="en-US" altLang="en-US" sz="3200" dirty="0" smtClean="0">
                <a:solidFill>
                  <a:srgbClr val="B00027"/>
                </a:solidFill>
                <a:latin typeface="Arial Narrow" pitchFamily="34" charset="0"/>
              </a:rPr>
              <a:t>KEY TERMS</a:t>
            </a:r>
          </a:p>
        </p:txBody>
      </p:sp>
      <p:pic>
        <p:nvPicPr>
          <p:cNvPr id="8" name="Picture 10" descr="4LTR_colorStrip.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25"/>
            <a:ext cx="300038"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2"/>
          <p:cNvSpPr txBox="1">
            <a:spLocks/>
          </p:cNvSpPr>
          <p:nvPr userDrawn="1"/>
        </p:nvSpPr>
        <p:spPr>
          <a:xfrm>
            <a:off x="6721475" y="6483350"/>
            <a:ext cx="2411413" cy="365125"/>
          </a:xfrm>
          <a:prstGeom prst="rect">
            <a:avLst/>
          </a:prstGeom>
        </p:spPr>
        <p:txBody>
          <a:bodyPr anchor="b"/>
          <a:lstStyle>
            <a:lvl1pPr defTabSz="457200">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457200">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457200">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457200">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457200">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algn="r" eaLnBrk="1" hangingPunct="1">
              <a:defRPr/>
            </a:pPr>
            <a:fld id="{0F4A80CA-B378-471A-8729-0D272997C406}" type="slidenum">
              <a:rPr lang="en-US" altLang="en-US" sz="1200" b="1" smtClean="0">
                <a:solidFill>
                  <a:srgbClr val="000000"/>
                </a:solidFill>
                <a:latin typeface="Calibri" panose="020F0502020204030204" pitchFamily="34" charset="0"/>
              </a:rPr>
              <a:pPr algn="r" eaLnBrk="1" hangingPunct="1">
                <a:defRPr/>
              </a:pPr>
              <a:t>‹#›</a:t>
            </a:fld>
            <a:endParaRPr lang="en-US" altLang="en-US" sz="1200" b="1" dirty="0" smtClean="0">
              <a:solidFill>
                <a:srgbClr val="000000"/>
              </a:solidFill>
              <a:latin typeface="Calibri" panose="020F0502020204030204" pitchFamily="34" charset="0"/>
            </a:endParaRPr>
          </a:p>
        </p:txBody>
      </p:sp>
      <p:sp>
        <p:nvSpPr>
          <p:cNvPr id="12" name="Slide Number Placeholder 2"/>
          <p:cNvSpPr txBox="1">
            <a:spLocks/>
          </p:cNvSpPr>
          <p:nvPr userDrawn="1"/>
        </p:nvSpPr>
        <p:spPr>
          <a:xfrm>
            <a:off x="7689850" y="6483350"/>
            <a:ext cx="1127125" cy="365125"/>
          </a:xfrm>
          <a:prstGeom prst="rect">
            <a:avLst/>
          </a:prstGeom>
        </p:spPr>
        <p:txBody>
          <a:bodyPr anchor="b"/>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r>
              <a:rPr lang="en-US" sz="1000" dirty="0" smtClean="0">
                <a:solidFill>
                  <a:srgbClr val="000000"/>
                </a:solidFill>
              </a:rPr>
              <a:t>CJ4 | CH2</a:t>
            </a:r>
            <a:endParaRPr lang="en-US" sz="1000" b="1" dirty="0">
              <a:solidFill>
                <a:srgbClr val="000000"/>
              </a:solidFill>
            </a:endParaRPr>
          </a:p>
        </p:txBody>
      </p:sp>
      <p:sp>
        <p:nvSpPr>
          <p:cNvPr id="3" name="Content Placeholder 2"/>
          <p:cNvSpPr>
            <a:spLocks noGrp="1"/>
          </p:cNvSpPr>
          <p:nvPr>
            <p:ph idx="1"/>
          </p:nvPr>
        </p:nvSpPr>
        <p:spPr>
          <a:xfrm>
            <a:off x="1235393" y="1456104"/>
            <a:ext cx="7410767" cy="4639895"/>
          </a:xfrm>
        </p:spPr>
        <p:txBody>
          <a:bodyPr>
            <a:normAutofit/>
          </a:bodyPr>
          <a:lstStyle>
            <a:lvl1pPr marL="0" indent="0">
              <a:lnSpc>
                <a:spcPct val="90000"/>
              </a:lnSpc>
              <a:spcBef>
                <a:spcPts val="2400"/>
              </a:spcBef>
              <a:buClrTx/>
              <a:buFont typeface="Wingdings" charset="2"/>
              <a:buNone/>
              <a:defRPr sz="2800">
                <a:latin typeface="+mn-lt"/>
                <a:cs typeface="Rockwell"/>
              </a:defRPr>
            </a:lvl1pPr>
            <a:lvl2pPr marL="640080" indent="-274320">
              <a:lnSpc>
                <a:spcPct val="90000"/>
              </a:lnSpc>
              <a:buClr>
                <a:srgbClr val="B00027"/>
              </a:buClr>
              <a:buFont typeface="Arial"/>
              <a:buChar char="•"/>
              <a:defRPr b="0" i="1"/>
            </a:lvl2pPr>
            <a:lvl3pPr marL="960120" indent="-320040">
              <a:lnSpc>
                <a:spcPct val="90000"/>
              </a:lnSpc>
              <a:buClr>
                <a:srgbClr val="B00027"/>
              </a:buClr>
              <a:buSzPct val="100000"/>
              <a:buFont typeface="Lucida Grande"/>
              <a:buChar char="-"/>
              <a:defRPr sz="2800"/>
            </a:lvl3pPr>
            <a:lvl4pPr marL="1234440" indent="-228600">
              <a:lnSpc>
                <a:spcPct val="90000"/>
              </a:lnSpc>
              <a:buFont typeface="Arial"/>
              <a:buChar char="▸"/>
              <a:defRPr sz="2400"/>
            </a:lvl4pPr>
            <a:lvl5pPr marL="1508760" indent="-228600">
              <a:defRPr/>
            </a:lvl5pPr>
          </a:lstStyle>
          <a:p>
            <a:pPr lvl="0"/>
            <a:r>
              <a:rPr lang="en-US" dirty="0"/>
              <a:t>Click to edit Master text styles</a:t>
            </a:r>
          </a:p>
        </p:txBody>
      </p:sp>
      <p:sp>
        <p:nvSpPr>
          <p:cNvPr id="14" name="Title 1" hidden="1"/>
          <p:cNvSpPr>
            <a:spLocks noGrp="1"/>
          </p:cNvSpPr>
          <p:nvPr>
            <p:ph type="title"/>
          </p:nvPr>
        </p:nvSpPr>
        <p:spPr>
          <a:xfrm>
            <a:off x="525463" y="3175"/>
            <a:ext cx="8229600" cy="1143000"/>
          </a:xfrm>
        </p:spPr>
        <p:txBody>
          <a:bodyPr/>
          <a:lstStyle>
            <a:lvl1pPr algn="l">
              <a:defRPr baseline="0"/>
            </a:lvl1pPr>
          </a:lstStyle>
          <a:p>
            <a:r>
              <a:rPr lang="en-US" altLang="en-US" smtClean="0"/>
              <a:t>Click to edit Master title style</a:t>
            </a:r>
            <a:endParaRPr lang="en-US" altLang="en-US" dirty="0" smtClean="0"/>
          </a:p>
        </p:txBody>
      </p:sp>
      <p:sp>
        <p:nvSpPr>
          <p:cNvPr id="13" name="Date Placeholder 3"/>
          <p:cNvSpPr>
            <a:spLocks noGrp="1"/>
          </p:cNvSpPr>
          <p:nvPr>
            <p:ph type="dt" sz="half" idx="10"/>
          </p:nvPr>
        </p:nvSpPr>
        <p:spPr/>
        <p:txBody>
          <a:bodyPr/>
          <a:lstStyle>
            <a:lvl1pPr>
              <a:defRPr dirty="0"/>
            </a:lvl1pPr>
          </a:lstStyle>
          <a:p>
            <a:pPr>
              <a:defRPr/>
            </a:pPr>
            <a:endParaRPr lang="en-US"/>
          </a:p>
        </p:txBody>
      </p:sp>
      <p:sp>
        <p:nvSpPr>
          <p:cNvPr id="15" name="Footer Placeholder 4"/>
          <p:cNvSpPr>
            <a:spLocks noGrp="1"/>
          </p:cNvSpPr>
          <p:nvPr>
            <p:ph type="ftr" sz="quarter" idx="11"/>
          </p:nvPr>
        </p:nvSpPr>
        <p:spPr/>
        <p:txBody>
          <a:bodyPr/>
          <a:lstStyle>
            <a:lvl1pPr>
              <a:defRPr dirty="0"/>
            </a:lvl1pPr>
          </a:lstStyle>
          <a:p>
            <a:pPr>
              <a:defRPr/>
            </a:pPr>
            <a:endParaRPr lang="en-US"/>
          </a:p>
        </p:txBody>
      </p:sp>
      <p:sp>
        <p:nvSpPr>
          <p:cNvPr id="17" name="TextBox 9"/>
          <p:cNvSpPr txBox="1">
            <a:spLocks noChangeArrowheads="1"/>
          </p:cNvSpPr>
          <p:nvPr userDrawn="1"/>
        </p:nvSpPr>
        <p:spPr bwMode="auto">
          <a:xfrm>
            <a:off x="1040617" y="6613495"/>
            <a:ext cx="6618288"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700" dirty="0">
                <a:solidFill>
                  <a:schemeClr val="tx2"/>
                </a:solidFill>
              </a:rPr>
              <a:t>Copyright ©2016 Cengage Learning. All Rights Reserved. May not be scanned, copied or duplicated, or posted to a publicly accessible website, in whole or in part</a:t>
            </a:r>
            <a:r>
              <a:rPr lang="en-IN" altLang="en-US" sz="700" dirty="0" smtClean="0">
                <a:solidFill>
                  <a:schemeClr val="tx2"/>
                </a:solidFill>
              </a:rPr>
              <a:t>.</a:t>
            </a:r>
            <a:endParaRPr lang="en-IN" altLang="en-US" sz="700" dirty="0">
              <a:solidFill>
                <a:schemeClr val="tx2"/>
              </a:solidFill>
            </a:endParaRPr>
          </a:p>
        </p:txBody>
      </p:sp>
    </p:spTree>
    <p:extLst>
      <p:ext uri="{BB962C8B-B14F-4D97-AF65-F5344CB8AC3E}">
        <p14:creationId xmlns:p14="http://schemas.microsoft.com/office/powerpoint/2010/main" val="367009138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dirty="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dirty="0">
                <a:solidFill>
                  <a:schemeClr val="tx1">
                    <a:tint val="75000"/>
                  </a:schemeClr>
                </a:solidFill>
                <a:ea typeface="ＭＳ Ｐゴシック" panose="020B0600070205080204" pitchFamily="34" charset="-128"/>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9EACB8"/>
                </a:solidFill>
                <a:ea typeface="ＭＳ Ｐゴシック" panose="020B0600070205080204" pitchFamily="34" charset="-128"/>
                <a:cs typeface="Arial" panose="020B0604020202020204" pitchFamily="34" charset="0"/>
              </a:defRPr>
            </a:lvl1pPr>
          </a:lstStyle>
          <a:p>
            <a:pPr>
              <a:defRPr/>
            </a:pPr>
            <a:fld id="{3A014513-17C8-4B83-86AA-AF0FE4E88669}" type="slidenum">
              <a:rPr lang="en-US" altLang="en-US"/>
              <a:pPr>
                <a:defRPr/>
              </a:pPr>
              <a:t>‹#›</a:t>
            </a:fld>
            <a:endParaRPr lang="en-US" altLang="en-US" dirty="0"/>
          </a:p>
        </p:txBody>
      </p:sp>
    </p:spTree>
    <p:extLst>
      <p:ext uri="{BB962C8B-B14F-4D97-AF65-F5344CB8AC3E}">
        <p14:creationId xmlns:p14="http://schemas.microsoft.com/office/powerpoint/2010/main" val="177808195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4">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 lvl="5">
            <p:tnLst>
              <p:par>
                <p:cTn presetID="1"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childTnLst>
                </p:cTn>
              </p:par>
            </p:tnLst>
          </p:tmpl>
        </p:tmplLst>
      </p:bldP>
    </p:bldLst>
  </p:timing>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IN" dirty="0"/>
              <a:t>Chapter 2 – The crime Picture Theories and Trends</a:t>
            </a:r>
          </a:p>
        </p:txBody>
      </p:sp>
      <p:sp>
        <p:nvSpPr>
          <p:cNvPr id="3" name="Footer Placeholder 4"/>
          <p:cNvSpPr>
            <a:spLocks noGrp="1"/>
          </p:cNvSpPr>
          <p:nvPr/>
        </p:nvSpPr>
        <p:spPr>
          <a:xfrm>
            <a:off x="5508625" y="6435725"/>
            <a:ext cx="3635375" cy="422275"/>
          </a:xfrm>
          <a:prstGeom prst="rect">
            <a:avLst/>
          </a:prstGeom>
        </p:spPr>
        <p:txBody>
          <a:bodyPr anchor="b"/>
          <a:lstStyle>
            <a:defPPr>
              <a:defRPr lang="en-US"/>
            </a:defPPr>
            <a:lvl1pPr algn="ctr" defTabSz="457200" rtl="0" fontAlgn="base">
              <a:spcBef>
                <a:spcPct val="0"/>
              </a:spcBef>
              <a:spcAft>
                <a:spcPct val="0"/>
              </a:spcAft>
              <a:defRPr sz="700" kern="700" spc="50" dirty="0">
                <a:solidFill>
                  <a:schemeClr val="tx2"/>
                </a:solidFill>
                <a:latin typeface="Arial Narrow"/>
                <a:ea typeface="ＭＳ Ｐゴシック" charset="0"/>
                <a:cs typeface="Arial Narrow"/>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r>
              <a:rPr lang="en-IN" dirty="0" smtClean="0"/>
              <a:t>Copyright ©2016 Cengage Learning. All Rights Reserved. May not be scanned, copied or duplicated, or posted to a publicly accessible website, in whole or in part.</a:t>
            </a:r>
            <a:endParaRPr lang="en-IN" dirty="0"/>
          </a:p>
        </p:txBody>
      </p:sp>
    </p:spTree>
    <p:extLst>
      <p:ext uri="{BB962C8B-B14F-4D97-AF65-F5344CB8AC3E}">
        <p14:creationId xmlns:p14="http://schemas.microsoft.com/office/powerpoint/2010/main" val="4261225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41445" y="2654205"/>
            <a:ext cx="7615451" cy="1371600"/>
          </a:xfrm>
        </p:spPr>
        <p:txBody>
          <a:bodyPr>
            <a:normAutofit fontScale="90000"/>
          </a:bodyPr>
          <a:lstStyle/>
          <a:p>
            <a:pPr eaLnBrk="1" hangingPunct="1"/>
            <a:r>
              <a:rPr lang="en-IN" sz="3600" dirty="0">
                <a:solidFill>
                  <a:srgbClr val="D09545"/>
                </a:solidFill>
                <a:latin typeface="+mn-lt"/>
              </a:rPr>
              <a:t>LO - 2</a:t>
            </a:r>
            <a:r>
              <a:rPr lang="en-IN" sz="3600" dirty="0">
                <a:latin typeface="+mn-lt"/>
              </a:rPr>
              <a:t/>
            </a:r>
            <a:br>
              <a:rPr lang="en-IN" sz="3600" dirty="0">
                <a:latin typeface="+mn-lt"/>
              </a:rPr>
            </a:br>
            <a:r>
              <a:rPr lang="en-IN" sz="2800" b="0" dirty="0">
                <a:latin typeface="Franklin Gothic Medium" panose="020B0603020102020204" pitchFamily="34" charset="0"/>
              </a:rPr>
              <a:t>Contrast the medical model of addiction with the criminal model of addiction</a:t>
            </a:r>
            <a:r>
              <a:rPr lang="en-US" sz="2800" b="0" dirty="0">
                <a:latin typeface="Arial" charset="0"/>
              </a:rPr>
              <a:t/>
            </a:r>
            <a:br>
              <a:rPr lang="en-US" sz="2800" b="0" dirty="0">
                <a:latin typeface="Arial" charset="0"/>
              </a:rPr>
            </a:br>
            <a:endParaRPr lang="en-US" sz="2800" b="0" dirty="0">
              <a:latin typeface="Arial" charset="0"/>
            </a:endParaRPr>
          </a:p>
        </p:txBody>
      </p:sp>
    </p:spTree>
    <p:extLst>
      <p:ext uri="{BB962C8B-B14F-4D97-AF65-F5344CB8AC3E}">
        <p14:creationId xmlns:p14="http://schemas.microsoft.com/office/powerpoint/2010/main" val="31852009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Drug-Crime Relationship</a:t>
            </a:r>
            <a:endParaRPr lang="en-US" dirty="0"/>
          </a:p>
        </p:txBody>
      </p:sp>
      <p:sp>
        <p:nvSpPr>
          <p:cNvPr id="3" name="Content Placeholder 2"/>
          <p:cNvSpPr>
            <a:spLocks noGrp="1"/>
          </p:cNvSpPr>
          <p:nvPr>
            <p:ph idx="1"/>
          </p:nvPr>
        </p:nvSpPr>
        <p:spPr/>
        <p:txBody>
          <a:bodyPr/>
          <a:lstStyle/>
          <a:p>
            <a:r>
              <a:rPr lang="en-US" dirty="0" smtClean="0"/>
              <a:t>Drug-defined offenses </a:t>
            </a:r>
          </a:p>
          <a:p>
            <a:r>
              <a:rPr lang="en-US" dirty="0" smtClean="0"/>
              <a:t>Drug-related offenses </a:t>
            </a:r>
          </a:p>
          <a:p>
            <a:r>
              <a:rPr lang="en-US" dirty="0" smtClean="0"/>
              <a:t>Drug-using lifestyle</a:t>
            </a:r>
          </a:p>
        </p:txBody>
      </p:sp>
      <p:pic>
        <p:nvPicPr>
          <p:cNvPr id="4" name="Picture 3" descr="This image shows a young man injecting a needle into his left arm. He is wearing a sleeveless shirt and has a belt tied around his left upper arm. One end of the belt is in his mouth. He is wearing shorts and is sitting on a chair. " title="Drug-Crime Relationshi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7374" y="2465479"/>
            <a:ext cx="3087756" cy="3964525"/>
          </a:xfrm>
          <a:prstGeom prst="rect">
            <a:avLst/>
          </a:prstGeom>
        </p:spPr>
      </p:pic>
    </p:spTree>
    <p:extLst>
      <p:ext uri="{BB962C8B-B14F-4D97-AF65-F5344CB8AC3E}">
        <p14:creationId xmlns:p14="http://schemas.microsoft.com/office/powerpoint/2010/main" val="32012175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t>Models of Addiction</a:t>
            </a:r>
            <a:endParaRPr lang="en-US" dirty="0"/>
          </a:p>
        </p:txBody>
      </p:sp>
      <p:sp>
        <p:nvSpPr>
          <p:cNvPr id="39939" name="Content Placeholder 2"/>
          <p:cNvSpPr>
            <a:spLocks noGrp="1"/>
          </p:cNvSpPr>
          <p:nvPr>
            <p:ph idx="1"/>
          </p:nvPr>
        </p:nvSpPr>
        <p:spPr/>
        <p:txBody>
          <a:bodyPr/>
          <a:lstStyle/>
          <a:p>
            <a:r>
              <a:rPr lang="en-US" b="1" dirty="0" smtClean="0"/>
              <a:t>Medical model</a:t>
            </a:r>
          </a:p>
          <a:p>
            <a:pPr lvl="1"/>
            <a:r>
              <a:rPr lang="en-US" dirty="0" smtClean="0"/>
              <a:t>Treats drug abuse as a mental illness </a:t>
            </a:r>
          </a:p>
          <a:p>
            <a:pPr lvl="1"/>
            <a:r>
              <a:rPr lang="en-US" dirty="0" smtClean="0"/>
              <a:t>Focuses on treating and rehabilitating offenders rather than providing punishment</a:t>
            </a:r>
          </a:p>
          <a:p>
            <a:r>
              <a:rPr lang="en-US" b="1" dirty="0" smtClean="0"/>
              <a:t>Criminal model</a:t>
            </a:r>
          </a:p>
          <a:p>
            <a:pPr lvl="1"/>
            <a:r>
              <a:rPr lang="en-US" dirty="0"/>
              <a:t>Drug abusers harm society by their actions to the same extent as other criminals and should face the same</a:t>
            </a:r>
            <a:r>
              <a:rPr lang="en-US" dirty="0">
                <a:solidFill>
                  <a:srgbClr val="FF0000"/>
                </a:solidFill>
              </a:rPr>
              <a:t> </a:t>
            </a:r>
            <a:r>
              <a:rPr lang="en-US" dirty="0"/>
              <a:t>punitive sanctions</a:t>
            </a:r>
          </a:p>
          <a:p>
            <a:pPr lvl="1"/>
            <a:endParaRPr lang="en-US" dirty="0" smtClean="0"/>
          </a:p>
        </p:txBody>
      </p:sp>
    </p:spTree>
    <p:extLst>
      <p:ext uri="{BB962C8B-B14F-4D97-AF65-F5344CB8AC3E}">
        <p14:creationId xmlns:p14="http://schemas.microsoft.com/office/powerpoint/2010/main" val="40059085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41445" y="2654205"/>
            <a:ext cx="7615451" cy="1371600"/>
          </a:xfrm>
        </p:spPr>
        <p:txBody>
          <a:bodyPr>
            <a:normAutofit fontScale="90000"/>
          </a:bodyPr>
          <a:lstStyle/>
          <a:p>
            <a:pPr eaLnBrk="1" hangingPunct="1"/>
            <a:r>
              <a:rPr lang="en-IN" sz="3600" dirty="0">
                <a:solidFill>
                  <a:srgbClr val="D09545"/>
                </a:solidFill>
                <a:latin typeface="+mn-lt"/>
              </a:rPr>
              <a:t>LO - 3</a:t>
            </a:r>
            <a:r>
              <a:rPr lang="en-IN" sz="3600" dirty="0">
                <a:latin typeface="+mn-lt"/>
              </a:rPr>
              <a:t/>
            </a:r>
            <a:br>
              <a:rPr lang="en-IN" sz="3600" dirty="0">
                <a:latin typeface="+mn-lt"/>
              </a:rPr>
            </a:br>
            <a:r>
              <a:rPr lang="en-IN" sz="2800" b="0" dirty="0">
                <a:latin typeface="Franklin Gothic Medium" panose="020B0603020102020204" pitchFamily="34" charset="0"/>
              </a:rPr>
              <a:t>Distinguish between the National Crime Victimization Survey (NCVS) and self-reported surveys</a:t>
            </a:r>
            <a:r>
              <a:rPr lang="en-US" sz="2800" b="0" dirty="0">
                <a:latin typeface="Arial" charset="0"/>
              </a:rPr>
              <a:t/>
            </a:r>
            <a:br>
              <a:rPr lang="en-US" sz="2800" b="0" dirty="0">
                <a:latin typeface="Arial" charset="0"/>
              </a:rPr>
            </a:br>
            <a:endParaRPr lang="en-US" sz="2800" b="0" dirty="0">
              <a:latin typeface="Arial" charset="0"/>
            </a:endParaRPr>
          </a:p>
        </p:txBody>
      </p:sp>
    </p:spTree>
    <p:extLst>
      <p:ext uri="{BB962C8B-B14F-4D97-AF65-F5344CB8AC3E}">
        <p14:creationId xmlns:p14="http://schemas.microsoft.com/office/powerpoint/2010/main" val="4852046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Uniform Crime Report</a:t>
            </a:r>
            <a:endParaRPr lang="en-US" dirty="0"/>
          </a:p>
        </p:txBody>
      </p:sp>
      <p:sp>
        <p:nvSpPr>
          <p:cNvPr id="41987" name="Content Placeholder 2"/>
          <p:cNvSpPr>
            <a:spLocks noGrp="1"/>
          </p:cNvSpPr>
          <p:nvPr>
            <p:ph idx="1"/>
          </p:nvPr>
        </p:nvSpPr>
        <p:spPr/>
        <p:txBody>
          <a:bodyPr/>
          <a:lstStyle/>
          <a:p>
            <a:r>
              <a:rPr lang="en-US" dirty="0" smtClean="0"/>
              <a:t>Annual report compiled by the FBI to give an indication of criminal activity in the United States</a:t>
            </a:r>
          </a:p>
          <a:p>
            <a:pPr lvl="1"/>
            <a:r>
              <a:rPr lang="en-US" b="1" dirty="0" smtClean="0"/>
              <a:t>Part </a:t>
            </a:r>
            <a:r>
              <a:rPr lang="en-US" b="1" dirty="0"/>
              <a:t>I </a:t>
            </a:r>
            <a:r>
              <a:rPr lang="en-US" b="1" dirty="0" smtClean="0"/>
              <a:t>offences</a:t>
            </a:r>
            <a:endParaRPr lang="en-US" b="1" dirty="0"/>
          </a:p>
          <a:p>
            <a:pPr lvl="2"/>
            <a:r>
              <a:rPr lang="en-US" dirty="0" smtClean="0"/>
              <a:t>Murder</a:t>
            </a:r>
            <a:r>
              <a:rPr lang="en-US" dirty="0"/>
              <a:t>, rape, robbery, aggravated assault, burglary, larceny, and motor vehicle </a:t>
            </a:r>
            <a:r>
              <a:rPr lang="en-US" dirty="0" smtClean="0"/>
              <a:t>theft</a:t>
            </a:r>
          </a:p>
          <a:p>
            <a:pPr lvl="1"/>
            <a:r>
              <a:rPr lang="en-US" b="1" dirty="0" smtClean="0"/>
              <a:t>Part </a:t>
            </a:r>
            <a:r>
              <a:rPr lang="en-US" b="1" dirty="0"/>
              <a:t>II </a:t>
            </a:r>
            <a:r>
              <a:rPr lang="en-US" b="1" dirty="0" smtClean="0"/>
              <a:t>offences</a:t>
            </a:r>
          </a:p>
          <a:p>
            <a:pPr lvl="2"/>
            <a:r>
              <a:rPr lang="en-US" dirty="0"/>
              <a:t>Misdemeanors and felonies</a:t>
            </a:r>
          </a:p>
          <a:p>
            <a:pPr lvl="2"/>
            <a:r>
              <a:rPr lang="en-US" dirty="0"/>
              <a:t>Drug abuse violations, simple assaults, driving under the influence, and disorderly conduct</a:t>
            </a:r>
            <a:endParaRPr lang="en-US" dirty="0">
              <a:cs typeface="Arial" charset="0"/>
            </a:endParaRPr>
          </a:p>
          <a:p>
            <a:pPr lvl="2"/>
            <a:endParaRPr lang="en-US" dirty="0"/>
          </a:p>
          <a:p>
            <a:endParaRPr lang="en-US" dirty="0" smtClean="0"/>
          </a:p>
        </p:txBody>
      </p:sp>
    </p:spTree>
    <p:extLst>
      <p:ext uri="{BB962C8B-B14F-4D97-AF65-F5344CB8AC3E}">
        <p14:creationId xmlns:p14="http://schemas.microsoft.com/office/powerpoint/2010/main" val="23615743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Victim </a:t>
            </a:r>
            <a:r>
              <a:rPr lang="en-US" dirty="0"/>
              <a:t>Surveys and Self-Reported Surveys </a:t>
            </a:r>
          </a:p>
        </p:txBody>
      </p:sp>
      <p:sp>
        <p:nvSpPr>
          <p:cNvPr id="41987" name="Content Placeholder 2"/>
          <p:cNvSpPr>
            <a:spLocks noGrp="1"/>
          </p:cNvSpPr>
          <p:nvPr>
            <p:ph idx="1"/>
          </p:nvPr>
        </p:nvSpPr>
        <p:spPr/>
        <p:txBody>
          <a:bodyPr/>
          <a:lstStyle/>
          <a:p>
            <a:r>
              <a:rPr lang="en-US" b="1" dirty="0"/>
              <a:t>Victim </a:t>
            </a:r>
            <a:r>
              <a:rPr lang="en-US" b="1" dirty="0" smtClean="0"/>
              <a:t>surveys</a:t>
            </a:r>
            <a:r>
              <a:rPr lang="en-US" dirty="0" smtClean="0"/>
              <a:t>: Directly survey participants to determine their experiences as victims of crime</a:t>
            </a:r>
          </a:p>
          <a:p>
            <a:pPr lvl="1"/>
            <a:r>
              <a:rPr lang="en-US" b="1" dirty="0" smtClean="0"/>
              <a:t>Dark figure of crime</a:t>
            </a:r>
            <a:r>
              <a:rPr lang="en-US" dirty="0" smtClean="0"/>
              <a:t>: Describes the actual amount of crime that takes place</a:t>
            </a:r>
          </a:p>
          <a:p>
            <a:r>
              <a:rPr lang="en-US" b="1" dirty="0" smtClean="0"/>
              <a:t>Self-reported surveys</a:t>
            </a:r>
            <a:r>
              <a:rPr lang="en-US" dirty="0" smtClean="0"/>
              <a:t>: Rely on participants </a:t>
            </a:r>
            <a:r>
              <a:rPr lang="en-US" dirty="0"/>
              <a:t>to reveal and detail </a:t>
            </a:r>
            <a:r>
              <a:rPr lang="en-US" dirty="0" smtClean="0"/>
              <a:t>their own criminal </a:t>
            </a:r>
            <a:r>
              <a:rPr lang="en-US" dirty="0"/>
              <a:t>or delinquent behavior</a:t>
            </a:r>
          </a:p>
          <a:p>
            <a:endParaRPr lang="en-US" dirty="0"/>
          </a:p>
        </p:txBody>
      </p:sp>
    </p:spTree>
    <p:extLst>
      <p:ext uri="{BB962C8B-B14F-4D97-AF65-F5344CB8AC3E}">
        <p14:creationId xmlns:p14="http://schemas.microsoft.com/office/powerpoint/2010/main" val="13495231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641445" y="2654205"/>
            <a:ext cx="7615451" cy="1371600"/>
          </a:xfrm>
        </p:spPr>
        <p:txBody>
          <a:bodyPr>
            <a:normAutofit fontScale="90000"/>
          </a:bodyPr>
          <a:lstStyle/>
          <a:p>
            <a:pPr eaLnBrk="1" hangingPunct="1"/>
            <a:r>
              <a:rPr lang="en-IN" sz="3600" dirty="0">
                <a:solidFill>
                  <a:srgbClr val="D09545"/>
                </a:solidFill>
                <a:latin typeface="+mn-lt"/>
              </a:rPr>
              <a:t>LO - 4</a:t>
            </a:r>
            <a:r>
              <a:rPr lang="en-IN" sz="3600" dirty="0">
                <a:latin typeface="+mn-lt"/>
              </a:rPr>
              <a:t/>
            </a:r>
            <a:br>
              <a:rPr lang="en-IN" sz="3600" dirty="0">
                <a:latin typeface="+mn-lt"/>
              </a:rPr>
            </a:br>
            <a:r>
              <a:rPr lang="en-IN" sz="2800" b="0" dirty="0">
                <a:latin typeface="Franklin Gothic Medium" panose="020B0603020102020204" pitchFamily="34" charset="0"/>
              </a:rPr>
              <a:t>Describe the three ways that victims’ rights legislation increases the ability of crime victims to participate in the criminal justice system</a:t>
            </a:r>
            <a:r>
              <a:rPr lang="en-US" sz="2800" b="0" dirty="0">
                <a:latin typeface="Arial" charset="0"/>
              </a:rPr>
              <a:t/>
            </a:r>
            <a:br>
              <a:rPr lang="en-US" sz="2800" b="0" dirty="0">
                <a:latin typeface="Arial" charset="0"/>
              </a:rPr>
            </a:br>
            <a:endParaRPr lang="en-US" sz="2800" b="0" dirty="0">
              <a:latin typeface="Arial" charset="0"/>
            </a:endParaRPr>
          </a:p>
        </p:txBody>
      </p:sp>
    </p:spTree>
    <p:extLst>
      <p:ext uri="{BB962C8B-B14F-4D97-AF65-F5344CB8AC3E}">
        <p14:creationId xmlns:p14="http://schemas.microsoft.com/office/powerpoint/2010/main" val="1027775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Crime Victims’ Rights Act of 2004 (CVRA)</a:t>
            </a:r>
          </a:p>
        </p:txBody>
      </p:sp>
      <p:sp>
        <p:nvSpPr>
          <p:cNvPr id="3" name="Content Placeholder 2"/>
          <p:cNvSpPr>
            <a:spLocks noGrp="1"/>
          </p:cNvSpPr>
          <p:nvPr>
            <p:ph idx="1"/>
          </p:nvPr>
        </p:nvSpPr>
        <p:spPr/>
        <p:txBody>
          <a:bodyPr/>
          <a:lstStyle/>
          <a:p>
            <a:r>
              <a:rPr lang="en-US" dirty="0" smtClean="0"/>
              <a:t>Gives victims the </a:t>
            </a:r>
            <a:r>
              <a:rPr lang="en-US" dirty="0"/>
              <a:t>right to participate in the </a:t>
            </a:r>
            <a:r>
              <a:rPr lang="en-US" dirty="0" smtClean="0"/>
              <a:t>system</a:t>
            </a:r>
          </a:p>
          <a:p>
            <a:r>
              <a:rPr lang="en-US" dirty="0" smtClean="0"/>
              <a:t>Provides the right to be:</a:t>
            </a:r>
          </a:p>
          <a:p>
            <a:pPr lvl="1"/>
            <a:r>
              <a:rPr lang="en-US" dirty="0" smtClean="0"/>
              <a:t>Informed</a:t>
            </a:r>
          </a:p>
          <a:p>
            <a:pPr lvl="1"/>
            <a:r>
              <a:rPr lang="en-US" dirty="0" smtClean="0"/>
              <a:t>Present</a:t>
            </a:r>
          </a:p>
          <a:p>
            <a:pPr lvl="1"/>
            <a:r>
              <a:rPr lang="en-US" dirty="0" smtClean="0"/>
              <a:t>Heard</a:t>
            </a:r>
            <a:endParaRPr lang="en-US" dirty="0"/>
          </a:p>
        </p:txBody>
      </p:sp>
      <p:pic>
        <p:nvPicPr>
          <p:cNvPr id="4" name="Picture 3" descr="This is an image of a lady in the center of a room with a desk in front of her.  She is wiping her eyes with a tissue. To her left, there is another lady standing with a photo frame of a boy. There is a man standing behind the lady in the center." title="Crime Victims’ Rights Act of 2004 (CVRA)"/>
          <p:cNvPicPr>
            <a:picLocks noChangeAspect="1"/>
          </p:cNvPicPr>
          <p:nvPr/>
        </p:nvPicPr>
        <p:blipFill>
          <a:blip r:embed="rId2"/>
          <a:stretch>
            <a:fillRect/>
          </a:stretch>
        </p:blipFill>
        <p:spPr>
          <a:xfrm>
            <a:off x="4687910" y="3715899"/>
            <a:ext cx="3704480" cy="2431557"/>
          </a:xfrm>
          <a:prstGeom prst="rect">
            <a:avLst/>
          </a:prstGeom>
        </p:spPr>
      </p:pic>
    </p:spTree>
    <p:extLst>
      <p:ext uri="{BB962C8B-B14F-4D97-AF65-F5344CB8AC3E}">
        <p14:creationId xmlns:p14="http://schemas.microsoft.com/office/powerpoint/2010/main" val="2243244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2.6</a:t>
            </a:r>
            <a:r>
              <a:rPr lang="en-US" dirty="0"/>
              <a:t>	</a:t>
            </a:r>
            <a:r>
              <a:rPr lang="en-US" dirty="0">
                <a:solidFill>
                  <a:schemeClr val="tx2"/>
                </a:solidFill>
              </a:rPr>
              <a:t>Crime Victims in the United States</a:t>
            </a:r>
            <a:endParaRPr lang="en-IN" dirty="0"/>
          </a:p>
        </p:txBody>
      </p:sp>
      <p:pic>
        <p:nvPicPr>
          <p:cNvPr id="4" name="Content Placeholder 3" descr="This figure is a graphical representation of data regarding crime victims in the United States. The title of the graph reads number of violent crime victims per 1,000 persons, aged 12 or older. There are ten markings on the X axis of the bar graph. Starting from the left, the markings are labled 5, 10, 15, 20, 25, 30, 35, 40, 45, and 50. Vertical lines extend from these markings to the other end of the graph. The Y axis is divided into four portions. The point at which the X axis and Y axis meet is labled 0. &#10;Starting from the top, the first portion of the Y axis is labled gender which has two markings and they are labled male and female.&#10;The second portion of the Y axis is labled race of origin which has three markings and they are labled white, black, and Hispanic.&#10;The third portion of the Y axis is labled age which has six markings and they are labled 12–17 years, 18–24 years, 25–34 years, 35–49 years, 50–64 years and 65+ years.&#10;The fourth portion of the Y axis is labled household locations which has three markings and they are labled urban, suburban, and rural.&#10;Bars extend parallel to the X axis from each of the markings on the Y axis till their respective percentages. Following are the percentages pertaining to each of the items on the Y axis:&#10;• Male - 24&#10;• Female - 23&#10;• White - 22&#10;• Black - 25&#10;• Hispanic - 25&#10;• 12–17 years - 52&#10;• 18–24 years - 39&#10;• 25–34 years - 30&#10;• 35–49 years - 20&#10;• 50–64 years - 19&#10;• 65+ years - 5&#10;• Urban - 26&#10;• Suburban - 23&#10;• Rural – 17&#10;The content at the bottom of the graph reads according to the U.S. Department of Justice, minorities, residents of urban areas, and young people are most likely to be victims of violent crime in this country. Source: Bureau of Justice Statistics, Criminal Victimization, 2013 (Washington, D.C.: U.S. Department of Justice, September 2014), 9, 10.&#10;" title="Figure 2.6 Crime Victims in the United States"/>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406650" y="1269986"/>
            <a:ext cx="3905660" cy="490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366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641445" y="2654205"/>
            <a:ext cx="7615451" cy="1371600"/>
          </a:xfrm>
        </p:spPr>
        <p:txBody>
          <a:bodyPr>
            <a:normAutofit fontScale="90000"/>
          </a:bodyPr>
          <a:lstStyle/>
          <a:p>
            <a:pPr eaLnBrk="1" hangingPunct="1"/>
            <a:r>
              <a:rPr lang="en-IN" sz="3600" dirty="0">
                <a:solidFill>
                  <a:srgbClr val="D09545"/>
                </a:solidFill>
                <a:latin typeface="+mn-lt"/>
              </a:rPr>
              <a:t>LO - 5</a:t>
            </a:r>
            <a:r>
              <a:rPr lang="en-IN" sz="3600" dirty="0">
                <a:latin typeface="+mn-lt"/>
              </a:rPr>
              <a:t/>
            </a:r>
            <a:br>
              <a:rPr lang="en-IN" sz="3600" dirty="0">
                <a:latin typeface="+mn-lt"/>
              </a:rPr>
            </a:br>
            <a:r>
              <a:rPr lang="en-IN" sz="2800" b="0" dirty="0">
                <a:latin typeface="Franklin Gothic Medium" panose="020B0603020102020204" pitchFamily="34" charset="0"/>
              </a:rPr>
              <a:t>Identify the three factors most often used by criminologists to explain changes in the nation’s crime rate </a:t>
            </a:r>
            <a:r>
              <a:rPr lang="en-US" sz="2800" b="0" dirty="0">
                <a:latin typeface="Arial" charset="0"/>
              </a:rPr>
              <a:t/>
            </a:r>
            <a:br>
              <a:rPr lang="en-US" sz="2800" b="0" dirty="0">
                <a:latin typeface="Arial" charset="0"/>
              </a:rPr>
            </a:br>
            <a:endParaRPr lang="en-US" sz="2800" b="0" dirty="0">
              <a:latin typeface="Arial" charset="0"/>
            </a:endParaRPr>
          </a:p>
        </p:txBody>
      </p:sp>
    </p:spTree>
    <p:extLst>
      <p:ext uri="{BB962C8B-B14F-4D97-AF65-F5344CB8AC3E}">
        <p14:creationId xmlns:p14="http://schemas.microsoft.com/office/powerpoint/2010/main" val="27256435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p:txBody>
          <a:bodyPr>
            <a:noAutofit/>
          </a:bodyPr>
          <a:lstStyle/>
          <a:p>
            <a:r>
              <a:rPr lang="en-US" sz="2500" dirty="0" smtClean="0">
                <a:solidFill>
                  <a:schemeClr val="tx2"/>
                </a:solidFill>
              </a:rPr>
              <a:t>Discuss the difference between a hypothesis and a theory in the context of criminology</a:t>
            </a:r>
          </a:p>
          <a:p>
            <a:r>
              <a:rPr lang="en-US" sz="2500" dirty="0" smtClean="0">
                <a:solidFill>
                  <a:schemeClr val="tx2"/>
                </a:solidFill>
              </a:rPr>
              <a:t>Contrast the medical model of addiction with the criminal model of addiction</a:t>
            </a:r>
          </a:p>
          <a:p>
            <a:r>
              <a:rPr lang="en-US" sz="2500" dirty="0" smtClean="0">
                <a:solidFill>
                  <a:schemeClr val="tx2"/>
                </a:solidFill>
              </a:rPr>
              <a:t>Distinguish between the National Crime Victimization Survey (NCVS) and self-reported surveys</a:t>
            </a:r>
          </a:p>
          <a:p>
            <a:pPr>
              <a:buFont typeface="Wingdings" panose="05000000000000000000" pitchFamily="2" charset="2"/>
              <a:buAutoNum type="arabicPlain" startAt="4"/>
            </a:pPr>
            <a:r>
              <a:rPr lang="en-US" sz="2500" dirty="0">
                <a:solidFill>
                  <a:schemeClr val="tx2"/>
                </a:solidFill>
              </a:rPr>
              <a:t>Describe the three ways that victims</a:t>
            </a:r>
            <a:r>
              <a:rPr lang="ja-JP" altLang="en-US" sz="2500" dirty="0">
                <a:solidFill>
                  <a:schemeClr val="tx2"/>
                </a:solidFill>
              </a:rPr>
              <a:t>’</a:t>
            </a:r>
            <a:r>
              <a:rPr lang="en-US" sz="2500" dirty="0">
                <a:solidFill>
                  <a:schemeClr val="tx2"/>
                </a:solidFill>
              </a:rPr>
              <a:t> rights legislation increases the ability of crime victims to participate in the criminal justice system</a:t>
            </a:r>
          </a:p>
          <a:p>
            <a:pPr>
              <a:buAutoNum type="arabicPlain" startAt="4"/>
            </a:pPr>
            <a:r>
              <a:rPr lang="en-US" sz="2500" dirty="0">
                <a:solidFill>
                  <a:schemeClr val="tx2"/>
                </a:solidFill>
              </a:rPr>
              <a:t>Identify the three factors most often used by criminologists to explain changes in the nation</a:t>
            </a:r>
            <a:r>
              <a:rPr lang="ja-JP" altLang="en-US" sz="2500" dirty="0">
                <a:solidFill>
                  <a:schemeClr val="tx2"/>
                </a:solidFill>
              </a:rPr>
              <a:t>’</a:t>
            </a:r>
            <a:r>
              <a:rPr lang="en-US" sz="2500" dirty="0">
                <a:solidFill>
                  <a:schemeClr val="tx2"/>
                </a:solidFill>
              </a:rPr>
              <a:t>s crime rate</a:t>
            </a:r>
          </a:p>
          <a:p>
            <a:endParaRPr lang="en-US" dirty="0">
              <a:solidFill>
                <a:schemeClr val="tx2"/>
              </a:solidFill>
            </a:endParaRPr>
          </a:p>
        </p:txBody>
      </p:sp>
      <p:sp>
        <p:nvSpPr>
          <p:cNvPr id="19458" name="Rectangle 2" hidden="1"/>
          <p:cNvSpPr>
            <a:spLocks noGrp="1" noChangeArrowheads="1"/>
          </p:cNvSpPr>
          <p:nvPr>
            <p:ph type="title"/>
          </p:nvPr>
        </p:nvSpPr>
        <p:spPr/>
        <p:txBody>
          <a:bodyPr/>
          <a:lstStyle/>
          <a:p>
            <a:r>
              <a:rPr lang="en-US" dirty="0" smtClean="0"/>
              <a:t>Learning Objectives</a:t>
            </a:r>
            <a:endParaRPr lang="en-US" dirty="0"/>
          </a:p>
        </p:txBody>
      </p:sp>
    </p:spTree>
    <p:extLst>
      <p:ext uri="{BB962C8B-B14F-4D97-AF65-F5344CB8AC3E}">
        <p14:creationId xmlns:p14="http://schemas.microsoft.com/office/powerpoint/2010/main" val="40116506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Factors That Help Study Crime Trends</a:t>
            </a:r>
            <a:endParaRPr lang="en-US" dirty="0"/>
          </a:p>
        </p:txBody>
      </p:sp>
      <p:sp>
        <p:nvSpPr>
          <p:cNvPr id="47107" name="Content Placeholder 2"/>
          <p:cNvSpPr>
            <a:spLocks noGrp="1"/>
          </p:cNvSpPr>
          <p:nvPr>
            <p:ph idx="1"/>
          </p:nvPr>
        </p:nvSpPr>
        <p:spPr/>
        <p:txBody>
          <a:bodyPr/>
          <a:lstStyle/>
          <a:p>
            <a:r>
              <a:rPr lang="en-US" dirty="0" smtClean="0"/>
              <a:t>Imprisonment</a:t>
            </a:r>
          </a:p>
          <a:p>
            <a:pPr lvl="1"/>
            <a:r>
              <a:rPr lang="en-US" dirty="0" smtClean="0"/>
              <a:t>Offender in a prison is unable to commit crime on the street</a:t>
            </a:r>
          </a:p>
          <a:p>
            <a:pPr lvl="1"/>
            <a:r>
              <a:rPr lang="en-US" dirty="0" smtClean="0"/>
              <a:t>Potential perpetrator does not want to be in jail</a:t>
            </a:r>
          </a:p>
          <a:p>
            <a:r>
              <a:rPr lang="en-US" dirty="0" smtClean="0"/>
              <a:t>Youth populations</a:t>
            </a:r>
          </a:p>
          <a:p>
            <a:pPr lvl="1"/>
            <a:r>
              <a:rPr lang="en-US" dirty="0" smtClean="0"/>
              <a:t>Older individuals commit fewer crimes</a:t>
            </a:r>
          </a:p>
          <a:p>
            <a:r>
              <a:rPr lang="en-US" dirty="0" smtClean="0"/>
              <a:t>Economy </a:t>
            </a:r>
          </a:p>
          <a:p>
            <a:pPr lvl="1"/>
            <a:r>
              <a:rPr lang="en-US" dirty="0" smtClean="0"/>
              <a:t>When legitimate opportunities to earn become scarce, illegitimate methods are sought </a:t>
            </a:r>
          </a:p>
          <a:p>
            <a:endParaRPr lang="en-US" dirty="0"/>
          </a:p>
        </p:txBody>
      </p:sp>
    </p:spTree>
    <p:extLst>
      <p:ext uri="{BB962C8B-B14F-4D97-AF65-F5344CB8AC3E}">
        <p14:creationId xmlns:p14="http://schemas.microsoft.com/office/powerpoint/2010/main" val="41574713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Reasons for Fall in Crime Rates in the United States</a:t>
            </a:r>
            <a:endParaRPr lang="en-US" dirty="0"/>
          </a:p>
        </p:txBody>
      </p:sp>
      <p:sp>
        <p:nvSpPr>
          <p:cNvPr id="3" name="Content Placeholder 2"/>
          <p:cNvSpPr>
            <a:spLocks noGrp="1"/>
          </p:cNvSpPr>
          <p:nvPr>
            <p:ph idx="1"/>
          </p:nvPr>
        </p:nvSpPr>
        <p:spPr/>
        <p:txBody>
          <a:bodyPr/>
          <a:lstStyle/>
          <a:p>
            <a:r>
              <a:rPr lang="en-US" dirty="0" smtClean="0"/>
              <a:t>Continuous improvements in law enforcement</a:t>
            </a:r>
          </a:p>
          <a:p>
            <a:r>
              <a:rPr lang="en-US" dirty="0" smtClean="0"/>
              <a:t>Aging population</a:t>
            </a:r>
          </a:p>
          <a:p>
            <a:r>
              <a:rPr lang="en-US" dirty="0" smtClean="0"/>
              <a:t>Improvements in digital technology </a:t>
            </a:r>
          </a:p>
          <a:p>
            <a:r>
              <a:rPr lang="en-US" dirty="0" smtClean="0"/>
              <a:t>Gentrification of formerly high-crime neighborhoods</a:t>
            </a:r>
          </a:p>
        </p:txBody>
      </p:sp>
    </p:spTree>
    <p:extLst>
      <p:ext uri="{BB962C8B-B14F-4D97-AF65-F5344CB8AC3E}">
        <p14:creationId xmlns:p14="http://schemas.microsoft.com/office/powerpoint/2010/main" val="24695206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Careers in Criminal Justice: Criminologist </a:t>
            </a:r>
            <a:endParaRPr lang="en-US" b="0" dirty="0"/>
          </a:p>
        </p:txBody>
      </p:sp>
      <p:sp>
        <p:nvSpPr>
          <p:cNvPr id="3" name="Content Placeholder 2"/>
          <p:cNvSpPr>
            <a:spLocks noGrp="1"/>
          </p:cNvSpPr>
          <p:nvPr>
            <p:ph idx="1"/>
          </p:nvPr>
        </p:nvSpPr>
        <p:spPr/>
        <p:txBody>
          <a:bodyPr/>
          <a:lstStyle/>
          <a:p>
            <a:r>
              <a:rPr lang="en-US" dirty="0" smtClean="0"/>
              <a:t>Job description</a:t>
            </a:r>
          </a:p>
          <a:p>
            <a:pPr lvl="1"/>
            <a:r>
              <a:rPr lang="en-US" dirty="0" smtClean="0"/>
              <a:t>Analyze criminal and delinquent behavior and provide theoretical explanations</a:t>
            </a:r>
          </a:p>
          <a:p>
            <a:pPr lvl="1"/>
            <a:r>
              <a:rPr lang="en-US" dirty="0"/>
              <a:t>Work with and for law enforcement agencies to prevent crime</a:t>
            </a:r>
          </a:p>
        </p:txBody>
      </p:sp>
      <p:pic>
        <p:nvPicPr>
          <p:cNvPr id="4" name="Picture 3" descr="This image shows a woman wearing a white coat and gloves. She is wearing glasses and is reading a piece of paper. She is holding a pen in her right hand. There is also a diary on which her left hand is resting. " title="Careers in Criminal Justi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3043" y="3646853"/>
            <a:ext cx="2270274" cy="2694263"/>
          </a:xfrm>
          <a:prstGeom prst="rect">
            <a:avLst/>
          </a:prstGeom>
        </p:spPr>
      </p:pic>
    </p:spTree>
    <p:extLst>
      <p:ext uri="{BB962C8B-B14F-4D97-AF65-F5344CB8AC3E}">
        <p14:creationId xmlns:p14="http://schemas.microsoft.com/office/powerpoint/2010/main" val="19784888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Careers in Criminal </a:t>
            </a:r>
            <a:r>
              <a:rPr lang="en-US" dirty="0" smtClean="0"/>
              <a:t>Justice: Criminologist </a:t>
            </a:r>
            <a:endParaRPr lang="en-IN" dirty="0"/>
          </a:p>
        </p:txBody>
      </p:sp>
      <p:sp>
        <p:nvSpPr>
          <p:cNvPr id="3" name="Content Placeholder 2"/>
          <p:cNvSpPr>
            <a:spLocks noGrp="1"/>
          </p:cNvSpPr>
          <p:nvPr>
            <p:ph idx="1"/>
          </p:nvPr>
        </p:nvSpPr>
        <p:spPr/>
        <p:txBody>
          <a:bodyPr/>
          <a:lstStyle/>
          <a:p>
            <a:r>
              <a:rPr lang="en-US" dirty="0" smtClean="0"/>
              <a:t>Training requirements</a:t>
            </a:r>
            <a:endParaRPr lang="en-US" dirty="0"/>
          </a:p>
          <a:p>
            <a:pPr lvl="1"/>
            <a:r>
              <a:rPr lang="en-US" dirty="0"/>
              <a:t>Research skills, computer proficiency, and expertise in </a:t>
            </a:r>
            <a:r>
              <a:rPr lang="en-US" dirty="0" smtClean="0"/>
              <a:t>statistics</a:t>
            </a:r>
          </a:p>
          <a:p>
            <a:pPr lvl="1"/>
            <a:r>
              <a:rPr lang="en-US" dirty="0"/>
              <a:t>An undergraduate degree in a field relating to criminal justice with, preferably, a minor in psychology or sociology</a:t>
            </a:r>
          </a:p>
          <a:p>
            <a:r>
              <a:rPr lang="en-US" dirty="0"/>
              <a:t>Annual salary range</a:t>
            </a:r>
          </a:p>
          <a:p>
            <a:pPr lvl="1"/>
            <a:r>
              <a:rPr lang="en-US" dirty="0"/>
              <a:t>$40,000-$122,000</a:t>
            </a:r>
          </a:p>
          <a:p>
            <a:pPr marL="365760" lvl="1" indent="0">
              <a:buNone/>
            </a:pPr>
            <a:endParaRPr lang="en-US" dirty="0"/>
          </a:p>
          <a:p>
            <a:endParaRPr lang="en-IN" dirty="0"/>
          </a:p>
        </p:txBody>
      </p:sp>
    </p:spTree>
    <p:extLst>
      <p:ext uri="{BB962C8B-B14F-4D97-AF65-F5344CB8AC3E}">
        <p14:creationId xmlns:p14="http://schemas.microsoft.com/office/powerpoint/2010/main" val="4281828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Careers in Criminal Justice: National Victim Advocate</a:t>
            </a:r>
            <a:endParaRPr lang="en-US" b="0" dirty="0"/>
          </a:p>
        </p:txBody>
      </p:sp>
      <p:sp>
        <p:nvSpPr>
          <p:cNvPr id="3" name="Content Placeholder 2"/>
          <p:cNvSpPr>
            <a:spLocks noGrp="1"/>
          </p:cNvSpPr>
          <p:nvPr>
            <p:ph idx="1"/>
          </p:nvPr>
        </p:nvSpPr>
        <p:spPr/>
        <p:txBody>
          <a:bodyPr/>
          <a:lstStyle/>
          <a:p>
            <a:r>
              <a:rPr lang="en-US" dirty="0" smtClean="0"/>
              <a:t>Job description</a:t>
            </a:r>
          </a:p>
          <a:p>
            <a:pPr lvl="1"/>
            <a:r>
              <a:rPr lang="en-US" dirty="0" smtClean="0"/>
              <a:t>Provide direct support, advocacy, and short-term crisis counseling to crime victims</a:t>
            </a:r>
          </a:p>
          <a:p>
            <a:pPr lvl="1"/>
            <a:r>
              <a:rPr lang="en-US" dirty="0" smtClean="0"/>
              <a:t>Act as liaison between victims or witnesses and district attorneys or law enforcement that provide court support for victims</a:t>
            </a:r>
          </a:p>
          <a:p>
            <a:r>
              <a:rPr lang="en-US" dirty="0" smtClean="0"/>
              <a:t>Training requirement</a:t>
            </a:r>
          </a:p>
          <a:p>
            <a:pPr lvl="1"/>
            <a:r>
              <a:rPr lang="en-US" dirty="0" smtClean="0"/>
              <a:t>Bachelor’s degree in criminal justice, social work/psychology, or a related field</a:t>
            </a:r>
            <a:endParaRPr lang="en-US" dirty="0"/>
          </a:p>
        </p:txBody>
      </p:sp>
    </p:spTree>
    <p:extLst>
      <p:ext uri="{BB962C8B-B14F-4D97-AF65-F5344CB8AC3E}">
        <p14:creationId xmlns:p14="http://schemas.microsoft.com/office/powerpoint/2010/main" val="14213721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Careers in Criminal Justice: National Victim </a:t>
            </a:r>
            <a:r>
              <a:rPr lang="en-US" dirty="0" smtClean="0"/>
              <a:t>Advocate </a:t>
            </a:r>
            <a:r>
              <a:rPr lang="en-US" sz="2000" b="0" dirty="0" smtClean="0"/>
              <a:t>(continued)</a:t>
            </a:r>
            <a:endParaRPr lang="en-US" sz="2000" b="0" dirty="0"/>
          </a:p>
        </p:txBody>
      </p:sp>
      <p:sp>
        <p:nvSpPr>
          <p:cNvPr id="3" name="Content Placeholder 2"/>
          <p:cNvSpPr>
            <a:spLocks noGrp="1"/>
          </p:cNvSpPr>
          <p:nvPr>
            <p:ph idx="1"/>
          </p:nvPr>
        </p:nvSpPr>
        <p:spPr/>
        <p:txBody>
          <a:bodyPr/>
          <a:lstStyle/>
          <a:p>
            <a:pPr lvl="2"/>
            <a:r>
              <a:rPr lang="en-US" dirty="0" smtClean="0"/>
              <a:t>Minimum of two years’ experience in the criminal justice system, one year of which should have involved direct services with victims</a:t>
            </a:r>
          </a:p>
          <a:p>
            <a:r>
              <a:rPr lang="en-US" dirty="0" smtClean="0"/>
              <a:t>Annual salary range</a:t>
            </a:r>
          </a:p>
          <a:p>
            <a:pPr lvl="1"/>
            <a:r>
              <a:rPr lang="en-US" dirty="0" smtClean="0"/>
              <a:t>$45,000-$65,000</a:t>
            </a:r>
            <a:endParaRPr lang="en-US" dirty="0"/>
          </a:p>
        </p:txBody>
      </p:sp>
      <p:pic>
        <p:nvPicPr>
          <p:cNvPr id="4" name="Picture 3" descr="This image shows a man sitting near a wall. He is holding his head and his hands are rested on his thighs. There is a man kneeling beside him. His hand is resting on the other man's shoulders. The wall contains various alphabets written on it. " title="Careers in Criminal Justic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6676" y="3151056"/>
            <a:ext cx="3726839" cy="2996400"/>
          </a:xfrm>
          <a:prstGeom prst="rect">
            <a:avLst/>
          </a:prstGeom>
        </p:spPr>
      </p:pic>
    </p:spTree>
    <p:extLst>
      <p:ext uri="{BB962C8B-B14F-4D97-AF65-F5344CB8AC3E}">
        <p14:creationId xmlns:p14="http://schemas.microsoft.com/office/powerpoint/2010/main" val="7465900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Content Placeholder 5"/>
          <p:cNvSpPr>
            <a:spLocks noGrp="1"/>
          </p:cNvSpPr>
          <p:nvPr>
            <p:ph idx="1"/>
          </p:nvPr>
        </p:nvSpPr>
        <p:spPr>
          <a:xfrm>
            <a:off x="4648200" y="1600200"/>
            <a:ext cx="4038600" cy="4525963"/>
          </a:xfrm>
          <a:prstGeom prst="rect">
            <a:avLst/>
          </a:prstGeom>
        </p:spPr>
        <p:txBody>
          <a:bodyPr>
            <a:normAutofit/>
          </a:bodyPr>
          <a:lstStyle/>
          <a:p>
            <a:pPr marL="342900" indent="-342900">
              <a:spcBef>
                <a:spcPct val="20000"/>
              </a:spcBef>
              <a:buFont typeface="Arial" panose="020B0604020202020204" pitchFamily="34" charset="0"/>
              <a:buChar char="•"/>
            </a:pPr>
            <a:r>
              <a:rPr lang="en-IN" sz="2400" dirty="0">
                <a:solidFill>
                  <a:schemeClr val="tx2"/>
                </a:solidFill>
                <a:cs typeface="+mn-cs"/>
              </a:rPr>
              <a:t>Social psychology</a:t>
            </a:r>
          </a:p>
          <a:p>
            <a:pPr marL="342900" indent="-342900">
              <a:spcBef>
                <a:spcPct val="20000"/>
              </a:spcBef>
              <a:buFont typeface="Arial" panose="020B0604020202020204" pitchFamily="34" charset="0"/>
              <a:buChar char="•"/>
            </a:pPr>
            <a:r>
              <a:rPr lang="en-IN" sz="2400" dirty="0">
                <a:solidFill>
                  <a:schemeClr val="tx2"/>
                </a:solidFill>
                <a:cs typeface="+mn-cs"/>
              </a:rPr>
              <a:t>Sociology</a:t>
            </a:r>
          </a:p>
          <a:p>
            <a:pPr marL="342900" indent="-342900">
              <a:spcBef>
                <a:spcPct val="20000"/>
              </a:spcBef>
              <a:buFont typeface="Arial" panose="020B0604020202020204" pitchFamily="34" charset="0"/>
              <a:buChar char="•"/>
            </a:pPr>
            <a:r>
              <a:rPr lang="en-IN" sz="2400" dirty="0">
                <a:solidFill>
                  <a:schemeClr val="tx2"/>
                </a:solidFill>
                <a:cs typeface="+mn-cs"/>
              </a:rPr>
              <a:t>Strain theory</a:t>
            </a:r>
          </a:p>
          <a:p>
            <a:pPr marL="342900" indent="-342900">
              <a:spcBef>
                <a:spcPct val="20000"/>
              </a:spcBef>
              <a:buFont typeface="Arial" panose="020B0604020202020204" pitchFamily="34" charset="0"/>
              <a:buChar char="•"/>
            </a:pPr>
            <a:r>
              <a:rPr lang="en-IN" sz="2400" dirty="0">
                <a:solidFill>
                  <a:schemeClr val="tx2"/>
                </a:solidFill>
                <a:cs typeface="+mn-cs"/>
              </a:rPr>
              <a:t>Anomie</a:t>
            </a:r>
          </a:p>
          <a:p>
            <a:pPr marL="342900" indent="-342900">
              <a:spcBef>
                <a:spcPct val="20000"/>
              </a:spcBef>
              <a:buFont typeface="Arial" panose="020B0604020202020204" pitchFamily="34" charset="0"/>
              <a:buChar char="•"/>
            </a:pPr>
            <a:r>
              <a:rPr lang="en-IN" sz="2400" dirty="0">
                <a:solidFill>
                  <a:schemeClr val="tx2"/>
                </a:solidFill>
                <a:cs typeface="+mn-cs"/>
              </a:rPr>
              <a:t>Social conflict theories</a:t>
            </a:r>
          </a:p>
          <a:p>
            <a:pPr marL="342900" indent="-342900">
              <a:spcBef>
                <a:spcPct val="20000"/>
              </a:spcBef>
              <a:buFont typeface="Arial" panose="020B0604020202020204" pitchFamily="34" charset="0"/>
              <a:buChar char="•"/>
            </a:pPr>
            <a:r>
              <a:rPr lang="en-IN" sz="2400" dirty="0">
                <a:solidFill>
                  <a:schemeClr val="tx2"/>
                </a:solidFill>
                <a:cs typeface="+mn-cs"/>
              </a:rPr>
              <a:t>Social process theories</a:t>
            </a:r>
          </a:p>
          <a:p>
            <a:pPr marL="342900" indent="-342900">
              <a:spcBef>
                <a:spcPct val="20000"/>
              </a:spcBef>
              <a:buFont typeface="Arial" panose="020B0604020202020204" pitchFamily="34" charset="0"/>
              <a:buChar char="•"/>
            </a:pPr>
            <a:r>
              <a:rPr lang="en-IN" sz="2400" dirty="0">
                <a:solidFill>
                  <a:schemeClr val="tx2"/>
                </a:solidFill>
                <a:cs typeface="+mn-cs"/>
              </a:rPr>
              <a:t>Learning theory</a:t>
            </a:r>
          </a:p>
          <a:p>
            <a:pPr marL="342900" indent="-342900">
              <a:spcBef>
                <a:spcPct val="20000"/>
              </a:spcBef>
              <a:buFont typeface="Arial" panose="020B0604020202020204" pitchFamily="34" charset="0"/>
              <a:buChar char="•"/>
            </a:pPr>
            <a:r>
              <a:rPr lang="en-IN" sz="2400" dirty="0">
                <a:solidFill>
                  <a:schemeClr val="tx2"/>
                </a:solidFill>
                <a:cs typeface="+mn-cs"/>
              </a:rPr>
              <a:t>Control theory</a:t>
            </a:r>
          </a:p>
          <a:p>
            <a:pPr marL="342900" indent="-342900">
              <a:spcBef>
                <a:spcPct val="20000"/>
              </a:spcBef>
              <a:buFont typeface="Arial" panose="020B0604020202020204" pitchFamily="34" charset="0"/>
              <a:buChar char="•"/>
            </a:pPr>
            <a:r>
              <a:rPr lang="en-IN" sz="2400" dirty="0">
                <a:solidFill>
                  <a:schemeClr val="tx2"/>
                </a:solidFill>
                <a:cs typeface="+mn-cs"/>
              </a:rPr>
              <a:t>Life course criminology</a:t>
            </a:r>
          </a:p>
          <a:p>
            <a:pPr marL="342900" indent="-342900">
              <a:spcBef>
                <a:spcPct val="20000"/>
              </a:spcBef>
              <a:buFont typeface="Arial" panose="020B0604020202020204" pitchFamily="34" charset="0"/>
              <a:buChar char="•"/>
            </a:pPr>
            <a:r>
              <a:rPr lang="en-IN" sz="2400" dirty="0">
                <a:solidFill>
                  <a:schemeClr val="tx2"/>
                </a:solidFill>
                <a:cs typeface="+mn-cs"/>
              </a:rPr>
              <a:t>Drug</a:t>
            </a:r>
          </a:p>
        </p:txBody>
      </p:sp>
      <p:sp>
        <p:nvSpPr>
          <p:cNvPr id="6" name="Title 5" hidden="1"/>
          <p:cNvSpPr>
            <a:spLocks noGrp="1"/>
          </p:cNvSpPr>
          <p:nvPr>
            <p:ph type="title"/>
          </p:nvPr>
        </p:nvSpPr>
        <p:spPr/>
        <p:txBody>
          <a:bodyPr/>
          <a:lstStyle/>
          <a:p>
            <a:r>
              <a:rPr lang="en-IN" smtClean="0"/>
              <a:t>Key Terms</a:t>
            </a:r>
            <a:endParaRPr lang="en-IN" dirty="0"/>
          </a:p>
        </p:txBody>
      </p:sp>
      <p:sp>
        <p:nvSpPr>
          <p:cNvPr id="12" name="Content Placeholder 5"/>
          <p:cNvSpPr>
            <a:spLocks noGrp="1"/>
          </p:cNvSpPr>
          <p:nvPr>
            <p:ph sz="half" idx="4294967295"/>
          </p:nvPr>
        </p:nvSpPr>
        <p:spPr>
          <a:xfrm>
            <a:off x="609600" y="1479175"/>
            <a:ext cx="4038600" cy="4525963"/>
          </a:xfrm>
          <a:prstGeom prst="rect">
            <a:avLst/>
          </a:prstGeom>
        </p:spPr>
        <p:txBody>
          <a:bodyPr/>
          <a:lstStyle/>
          <a:p>
            <a:r>
              <a:rPr lang="en-IN" sz="2400" dirty="0">
                <a:solidFill>
                  <a:schemeClr val="tx2"/>
                </a:solidFill>
              </a:rPr>
              <a:t>Criminology</a:t>
            </a:r>
          </a:p>
          <a:p>
            <a:r>
              <a:rPr lang="en-IN" sz="2400" dirty="0">
                <a:solidFill>
                  <a:schemeClr val="tx2"/>
                </a:solidFill>
              </a:rPr>
              <a:t>Correlation</a:t>
            </a:r>
          </a:p>
          <a:p>
            <a:r>
              <a:rPr lang="en-IN" sz="2400" dirty="0">
                <a:solidFill>
                  <a:schemeClr val="tx2"/>
                </a:solidFill>
              </a:rPr>
              <a:t>Causation</a:t>
            </a:r>
          </a:p>
          <a:p>
            <a:r>
              <a:rPr lang="en-IN" sz="2400" dirty="0">
                <a:solidFill>
                  <a:schemeClr val="tx2"/>
                </a:solidFill>
              </a:rPr>
              <a:t>Theory</a:t>
            </a:r>
          </a:p>
          <a:p>
            <a:r>
              <a:rPr lang="en-IN" sz="2400" dirty="0">
                <a:solidFill>
                  <a:schemeClr val="tx2"/>
                </a:solidFill>
              </a:rPr>
              <a:t>Hypothesis</a:t>
            </a:r>
          </a:p>
          <a:p>
            <a:r>
              <a:rPr lang="en-IN" sz="2400" dirty="0">
                <a:solidFill>
                  <a:schemeClr val="tx2"/>
                </a:solidFill>
              </a:rPr>
              <a:t>Rational choice theory</a:t>
            </a:r>
          </a:p>
          <a:p>
            <a:r>
              <a:rPr lang="en-IN" sz="2400" dirty="0">
                <a:solidFill>
                  <a:schemeClr val="tx2"/>
                </a:solidFill>
              </a:rPr>
              <a:t>Biology</a:t>
            </a:r>
          </a:p>
          <a:p>
            <a:r>
              <a:rPr lang="en-IN" sz="2400" dirty="0">
                <a:solidFill>
                  <a:schemeClr val="tx2"/>
                </a:solidFill>
              </a:rPr>
              <a:t>Psychology</a:t>
            </a:r>
          </a:p>
          <a:p>
            <a:r>
              <a:rPr lang="en-IN" sz="2400" dirty="0">
                <a:solidFill>
                  <a:schemeClr val="tx2"/>
                </a:solidFill>
              </a:rPr>
              <a:t>Hormone</a:t>
            </a:r>
          </a:p>
          <a:p>
            <a:r>
              <a:rPr lang="en-IN" sz="2400" dirty="0">
                <a:solidFill>
                  <a:schemeClr val="tx2"/>
                </a:solidFill>
              </a:rPr>
              <a:t>Testosterone</a:t>
            </a:r>
          </a:p>
          <a:p>
            <a:pPr marL="0" indent="0">
              <a:buNone/>
            </a:pPr>
            <a:endParaRPr lang="en-IN" dirty="0" smtClean="0"/>
          </a:p>
          <a:p>
            <a:endParaRPr lang="en-IN" dirty="0"/>
          </a:p>
        </p:txBody>
      </p:sp>
    </p:spTree>
    <p:extLst>
      <p:ext uri="{BB962C8B-B14F-4D97-AF65-F5344CB8AC3E}">
        <p14:creationId xmlns:p14="http://schemas.microsoft.com/office/powerpoint/2010/main" val="147721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Content Placeholder 5"/>
          <p:cNvSpPr>
            <a:spLocks noGrp="1"/>
          </p:cNvSpPr>
          <p:nvPr>
            <p:ph idx="1"/>
          </p:nvPr>
        </p:nvSpPr>
        <p:spPr>
          <a:xfrm>
            <a:off x="4648200" y="1600200"/>
            <a:ext cx="4038600" cy="4525963"/>
          </a:xfrm>
          <a:prstGeom prst="rect">
            <a:avLst/>
          </a:prstGeom>
        </p:spPr>
        <p:txBody>
          <a:bodyPr/>
          <a:lstStyle/>
          <a:p>
            <a:pPr marL="342900" indent="-342900">
              <a:spcBef>
                <a:spcPct val="20000"/>
              </a:spcBef>
              <a:buFont typeface="Arial" panose="020B0604020202020204" pitchFamily="34" charset="0"/>
              <a:buChar char="•"/>
            </a:pPr>
            <a:r>
              <a:rPr lang="en-IN" sz="2400" dirty="0">
                <a:solidFill>
                  <a:schemeClr val="tx2"/>
                </a:solidFill>
                <a:cs typeface="+mn-cs"/>
              </a:rPr>
              <a:t>Victim surveys</a:t>
            </a:r>
          </a:p>
          <a:p>
            <a:pPr marL="342900" indent="-342900">
              <a:spcBef>
                <a:spcPct val="20000"/>
              </a:spcBef>
              <a:buFont typeface="Arial" panose="020B0604020202020204" pitchFamily="34" charset="0"/>
              <a:buChar char="•"/>
            </a:pPr>
            <a:r>
              <a:rPr lang="en-IN" sz="2400" dirty="0">
                <a:solidFill>
                  <a:schemeClr val="tx2"/>
                </a:solidFill>
                <a:cs typeface="+mn-cs"/>
              </a:rPr>
              <a:t>Dark figure of crime</a:t>
            </a:r>
          </a:p>
          <a:p>
            <a:pPr marL="342900" indent="-342900">
              <a:spcBef>
                <a:spcPct val="20000"/>
              </a:spcBef>
              <a:buFont typeface="Arial" panose="020B0604020202020204" pitchFamily="34" charset="0"/>
              <a:buChar char="•"/>
            </a:pPr>
            <a:r>
              <a:rPr lang="en-IN" sz="2400" dirty="0">
                <a:solidFill>
                  <a:schemeClr val="tx2"/>
                </a:solidFill>
                <a:cs typeface="+mn-cs"/>
              </a:rPr>
              <a:t>Self-reported survey</a:t>
            </a:r>
          </a:p>
          <a:p>
            <a:pPr marL="342900" indent="-342900">
              <a:spcBef>
                <a:spcPct val="20000"/>
              </a:spcBef>
              <a:buFont typeface="Arial" panose="020B0604020202020204" pitchFamily="34" charset="0"/>
              <a:buChar char="•"/>
            </a:pPr>
            <a:r>
              <a:rPr lang="en-IN" sz="2400" dirty="0">
                <a:solidFill>
                  <a:schemeClr val="tx2"/>
                </a:solidFill>
                <a:cs typeface="+mn-cs"/>
              </a:rPr>
              <a:t>Victim</a:t>
            </a:r>
          </a:p>
          <a:p>
            <a:pPr marL="342900" indent="-342900">
              <a:spcBef>
                <a:spcPct val="20000"/>
              </a:spcBef>
              <a:buFont typeface="Arial" panose="020B0604020202020204" pitchFamily="34" charset="0"/>
              <a:buChar char="•"/>
            </a:pPr>
            <a:r>
              <a:rPr lang="en-IN" sz="2400" dirty="0">
                <a:solidFill>
                  <a:schemeClr val="tx2"/>
                </a:solidFill>
                <a:cs typeface="+mn-cs"/>
              </a:rPr>
              <a:t>Repeat victimization</a:t>
            </a:r>
          </a:p>
          <a:p>
            <a:pPr marL="342900" indent="-342900">
              <a:spcBef>
                <a:spcPct val="20000"/>
              </a:spcBef>
              <a:buFont typeface="Arial" panose="020B0604020202020204" pitchFamily="34" charset="0"/>
              <a:buChar char="•"/>
            </a:pPr>
            <a:r>
              <a:rPr lang="en-IN" sz="2400" dirty="0">
                <a:solidFill>
                  <a:schemeClr val="tx2"/>
                </a:solidFill>
                <a:cs typeface="+mn-cs"/>
              </a:rPr>
              <a:t>Domestic violence</a:t>
            </a:r>
          </a:p>
          <a:p>
            <a:pPr marL="342900" indent="-342900">
              <a:spcBef>
                <a:spcPct val="20000"/>
              </a:spcBef>
              <a:buFont typeface="Arial" panose="020B0604020202020204" pitchFamily="34" charset="0"/>
              <a:buChar char="•"/>
            </a:pPr>
            <a:r>
              <a:rPr lang="en-IN" sz="2400" dirty="0">
                <a:solidFill>
                  <a:schemeClr val="tx2"/>
                </a:solidFill>
                <a:cs typeface="+mn-cs"/>
              </a:rPr>
              <a:t>Stalking</a:t>
            </a:r>
          </a:p>
          <a:p>
            <a:endParaRPr lang="en-IN" dirty="0">
              <a:solidFill>
                <a:schemeClr val="tx2"/>
              </a:solidFill>
            </a:endParaRPr>
          </a:p>
        </p:txBody>
      </p:sp>
      <p:sp>
        <p:nvSpPr>
          <p:cNvPr id="5" name="Title 4" hidden="1"/>
          <p:cNvSpPr>
            <a:spLocks noGrp="1"/>
          </p:cNvSpPr>
          <p:nvPr>
            <p:ph type="title"/>
          </p:nvPr>
        </p:nvSpPr>
        <p:spPr/>
        <p:txBody>
          <a:bodyPr/>
          <a:lstStyle/>
          <a:p>
            <a:r>
              <a:rPr lang="en-IN" dirty="0" smtClean="0"/>
              <a:t>Key Terms </a:t>
            </a:r>
            <a:r>
              <a:rPr lang="en-IN" sz="2000" dirty="0" smtClean="0"/>
              <a:t>(Continued 1)</a:t>
            </a:r>
            <a:endParaRPr lang="en-IN" dirty="0"/>
          </a:p>
        </p:txBody>
      </p:sp>
      <p:sp>
        <p:nvSpPr>
          <p:cNvPr id="6" name="Content Placeholder 5"/>
          <p:cNvSpPr txBox="1">
            <a:spLocks/>
          </p:cNvSpPr>
          <p:nvPr/>
        </p:nvSpPr>
        <p:spPr bwMode="auto">
          <a:xfrm>
            <a:off x="525463" y="1603420"/>
            <a:ext cx="4038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IN" sz="2400" dirty="0">
                <a:solidFill>
                  <a:schemeClr val="tx2"/>
                </a:solidFill>
              </a:rPr>
              <a:t>Psychoactive drug</a:t>
            </a:r>
          </a:p>
          <a:p>
            <a:r>
              <a:rPr lang="en-IN" sz="2400" dirty="0">
                <a:solidFill>
                  <a:schemeClr val="tx2"/>
                </a:solidFill>
              </a:rPr>
              <a:t>Drug abuse</a:t>
            </a:r>
          </a:p>
          <a:p>
            <a:r>
              <a:rPr lang="en-IN" sz="2400" dirty="0">
                <a:solidFill>
                  <a:schemeClr val="tx2"/>
                </a:solidFill>
              </a:rPr>
              <a:t>Medical model of addiction</a:t>
            </a:r>
          </a:p>
          <a:p>
            <a:r>
              <a:rPr lang="en-IN" sz="2400" dirty="0">
                <a:solidFill>
                  <a:schemeClr val="tx2"/>
                </a:solidFill>
              </a:rPr>
              <a:t>Criminal model of addiction</a:t>
            </a:r>
          </a:p>
          <a:p>
            <a:r>
              <a:rPr lang="en-IN" sz="2400" dirty="0">
                <a:solidFill>
                  <a:schemeClr val="tx2"/>
                </a:solidFill>
              </a:rPr>
              <a:t>Decriminalization</a:t>
            </a:r>
          </a:p>
          <a:p>
            <a:r>
              <a:rPr lang="en-IN" sz="2400" dirty="0">
                <a:solidFill>
                  <a:schemeClr val="tx2"/>
                </a:solidFill>
              </a:rPr>
              <a:t>Legalization</a:t>
            </a:r>
          </a:p>
          <a:p>
            <a:r>
              <a:rPr lang="en-IN" sz="2400" dirty="0">
                <a:solidFill>
                  <a:schemeClr val="tx2"/>
                </a:solidFill>
              </a:rPr>
              <a:t>Uniform Crime Report (UCR)</a:t>
            </a:r>
          </a:p>
          <a:p>
            <a:r>
              <a:rPr lang="en-IN" sz="2400" dirty="0">
                <a:solidFill>
                  <a:schemeClr val="tx2"/>
                </a:solidFill>
              </a:rPr>
              <a:t>Part I offences</a:t>
            </a:r>
          </a:p>
          <a:p>
            <a:r>
              <a:rPr lang="en-IN" sz="2400" dirty="0">
                <a:solidFill>
                  <a:schemeClr val="tx2"/>
                </a:solidFill>
              </a:rPr>
              <a:t>Part II </a:t>
            </a:r>
            <a:r>
              <a:rPr lang="en-IN" sz="2400" dirty="0" smtClean="0">
                <a:solidFill>
                  <a:schemeClr val="tx2"/>
                </a:solidFill>
              </a:rPr>
              <a:t>offenses</a:t>
            </a:r>
            <a:endParaRPr lang="en-IN" dirty="0" smtClean="0"/>
          </a:p>
          <a:p>
            <a:endParaRPr lang="en-IN" dirty="0"/>
          </a:p>
        </p:txBody>
      </p:sp>
    </p:spTree>
    <p:extLst>
      <p:ext uri="{BB962C8B-B14F-4D97-AF65-F5344CB8AC3E}">
        <p14:creationId xmlns:p14="http://schemas.microsoft.com/office/powerpoint/2010/main" val="208214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5"/>
          <p:cNvSpPr>
            <a:spLocks noGrp="1"/>
          </p:cNvSpPr>
          <p:nvPr>
            <p:ph idx="12"/>
          </p:nvPr>
        </p:nvSpPr>
        <p:spPr>
          <a:prstGeom prst="rect">
            <a:avLst/>
          </a:prstGeom>
        </p:spPr>
        <p:txBody>
          <a:bodyPr/>
          <a:lstStyle/>
          <a:p>
            <a:pPr lvl="0"/>
            <a:r>
              <a:rPr lang="en-US" sz="2800" dirty="0">
                <a:solidFill>
                  <a:schemeClr val="tx2"/>
                </a:solidFill>
              </a:rPr>
              <a:t>Criminology is the scientific study of crime and the causes of criminal </a:t>
            </a:r>
            <a:r>
              <a:rPr lang="en-US" sz="2800" dirty="0" smtClean="0">
                <a:solidFill>
                  <a:schemeClr val="tx2"/>
                </a:solidFill>
              </a:rPr>
              <a:t>behavior</a:t>
            </a:r>
            <a:endParaRPr lang="en-US" sz="2800" dirty="0">
              <a:solidFill>
                <a:schemeClr val="tx2"/>
              </a:solidFill>
            </a:endParaRPr>
          </a:p>
          <a:p>
            <a:r>
              <a:rPr lang="en-US" sz="2800" dirty="0" smtClean="0">
                <a:solidFill>
                  <a:schemeClr val="tx2"/>
                </a:solidFill>
              </a:rPr>
              <a:t>The </a:t>
            </a:r>
            <a:r>
              <a:rPr lang="en-US" sz="2800" dirty="0">
                <a:solidFill>
                  <a:schemeClr val="tx2"/>
                </a:solidFill>
              </a:rPr>
              <a:t>different theories of crime focus on the psychological </a:t>
            </a:r>
            <a:r>
              <a:rPr lang="en-US" sz="2800" dirty="0" smtClean="0">
                <a:solidFill>
                  <a:schemeClr val="tx2"/>
                </a:solidFill>
              </a:rPr>
              <a:t>and physical </a:t>
            </a:r>
            <a:r>
              <a:rPr lang="en-US" sz="2800" dirty="0">
                <a:solidFill>
                  <a:schemeClr val="tx2"/>
                </a:solidFill>
              </a:rPr>
              <a:t>aspects of criminal behavior</a:t>
            </a:r>
            <a:endParaRPr lang="en-US" sz="2800" dirty="0" smtClean="0">
              <a:solidFill>
                <a:schemeClr val="tx2"/>
              </a:solidFill>
            </a:endParaRPr>
          </a:p>
          <a:p>
            <a:r>
              <a:rPr lang="en-US" sz="2800" dirty="0" smtClean="0">
                <a:solidFill>
                  <a:schemeClr val="tx2"/>
                </a:solidFill>
              </a:rPr>
              <a:t>CVRA provides victims the </a:t>
            </a:r>
            <a:r>
              <a:rPr lang="en-US" sz="2800" dirty="0">
                <a:solidFill>
                  <a:schemeClr val="tx2"/>
                </a:solidFill>
              </a:rPr>
              <a:t>right to participate in the </a:t>
            </a:r>
            <a:r>
              <a:rPr lang="en-US" sz="2800" dirty="0" smtClean="0">
                <a:solidFill>
                  <a:schemeClr val="tx2"/>
                </a:solidFill>
              </a:rPr>
              <a:t>system</a:t>
            </a:r>
          </a:p>
          <a:p>
            <a:pPr lvl="0"/>
            <a:r>
              <a:rPr lang="en-US" sz="2800" dirty="0">
                <a:solidFill>
                  <a:schemeClr val="tx2"/>
                </a:solidFill>
              </a:rPr>
              <a:t>Changes in crime rate are attributed to imprisonment, youth populations, and the economy</a:t>
            </a:r>
          </a:p>
          <a:p>
            <a:pPr marL="0" indent="0">
              <a:buNone/>
            </a:pPr>
            <a:endParaRPr lang="en-US" dirty="0"/>
          </a:p>
        </p:txBody>
      </p:sp>
      <p:sp>
        <p:nvSpPr>
          <p:cNvPr id="6" name="Title 5" hidden="1"/>
          <p:cNvSpPr>
            <a:spLocks noGrp="1"/>
          </p:cNvSpPr>
          <p:nvPr>
            <p:ph type="title"/>
          </p:nvPr>
        </p:nvSpPr>
        <p:spPr/>
        <p:txBody>
          <a:bodyPr/>
          <a:lstStyle/>
          <a:p>
            <a:r>
              <a:rPr lang="en-IN" dirty="0" smtClean="0"/>
              <a:t>Summary</a:t>
            </a:r>
            <a:endParaRPr lang="en-IN" dirty="0"/>
          </a:p>
        </p:txBody>
      </p:sp>
    </p:spTree>
    <p:extLst>
      <p:ext uri="{BB962C8B-B14F-4D97-AF65-F5344CB8AC3E}">
        <p14:creationId xmlns:p14="http://schemas.microsoft.com/office/powerpoint/2010/main" val="350204037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4491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641445" y="2654205"/>
            <a:ext cx="7615451" cy="1371600"/>
          </a:xfrm>
        </p:spPr>
        <p:txBody>
          <a:bodyPr>
            <a:normAutofit fontScale="90000"/>
          </a:bodyPr>
          <a:lstStyle/>
          <a:p>
            <a:pPr eaLnBrk="1" hangingPunct="1"/>
            <a:r>
              <a:rPr lang="en-IN" sz="3600" dirty="0">
                <a:solidFill>
                  <a:srgbClr val="D09545"/>
                </a:solidFill>
                <a:latin typeface="+mn-lt"/>
              </a:rPr>
              <a:t>LO - 1</a:t>
            </a:r>
            <a:r>
              <a:rPr lang="en-IN" sz="3600" dirty="0">
                <a:solidFill>
                  <a:srgbClr val="FFE5AA"/>
                </a:solidFill>
                <a:latin typeface="+mn-lt"/>
              </a:rPr>
              <a:t/>
            </a:r>
            <a:br>
              <a:rPr lang="en-IN" sz="3600" dirty="0">
                <a:solidFill>
                  <a:srgbClr val="FFE5AA"/>
                </a:solidFill>
                <a:latin typeface="+mn-lt"/>
              </a:rPr>
            </a:br>
            <a:r>
              <a:rPr lang="en-IN" sz="2800" b="0" dirty="0" smtClean="0">
                <a:latin typeface="Franklin Gothic Medium" panose="020B0603020102020204" pitchFamily="34" charset="0"/>
              </a:rPr>
              <a:t>Discuss the difference between a hypothesis and a theory in the context of criminology</a:t>
            </a:r>
            <a:r>
              <a:rPr lang="en-US" sz="2800" b="0" dirty="0">
                <a:latin typeface="Arial" charset="0"/>
              </a:rPr>
              <a:t/>
            </a:r>
            <a:br>
              <a:rPr lang="en-US" sz="2800" b="0" dirty="0">
                <a:latin typeface="Arial" charset="0"/>
              </a:rPr>
            </a:br>
            <a:endParaRPr lang="en-US" sz="2800" b="0" dirty="0">
              <a:latin typeface="Arial" charset="0"/>
            </a:endParaRPr>
          </a:p>
        </p:txBody>
      </p:sp>
    </p:spTree>
    <p:extLst>
      <p:ext uri="{BB962C8B-B14F-4D97-AF65-F5344CB8AC3E}">
        <p14:creationId xmlns:p14="http://schemas.microsoft.com/office/powerpoint/2010/main" val="3258882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dirty="0" smtClean="0"/>
              <a:t>Criminology</a:t>
            </a:r>
            <a:endParaRPr lang="en-US" dirty="0"/>
          </a:p>
        </p:txBody>
      </p:sp>
      <p:sp>
        <p:nvSpPr>
          <p:cNvPr id="23555" name="Rectangle 3"/>
          <p:cNvSpPr>
            <a:spLocks noGrp="1" noChangeArrowheads="1"/>
          </p:cNvSpPr>
          <p:nvPr>
            <p:ph idx="1"/>
          </p:nvPr>
        </p:nvSpPr>
        <p:spPr/>
        <p:txBody>
          <a:bodyPr/>
          <a:lstStyle/>
          <a:p>
            <a:r>
              <a:rPr lang="en-US" dirty="0" smtClean="0"/>
              <a:t>Scientific study of crime and the causes of criminal behavior</a:t>
            </a:r>
          </a:p>
          <a:p>
            <a:pPr lvl="1"/>
            <a:r>
              <a:rPr lang="en-US" dirty="0" smtClean="0"/>
              <a:t>Criminologist - One who studies the causes of crime</a:t>
            </a:r>
          </a:p>
          <a:p>
            <a:pPr lvl="1"/>
            <a:endParaRPr lang="en-US" dirty="0" smtClean="0"/>
          </a:p>
          <a:p>
            <a:pPr lvl="1"/>
            <a:endParaRPr lang="en-US" dirty="0" smtClean="0"/>
          </a:p>
          <a:p>
            <a:pPr lvl="1"/>
            <a:endParaRPr lang="en-US" dirty="0" smtClean="0"/>
          </a:p>
          <a:p>
            <a:endParaRPr lang="en-US" dirty="0"/>
          </a:p>
        </p:txBody>
      </p:sp>
      <p:pic>
        <p:nvPicPr>
          <p:cNvPr id="2" name="Picture 1" descr="This image shows a DO NOT CROSS tape tied at the entrance of a room. There is a policeman noting down something. There is another man standing in front of him. He is wearing a long coat and looking elsewhere." title="Criminolog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9235" y="3371647"/>
            <a:ext cx="3980129" cy="2775809"/>
          </a:xfrm>
          <a:prstGeom prst="rect">
            <a:avLst/>
          </a:prstGeom>
        </p:spPr>
      </p:pic>
    </p:spTree>
    <p:extLst>
      <p:ext uri="{BB962C8B-B14F-4D97-AF65-F5344CB8AC3E}">
        <p14:creationId xmlns:p14="http://schemas.microsoft.com/office/powerpoint/2010/main" val="2043000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 </a:t>
            </a:r>
            <a:r>
              <a:rPr lang="en-US" sz="3200" dirty="0" smtClean="0">
                <a:solidFill>
                  <a:schemeClr val="bg1"/>
                </a:solidFill>
              </a:rPr>
              <a:t>2.1</a:t>
            </a:r>
            <a:r>
              <a:rPr lang="en-US" dirty="0" smtClean="0"/>
              <a:t>	</a:t>
            </a:r>
            <a:r>
              <a:rPr lang="en-US" sz="3200" dirty="0" smtClean="0">
                <a:solidFill>
                  <a:schemeClr val="tx2"/>
                </a:solidFill>
              </a:rPr>
              <a:t>The Scientific Method</a:t>
            </a:r>
            <a:endParaRPr lang="en-US" sz="3200" dirty="0">
              <a:solidFill>
                <a:schemeClr val="tx2"/>
              </a:solidFill>
            </a:endParaRPr>
          </a:p>
        </p:txBody>
      </p:sp>
      <p:pic>
        <p:nvPicPr>
          <p:cNvPr id="2" name="Picture 1" descr="The image is divided into six horizontal sections. Each section has an image on the left and written content on the right.&#10;&#10;The image in the first section is an eye, and the content reads Observation: I left my home at 7:00 this morning, and I was on time for class.&#10;&#10;The image in the second section is a question mark, and the content reads Hypothesis: If I leave home at 7:00 every morning, then I will never be late for class. (Hypotheses are often presented in this “If . . . , then . . .” format.&#10;&#10;The image in the third section is a magnifying glass, and the content reads Test: For three straight weeks, I left home at 7:00 every morning. Not one time was I late for class.&#10;&#10;The image in the fourth section is a right hand with the thumb facing up, and the content reads Verification: Four of my neighbors have the same morning class. They agree that they are never late if they leave by 7:00 A.M.&#10;&#10;The image in the fifth section is a hand holding a pencil, and the content reads Theory: As long as I leave home at 7:00 A.M., I don’t have to worry about being late for class.&#10;&#10;The image in the sixth section is a rolled up newspaper, and the content reads Prediction: Tomorrow morning I’ll leave at 7:00, and I will be on time for my class.&#10;" title="Figure 2.1 - The Scientific Metho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7903" y="1463379"/>
            <a:ext cx="4348193" cy="4663280"/>
          </a:xfrm>
          <a:prstGeom prst="rect">
            <a:avLst/>
          </a:prstGeom>
        </p:spPr>
      </p:pic>
    </p:spTree>
    <p:extLst>
      <p:ext uri="{BB962C8B-B14F-4D97-AF65-F5344CB8AC3E}">
        <p14:creationId xmlns:p14="http://schemas.microsoft.com/office/powerpoint/2010/main" val="1902011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dirty="0" smtClean="0"/>
              <a:t>Theories of Crime</a:t>
            </a:r>
            <a:endParaRPr lang="en-US" dirty="0"/>
          </a:p>
        </p:txBody>
      </p:sp>
      <p:sp>
        <p:nvSpPr>
          <p:cNvPr id="4" name="Rectangle 3" descr="There are six small rectangular boxes with rounded edges partially overlapping six larger rectangular boxes with sharp edges. The large boxes are empty. Each pair of small and large boxes is placed one below the other. &#10;The first small box is labeled rational choice theory. The second small box is labeled trait theories of crime. The third small box is labeled psychological theories of crime. The fourth small box is labeled sociological theories of crime. The fifth small box is labeled social process theories. The sixth small box is labeled life course theories.&#10;" title="Theories of Crime"/>
          <p:cNvSpPr/>
          <p:nvPr/>
        </p:nvSpPr>
        <p:spPr>
          <a:xfrm>
            <a:off x="618186" y="1837154"/>
            <a:ext cx="8198138" cy="403200"/>
          </a:xfrm>
          <a:prstGeom prst="rect">
            <a:avLst/>
          </a:pr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5" name="Freeform 4" descr="There are six small rectangular boxes with rounded edges partially overlapping six larger rectangular boxes with sharp edges. The large boxes are empty. Each pair of small and large boxes is placed one below the other. &#10;The first small box is labeled rational choice theory. The second small box is labeled trait theories of crime. The third small box is labeled psychological theories of crime. The fourth small box is labeled sociological theories of crime. The fifth small box is labeled social process theories. The sixth small box is labeled life course theories.&#10;" title="Theories of Crime"/>
          <p:cNvSpPr/>
          <p:nvPr/>
        </p:nvSpPr>
        <p:spPr>
          <a:xfrm>
            <a:off x="1028092" y="1600994"/>
            <a:ext cx="5738696" cy="472320"/>
          </a:xfrm>
          <a:custGeom>
            <a:avLst/>
            <a:gdLst>
              <a:gd name="connsiteX0" fmla="*/ 0 w 5738696"/>
              <a:gd name="connsiteY0" fmla="*/ 78722 h 472320"/>
              <a:gd name="connsiteX1" fmla="*/ 78722 w 5738696"/>
              <a:gd name="connsiteY1" fmla="*/ 0 h 472320"/>
              <a:gd name="connsiteX2" fmla="*/ 5659974 w 5738696"/>
              <a:gd name="connsiteY2" fmla="*/ 0 h 472320"/>
              <a:gd name="connsiteX3" fmla="*/ 5738696 w 5738696"/>
              <a:gd name="connsiteY3" fmla="*/ 78722 h 472320"/>
              <a:gd name="connsiteX4" fmla="*/ 5738696 w 5738696"/>
              <a:gd name="connsiteY4" fmla="*/ 393598 h 472320"/>
              <a:gd name="connsiteX5" fmla="*/ 5659974 w 5738696"/>
              <a:gd name="connsiteY5" fmla="*/ 472320 h 472320"/>
              <a:gd name="connsiteX6" fmla="*/ 78722 w 5738696"/>
              <a:gd name="connsiteY6" fmla="*/ 472320 h 472320"/>
              <a:gd name="connsiteX7" fmla="*/ 0 w 5738696"/>
              <a:gd name="connsiteY7" fmla="*/ 393598 h 472320"/>
              <a:gd name="connsiteX8" fmla="*/ 0 w 5738696"/>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8696" h="472320">
                <a:moveTo>
                  <a:pt x="0" y="78722"/>
                </a:moveTo>
                <a:cubicBezTo>
                  <a:pt x="0" y="35245"/>
                  <a:pt x="35245" y="0"/>
                  <a:pt x="78722" y="0"/>
                </a:cubicBezTo>
                <a:lnTo>
                  <a:pt x="5659974" y="0"/>
                </a:lnTo>
                <a:cubicBezTo>
                  <a:pt x="5703451" y="0"/>
                  <a:pt x="5738696" y="35245"/>
                  <a:pt x="5738696" y="78722"/>
                </a:cubicBezTo>
                <a:lnTo>
                  <a:pt x="5738696" y="393598"/>
                </a:lnTo>
                <a:cubicBezTo>
                  <a:pt x="5738696" y="437075"/>
                  <a:pt x="5703451" y="472320"/>
                  <a:pt x="5659974" y="472320"/>
                </a:cubicBezTo>
                <a:lnTo>
                  <a:pt x="78722" y="472320"/>
                </a:lnTo>
                <a:cubicBezTo>
                  <a:pt x="35245" y="472320"/>
                  <a:pt x="0" y="437075"/>
                  <a:pt x="0" y="393598"/>
                </a:cubicBezTo>
                <a:lnTo>
                  <a:pt x="0" y="7872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9966" tIns="23057" rIns="239966" bIns="23057"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bg1"/>
                </a:solidFill>
              </a:rPr>
              <a:t>Rational choice theory</a:t>
            </a:r>
            <a:endParaRPr lang="en-US" sz="2000" kern="1200" dirty="0">
              <a:solidFill>
                <a:schemeClr val="bg1"/>
              </a:solidFill>
            </a:endParaRPr>
          </a:p>
        </p:txBody>
      </p:sp>
      <p:sp>
        <p:nvSpPr>
          <p:cNvPr id="6" name="Rectangle 5" descr="There are six small rectangular boxes with rounded edges partially overlapping six larger rectangular boxes with sharp edges. The large boxes are empty. Each pair of small and large boxes is placed one below the other. &#10;The first small box is labeled rational choice theory. The second small box is labeled trait theories of crime. The third small box is labeled psychological theories of crime. The fourth small box is labeled sociological theories of crime. The fifth small box is labeled social process theories. The sixth small box is labeled life course theories.&#10;" title="Theories of Crime"/>
          <p:cNvSpPr/>
          <p:nvPr/>
        </p:nvSpPr>
        <p:spPr>
          <a:xfrm>
            <a:off x="618186" y="2562914"/>
            <a:ext cx="8198138" cy="403200"/>
          </a:xfrm>
          <a:prstGeom prst="rect">
            <a:avLst/>
          </a:pr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Freeform 6" descr="There are six small rectangular boxes with rounded edges partially overlapping six larger rectangular boxes with sharp edges. The large boxes are empty. Each pair of small and large boxes is placed one below the other. &#10;The first small box is labeled rational choice theory. The second small box is labeled trait theories of crime. The third small box is labeled psychological theories of crime. The fourth small box is labeled sociological theories of crime. The fifth small box is labeled social process theories. The sixth small box is labeled life course theories.&#10;" title="Theories of Crime"/>
          <p:cNvSpPr/>
          <p:nvPr/>
        </p:nvSpPr>
        <p:spPr>
          <a:xfrm>
            <a:off x="1028092" y="2326754"/>
            <a:ext cx="5738696" cy="472320"/>
          </a:xfrm>
          <a:custGeom>
            <a:avLst/>
            <a:gdLst>
              <a:gd name="connsiteX0" fmla="*/ 0 w 5738696"/>
              <a:gd name="connsiteY0" fmla="*/ 78722 h 472320"/>
              <a:gd name="connsiteX1" fmla="*/ 78722 w 5738696"/>
              <a:gd name="connsiteY1" fmla="*/ 0 h 472320"/>
              <a:gd name="connsiteX2" fmla="*/ 5659974 w 5738696"/>
              <a:gd name="connsiteY2" fmla="*/ 0 h 472320"/>
              <a:gd name="connsiteX3" fmla="*/ 5738696 w 5738696"/>
              <a:gd name="connsiteY3" fmla="*/ 78722 h 472320"/>
              <a:gd name="connsiteX4" fmla="*/ 5738696 w 5738696"/>
              <a:gd name="connsiteY4" fmla="*/ 393598 h 472320"/>
              <a:gd name="connsiteX5" fmla="*/ 5659974 w 5738696"/>
              <a:gd name="connsiteY5" fmla="*/ 472320 h 472320"/>
              <a:gd name="connsiteX6" fmla="*/ 78722 w 5738696"/>
              <a:gd name="connsiteY6" fmla="*/ 472320 h 472320"/>
              <a:gd name="connsiteX7" fmla="*/ 0 w 5738696"/>
              <a:gd name="connsiteY7" fmla="*/ 393598 h 472320"/>
              <a:gd name="connsiteX8" fmla="*/ 0 w 5738696"/>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8696" h="472320">
                <a:moveTo>
                  <a:pt x="0" y="78722"/>
                </a:moveTo>
                <a:cubicBezTo>
                  <a:pt x="0" y="35245"/>
                  <a:pt x="35245" y="0"/>
                  <a:pt x="78722" y="0"/>
                </a:cubicBezTo>
                <a:lnTo>
                  <a:pt x="5659974" y="0"/>
                </a:lnTo>
                <a:cubicBezTo>
                  <a:pt x="5703451" y="0"/>
                  <a:pt x="5738696" y="35245"/>
                  <a:pt x="5738696" y="78722"/>
                </a:cubicBezTo>
                <a:lnTo>
                  <a:pt x="5738696" y="393598"/>
                </a:lnTo>
                <a:cubicBezTo>
                  <a:pt x="5738696" y="437075"/>
                  <a:pt x="5703451" y="472320"/>
                  <a:pt x="5659974" y="472320"/>
                </a:cubicBezTo>
                <a:lnTo>
                  <a:pt x="78722" y="472320"/>
                </a:lnTo>
                <a:cubicBezTo>
                  <a:pt x="35245" y="472320"/>
                  <a:pt x="0" y="437075"/>
                  <a:pt x="0" y="393598"/>
                </a:cubicBezTo>
                <a:lnTo>
                  <a:pt x="0" y="7872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9966" tIns="23057" rIns="239966" bIns="23057"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bg1"/>
                </a:solidFill>
              </a:rPr>
              <a:t>Trait theories of crime</a:t>
            </a:r>
            <a:endParaRPr lang="en-US" sz="2000" kern="1200" dirty="0">
              <a:solidFill>
                <a:schemeClr val="bg1"/>
              </a:solidFill>
            </a:endParaRPr>
          </a:p>
        </p:txBody>
      </p:sp>
      <p:sp>
        <p:nvSpPr>
          <p:cNvPr id="8" name="Rectangle 7" descr="There are six small rectangular boxes with rounded edges partially overlapping six larger rectangular boxes with sharp edges. The large boxes are empty. Each pair of small and large boxes is placed one below the other. &#10;The first small box is labeled rational choice theory. The second small box is labeled trait theories of crime. The third small box is labeled psychological theories of crime. The fourth small box is labeled sociological theories of crime. The fifth small box is labeled social process theories. The sixth small box is labeled life course theories.&#10;" title="Theories of Crime"/>
          <p:cNvSpPr/>
          <p:nvPr/>
        </p:nvSpPr>
        <p:spPr>
          <a:xfrm>
            <a:off x="618186" y="3288674"/>
            <a:ext cx="8198138" cy="403200"/>
          </a:xfrm>
          <a:prstGeom prst="rect">
            <a:avLst/>
          </a:pr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8" descr="There are six small rectangular boxes with rounded edges partially overlapping six larger rectangular boxes with sharp edges. The large boxes are empty. Each pair of small and large boxes is placed one below the other. &#10;The first small box is labeled rational choice theory. The second small box is labeled trait theories of crime. The third small box is labeled psychological theories of crime. The fourth small box is labeled sociological theories of crime. The fifth small box is labeled social process theories. The sixth small box is labeled life course theories.&#10;" title="Theories of Crime"/>
          <p:cNvSpPr/>
          <p:nvPr/>
        </p:nvSpPr>
        <p:spPr>
          <a:xfrm>
            <a:off x="1028092" y="3052514"/>
            <a:ext cx="5738696" cy="472320"/>
          </a:xfrm>
          <a:custGeom>
            <a:avLst/>
            <a:gdLst>
              <a:gd name="connsiteX0" fmla="*/ 0 w 5738696"/>
              <a:gd name="connsiteY0" fmla="*/ 78722 h 472320"/>
              <a:gd name="connsiteX1" fmla="*/ 78722 w 5738696"/>
              <a:gd name="connsiteY1" fmla="*/ 0 h 472320"/>
              <a:gd name="connsiteX2" fmla="*/ 5659974 w 5738696"/>
              <a:gd name="connsiteY2" fmla="*/ 0 h 472320"/>
              <a:gd name="connsiteX3" fmla="*/ 5738696 w 5738696"/>
              <a:gd name="connsiteY3" fmla="*/ 78722 h 472320"/>
              <a:gd name="connsiteX4" fmla="*/ 5738696 w 5738696"/>
              <a:gd name="connsiteY4" fmla="*/ 393598 h 472320"/>
              <a:gd name="connsiteX5" fmla="*/ 5659974 w 5738696"/>
              <a:gd name="connsiteY5" fmla="*/ 472320 h 472320"/>
              <a:gd name="connsiteX6" fmla="*/ 78722 w 5738696"/>
              <a:gd name="connsiteY6" fmla="*/ 472320 h 472320"/>
              <a:gd name="connsiteX7" fmla="*/ 0 w 5738696"/>
              <a:gd name="connsiteY7" fmla="*/ 393598 h 472320"/>
              <a:gd name="connsiteX8" fmla="*/ 0 w 5738696"/>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8696" h="472320">
                <a:moveTo>
                  <a:pt x="0" y="78722"/>
                </a:moveTo>
                <a:cubicBezTo>
                  <a:pt x="0" y="35245"/>
                  <a:pt x="35245" y="0"/>
                  <a:pt x="78722" y="0"/>
                </a:cubicBezTo>
                <a:lnTo>
                  <a:pt x="5659974" y="0"/>
                </a:lnTo>
                <a:cubicBezTo>
                  <a:pt x="5703451" y="0"/>
                  <a:pt x="5738696" y="35245"/>
                  <a:pt x="5738696" y="78722"/>
                </a:cubicBezTo>
                <a:lnTo>
                  <a:pt x="5738696" y="393598"/>
                </a:lnTo>
                <a:cubicBezTo>
                  <a:pt x="5738696" y="437075"/>
                  <a:pt x="5703451" y="472320"/>
                  <a:pt x="5659974" y="472320"/>
                </a:cubicBezTo>
                <a:lnTo>
                  <a:pt x="78722" y="472320"/>
                </a:lnTo>
                <a:cubicBezTo>
                  <a:pt x="35245" y="472320"/>
                  <a:pt x="0" y="437075"/>
                  <a:pt x="0" y="393598"/>
                </a:cubicBezTo>
                <a:lnTo>
                  <a:pt x="0" y="7872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9966" tIns="23057" rIns="239966" bIns="23057"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bg1"/>
                </a:solidFill>
              </a:rPr>
              <a:t>Psychological theories of crime</a:t>
            </a:r>
            <a:endParaRPr lang="en-US" sz="2000" kern="1200" dirty="0">
              <a:solidFill>
                <a:schemeClr val="bg1"/>
              </a:solidFill>
            </a:endParaRPr>
          </a:p>
        </p:txBody>
      </p:sp>
      <p:sp>
        <p:nvSpPr>
          <p:cNvPr id="10" name="Rectangle 9" descr="There are six small rectangular boxes with rounded edges partially overlapping six larger rectangular boxes with sharp edges. The large boxes are empty. Each pair of small and large boxes is placed one below the other. &#10;The first small box is labeled rational choice theory. The second small box is labeled trait theories of crime. The third small box is labeled psychological theories of crime. The fourth small box is labeled sociological theories of crime. The fifth small box is labeled social process theories. The sixth small box is labeled life course theories.&#10;" title="Theories of Crime"/>
          <p:cNvSpPr/>
          <p:nvPr/>
        </p:nvSpPr>
        <p:spPr>
          <a:xfrm>
            <a:off x="618186" y="4014434"/>
            <a:ext cx="8198138" cy="403200"/>
          </a:xfrm>
          <a:prstGeom prst="rect">
            <a:avLst/>
          </a:pr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10" descr="There are six small rectangular boxes with rounded edges partially overlapping six larger rectangular boxes with sharp edges. The large boxes are empty. Each pair of small and large boxes is placed one below the other. &#10;The first small box is labeled rational choice theory. The second small box is labeled trait theories of crime. The third small box is labeled psychological theories of crime. The fourth small box is labeled sociological theories of crime. The fifth small box is labeled social process theories. The sixth small box is labeled life course theories.&#10;" title="Theories of Crime"/>
          <p:cNvSpPr/>
          <p:nvPr/>
        </p:nvSpPr>
        <p:spPr>
          <a:xfrm>
            <a:off x="1028092" y="3778274"/>
            <a:ext cx="5738696" cy="472320"/>
          </a:xfrm>
          <a:custGeom>
            <a:avLst/>
            <a:gdLst>
              <a:gd name="connsiteX0" fmla="*/ 0 w 5738696"/>
              <a:gd name="connsiteY0" fmla="*/ 78722 h 472320"/>
              <a:gd name="connsiteX1" fmla="*/ 78722 w 5738696"/>
              <a:gd name="connsiteY1" fmla="*/ 0 h 472320"/>
              <a:gd name="connsiteX2" fmla="*/ 5659974 w 5738696"/>
              <a:gd name="connsiteY2" fmla="*/ 0 h 472320"/>
              <a:gd name="connsiteX3" fmla="*/ 5738696 w 5738696"/>
              <a:gd name="connsiteY3" fmla="*/ 78722 h 472320"/>
              <a:gd name="connsiteX4" fmla="*/ 5738696 w 5738696"/>
              <a:gd name="connsiteY4" fmla="*/ 393598 h 472320"/>
              <a:gd name="connsiteX5" fmla="*/ 5659974 w 5738696"/>
              <a:gd name="connsiteY5" fmla="*/ 472320 h 472320"/>
              <a:gd name="connsiteX6" fmla="*/ 78722 w 5738696"/>
              <a:gd name="connsiteY6" fmla="*/ 472320 h 472320"/>
              <a:gd name="connsiteX7" fmla="*/ 0 w 5738696"/>
              <a:gd name="connsiteY7" fmla="*/ 393598 h 472320"/>
              <a:gd name="connsiteX8" fmla="*/ 0 w 5738696"/>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8696" h="472320">
                <a:moveTo>
                  <a:pt x="0" y="78722"/>
                </a:moveTo>
                <a:cubicBezTo>
                  <a:pt x="0" y="35245"/>
                  <a:pt x="35245" y="0"/>
                  <a:pt x="78722" y="0"/>
                </a:cubicBezTo>
                <a:lnTo>
                  <a:pt x="5659974" y="0"/>
                </a:lnTo>
                <a:cubicBezTo>
                  <a:pt x="5703451" y="0"/>
                  <a:pt x="5738696" y="35245"/>
                  <a:pt x="5738696" y="78722"/>
                </a:cubicBezTo>
                <a:lnTo>
                  <a:pt x="5738696" y="393598"/>
                </a:lnTo>
                <a:cubicBezTo>
                  <a:pt x="5738696" y="437075"/>
                  <a:pt x="5703451" y="472320"/>
                  <a:pt x="5659974" y="472320"/>
                </a:cubicBezTo>
                <a:lnTo>
                  <a:pt x="78722" y="472320"/>
                </a:lnTo>
                <a:cubicBezTo>
                  <a:pt x="35245" y="472320"/>
                  <a:pt x="0" y="437075"/>
                  <a:pt x="0" y="393598"/>
                </a:cubicBezTo>
                <a:lnTo>
                  <a:pt x="0" y="7872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9966" tIns="23057" rIns="239966" bIns="23057"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bg1"/>
                </a:solidFill>
              </a:rPr>
              <a:t>Sociological theories of crime </a:t>
            </a:r>
            <a:endParaRPr lang="en-US" sz="2000" kern="1200" dirty="0">
              <a:solidFill>
                <a:schemeClr val="bg1"/>
              </a:solidFill>
            </a:endParaRPr>
          </a:p>
        </p:txBody>
      </p:sp>
      <p:sp>
        <p:nvSpPr>
          <p:cNvPr id="12" name="Rectangle 11" descr="There are six small rectangular boxes with rounded edges partially overlapping six larger rectangular boxes with sharp edges. The large boxes are empty. Each pair of small and large boxes is placed one below the other. &#10;The first small box is labeled rational choice theory. The second small box is labeled trait theories of crime. The third small box is labeled psychological theories of crime. The fourth small box is labeled sociological theories of crime. The fifth small box is labeled social process theories. The sixth small box is labeled life course theories.&#10;" title="Theories of Crime"/>
          <p:cNvSpPr/>
          <p:nvPr/>
        </p:nvSpPr>
        <p:spPr>
          <a:xfrm>
            <a:off x="618186" y="4740194"/>
            <a:ext cx="8198138" cy="403200"/>
          </a:xfrm>
          <a:prstGeom prst="rect">
            <a:avLst/>
          </a:pr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12" descr="There are six small rectangular boxes with rounded edges partially overlapping six larger rectangular boxes with sharp edges. The large boxes are empty. Each pair of small and large boxes is placed one below the other. &#10;The first small box is labeled rational choice theory. The second small box is labeled trait theories of crime. The third small box is labeled psychological theories of crime. The fourth small box is labeled sociological theories of crime. The fifth small box is labeled social process theories. The sixth small box is labeled life course theories.&#10;" title="Theories of Crime"/>
          <p:cNvSpPr/>
          <p:nvPr/>
        </p:nvSpPr>
        <p:spPr>
          <a:xfrm>
            <a:off x="1028092" y="4504034"/>
            <a:ext cx="5738696" cy="472320"/>
          </a:xfrm>
          <a:custGeom>
            <a:avLst/>
            <a:gdLst>
              <a:gd name="connsiteX0" fmla="*/ 0 w 5738696"/>
              <a:gd name="connsiteY0" fmla="*/ 78722 h 472320"/>
              <a:gd name="connsiteX1" fmla="*/ 78722 w 5738696"/>
              <a:gd name="connsiteY1" fmla="*/ 0 h 472320"/>
              <a:gd name="connsiteX2" fmla="*/ 5659974 w 5738696"/>
              <a:gd name="connsiteY2" fmla="*/ 0 h 472320"/>
              <a:gd name="connsiteX3" fmla="*/ 5738696 w 5738696"/>
              <a:gd name="connsiteY3" fmla="*/ 78722 h 472320"/>
              <a:gd name="connsiteX4" fmla="*/ 5738696 w 5738696"/>
              <a:gd name="connsiteY4" fmla="*/ 393598 h 472320"/>
              <a:gd name="connsiteX5" fmla="*/ 5659974 w 5738696"/>
              <a:gd name="connsiteY5" fmla="*/ 472320 h 472320"/>
              <a:gd name="connsiteX6" fmla="*/ 78722 w 5738696"/>
              <a:gd name="connsiteY6" fmla="*/ 472320 h 472320"/>
              <a:gd name="connsiteX7" fmla="*/ 0 w 5738696"/>
              <a:gd name="connsiteY7" fmla="*/ 393598 h 472320"/>
              <a:gd name="connsiteX8" fmla="*/ 0 w 5738696"/>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8696" h="472320">
                <a:moveTo>
                  <a:pt x="0" y="78722"/>
                </a:moveTo>
                <a:cubicBezTo>
                  <a:pt x="0" y="35245"/>
                  <a:pt x="35245" y="0"/>
                  <a:pt x="78722" y="0"/>
                </a:cubicBezTo>
                <a:lnTo>
                  <a:pt x="5659974" y="0"/>
                </a:lnTo>
                <a:cubicBezTo>
                  <a:pt x="5703451" y="0"/>
                  <a:pt x="5738696" y="35245"/>
                  <a:pt x="5738696" y="78722"/>
                </a:cubicBezTo>
                <a:lnTo>
                  <a:pt x="5738696" y="393598"/>
                </a:lnTo>
                <a:cubicBezTo>
                  <a:pt x="5738696" y="437075"/>
                  <a:pt x="5703451" y="472320"/>
                  <a:pt x="5659974" y="472320"/>
                </a:cubicBezTo>
                <a:lnTo>
                  <a:pt x="78722" y="472320"/>
                </a:lnTo>
                <a:cubicBezTo>
                  <a:pt x="35245" y="472320"/>
                  <a:pt x="0" y="437075"/>
                  <a:pt x="0" y="393598"/>
                </a:cubicBezTo>
                <a:lnTo>
                  <a:pt x="0" y="7872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9966" tIns="23057" rIns="239966" bIns="23057"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bg1"/>
                </a:solidFill>
              </a:rPr>
              <a:t>Social process theories</a:t>
            </a:r>
            <a:endParaRPr lang="en-US" sz="2000" kern="1200" dirty="0">
              <a:solidFill>
                <a:schemeClr val="bg1"/>
              </a:solidFill>
            </a:endParaRPr>
          </a:p>
        </p:txBody>
      </p:sp>
      <p:sp>
        <p:nvSpPr>
          <p:cNvPr id="14" name="Rectangle 13" descr="There are six small rectangular boxes with rounded edges partially overlapping six larger rectangular boxes with sharp edges. The large boxes are empty. Each pair of small and large boxes is placed one below the other. &#10;The first small box is labeled rational choice theory. The second small box is labeled trait theories of crime. The third small box is labeled psychological theories of crime. The fourth small box is labeled sociological theories of crime. The fifth small box is labeled social process theories. The sixth small box is labeled life course theories.&#10;" title="Theories of Crime"/>
          <p:cNvSpPr/>
          <p:nvPr/>
        </p:nvSpPr>
        <p:spPr>
          <a:xfrm>
            <a:off x="618186" y="5465954"/>
            <a:ext cx="8198138" cy="403200"/>
          </a:xfrm>
          <a:prstGeom prst="rect">
            <a:avLst/>
          </a:prstGeom>
          <a:ln>
            <a:solidFill>
              <a:srgbClr val="D0954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Freeform 14" descr="There are six small rectangular boxes with rounded edges partially overlapping six larger rectangular boxes with sharp edges. The large boxes are empty. Each pair of small and large boxes is placed one below the other. &#10;The first small box is labeled rational choice theory. The second small box is labeled trait theories of crime. The third small box is labeled psychological theories of crime. The fourth small box is labeled sociological theories of crime. The fifth small box is labeled social process theories. The sixth small box is labeled life course theories.&#10;" title="Theories of Crime"/>
          <p:cNvSpPr/>
          <p:nvPr/>
        </p:nvSpPr>
        <p:spPr>
          <a:xfrm>
            <a:off x="1028092" y="5229794"/>
            <a:ext cx="5738696" cy="472320"/>
          </a:xfrm>
          <a:custGeom>
            <a:avLst/>
            <a:gdLst>
              <a:gd name="connsiteX0" fmla="*/ 0 w 5738696"/>
              <a:gd name="connsiteY0" fmla="*/ 78722 h 472320"/>
              <a:gd name="connsiteX1" fmla="*/ 78722 w 5738696"/>
              <a:gd name="connsiteY1" fmla="*/ 0 h 472320"/>
              <a:gd name="connsiteX2" fmla="*/ 5659974 w 5738696"/>
              <a:gd name="connsiteY2" fmla="*/ 0 h 472320"/>
              <a:gd name="connsiteX3" fmla="*/ 5738696 w 5738696"/>
              <a:gd name="connsiteY3" fmla="*/ 78722 h 472320"/>
              <a:gd name="connsiteX4" fmla="*/ 5738696 w 5738696"/>
              <a:gd name="connsiteY4" fmla="*/ 393598 h 472320"/>
              <a:gd name="connsiteX5" fmla="*/ 5659974 w 5738696"/>
              <a:gd name="connsiteY5" fmla="*/ 472320 h 472320"/>
              <a:gd name="connsiteX6" fmla="*/ 78722 w 5738696"/>
              <a:gd name="connsiteY6" fmla="*/ 472320 h 472320"/>
              <a:gd name="connsiteX7" fmla="*/ 0 w 5738696"/>
              <a:gd name="connsiteY7" fmla="*/ 393598 h 472320"/>
              <a:gd name="connsiteX8" fmla="*/ 0 w 5738696"/>
              <a:gd name="connsiteY8" fmla="*/ 78722 h 472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38696" h="472320">
                <a:moveTo>
                  <a:pt x="0" y="78722"/>
                </a:moveTo>
                <a:cubicBezTo>
                  <a:pt x="0" y="35245"/>
                  <a:pt x="35245" y="0"/>
                  <a:pt x="78722" y="0"/>
                </a:cubicBezTo>
                <a:lnTo>
                  <a:pt x="5659974" y="0"/>
                </a:lnTo>
                <a:cubicBezTo>
                  <a:pt x="5703451" y="0"/>
                  <a:pt x="5738696" y="35245"/>
                  <a:pt x="5738696" y="78722"/>
                </a:cubicBezTo>
                <a:lnTo>
                  <a:pt x="5738696" y="393598"/>
                </a:lnTo>
                <a:cubicBezTo>
                  <a:pt x="5738696" y="437075"/>
                  <a:pt x="5703451" y="472320"/>
                  <a:pt x="5659974" y="472320"/>
                </a:cubicBezTo>
                <a:lnTo>
                  <a:pt x="78722" y="472320"/>
                </a:lnTo>
                <a:cubicBezTo>
                  <a:pt x="35245" y="472320"/>
                  <a:pt x="0" y="437075"/>
                  <a:pt x="0" y="393598"/>
                </a:cubicBezTo>
                <a:lnTo>
                  <a:pt x="0" y="78722"/>
                </a:lnTo>
                <a:close/>
              </a:path>
            </a:pathLst>
          </a:custGeom>
          <a:solidFill>
            <a:srgbClr val="D09545"/>
          </a:solidFill>
          <a:ln>
            <a:solidFill>
              <a:srgbClr val="D09545"/>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39966" tIns="23057" rIns="239966" bIns="23057" numCol="1" spcCol="1270" anchor="ctr" anchorCtr="0">
            <a:noAutofit/>
          </a:bodyPr>
          <a:lstStyle/>
          <a:p>
            <a:pPr lvl="0" algn="l" defTabSz="889000" rtl="0">
              <a:lnSpc>
                <a:spcPct val="90000"/>
              </a:lnSpc>
              <a:spcBef>
                <a:spcPct val="0"/>
              </a:spcBef>
              <a:spcAft>
                <a:spcPct val="35000"/>
              </a:spcAft>
            </a:pPr>
            <a:r>
              <a:rPr lang="en-US" sz="2000" kern="1200" dirty="0" smtClean="0">
                <a:solidFill>
                  <a:schemeClr val="bg1"/>
                </a:solidFill>
              </a:rPr>
              <a:t>Life course theories</a:t>
            </a:r>
            <a:endParaRPr lang="en-US" sz="2000" kern="1200" dirty="0">
              <a:solidFill>
                <a:schemeClr val="bg1"/>
              </a:solidFill>
            </a:endParaRPr>
          </a:p>
        </p:txBody>
      </p:sp>
    </p:spTree>
    <p:extLst>
      <p:ext uri="{BB962C8B-B14F-4D97-AF65-F5344CB8AC3E}">
        <p14:creationId xmlns:p14="http://schemas.microsoft.com/office/powerpoint/2010/main" val="4189440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par>
                                <p:cTn id="16" presetID="22" presetClass="entr" presetSubtype="8"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22" presetClass="entr" presetSubtype="8"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par>
                                <p:cTn id="32" presetID="22" presetClass="entr" presetSubtype="8"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wipe(left)">
                                      <p:cBhvr>
                                        <p:cTn id="39" dur="500"/>
                                        <p:tgtEl>
                                          <p:spTgt spid="13"/>
                                        </p:tgtEl>
                                      </p:cBhvr>
                                    </p:animEffect>
                                  </p:childTnLst>
                                </p:cTn>
                              </p:par>
                              <p:par>
                                <p:cTn id="40" presetID="22" presetClass="entr" presetSubtype="8"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wipe(left)">
                                      <p:cBhvr>
                                        <p:cTn id="47" dur="500"/>
                                        <p:tgtEl>
                                          <p:spTgt spid="15"/>
                                        </p:tgtEl>
                                      </p:cBhvr>
                                    </p:animEffect>
                                  </p:childTnLst>
                                </p:cTn>
                              </p:par>
                              <p:par>
                                <p:cTn id="48" presetID="22" presetClass="entr" presetSubtype="8"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title="Sociological Theories of Crime"/>
          <p:cNvSpPr>
            <a:spLocks noGrp="1" noChangeArrowheads="1"/>
          </p:cNvSpPr>
          <p:nvPr>
            <p:ph type="title"/>
          </p:nvPr>
        </p:nvSpPr>
        <p:spPr/>
        <p:txBody>
          <a:bodyPr/>
          <a:lstStyle/>
          <a:p>
            <a:r>
              <a:rPr lang="en-US" dirty="0" smtClean="0"/>
              <a:t>Sociological Theories of Crime</a:t>
            </a:r>
            <a:endParaRPr lang="en-US" dirty="0"/>
          </a:p>
        </p:txBody>
      </p:sp>
      <p:sp>
        <p:nvSpPr>
          <p:cNvPr id="4" name="Freeform 3" descr="This slide contains three rectangular boxes. The first box from the left is labeled social disorganization. The second box is labeled strain. The third box labeled social conflict is placed below the first and second boxes." title="Sociological Theories of Crime"/>
          <p:cNvSpPr/>
          <p:nvPr/>
        </p:nvSpPr>
        <p:spPr>
          <a:xfrm>
            <a:off x="1054293" y="1649239"/>
            <a:ext cx="3284554" cy="1970733"/>
          </a:xfrm>
          <a:custGeom>
            <a:avLst/>
            <a:gdLst>
              <a:gd name="connsiteX0" fmla="*/ 0 w 3284554"/>
              <a:gd name="connsiteY0" fmla="*/ 0 h 1970733"/>
              <a:gd name="connsiteX1" fmla="*/ 3284554 w 3284554"/>
              <a:gd name="connsiteY1" fmla="*/ 0 h 1970733"/>
              <a:gd name="connsiteX2" fmla="*/ 3284554 w 3284554"/>
              <a:gd name="connsiteY2" fmla="*/ 1970733 h 1970733"/>
              <a:gd name="connsiteX3" fmla="*/ 0 w 3284554"/>
              <a:gd name="connsiteY3" fmla="*/ 1970733 h 1970733"/>
              <a:gd name="connsiteX4" fmla="*/ 0 w 3284554"/>
              <a:gd name="connsiteY4" fmla="*/ 0 h 1970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554" h="1970733">
                <a:moveTo>
                  <a:pt x="0" y="0"/>
                </a:moveTo>
                <a:lnTo>
                  <a:pt x="3284554" y="0"/>
                </a:lnTo>
                <a:lnTo>
                  <a:pt x="3284554" y="1970733"/>
                </a:lnTo>
                <a:lnTo>
                  <a:pt x="0" y="1970733"/>
                </a:lnTo>
                <a:lnTo>
                  <a:pt x="0" y="0"/>
                </a:lnTo>
                <a:close/>
              </a:path>
            </a:pathLst>
          </a:custGeom>
          <a:solidFill>
            <a:srgbClr val="D0954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000" kern="1200" dirty="0" smtClean="0">
                <a:solidFill>
                  <a:schemeClr val="bg1"/>
                </a:solidFill>
              </a:rPr>
              <a:t>Social disorganization </a:t>
            </a:r>
            <a:endParaRPr lang="en-US" sz="3000" kern="1200" dirty="0">
              <a:solidFill>
                <a:schemeClr val="bg1"/>
              </a:solidFill>
            </a:endParaRPr>
          </a:p>
        </p:txBody>
      </p:sp>
      <p:sp>
        <p:nvSpPr>
          <p:cNvPr id="5" name="Freeform 4" descr="This slide contains three rectangular boxes. The first box from the left is labeled social disorganization. The second box is labeled strain. The third box labeled social conflict is placed below the first and second boxes." title="Sociological Theories of Crime"/>
          <p:cNvSpPr/>
          <p:nvPr/>
        </p:nvSpPr>
        <p:spPr>
          <a:xfrm>
            <a:off x="4667303" y="1649239"/>
            <a:ext cx="3284554" cy="1970733"/>
          </a:xfrm>
          <a:custGeom>
            <a:avLst/>
            <a:gdLst>
              <a:gd name="connsiteX0" fmla="*/ 0 w 3284554"/>
              <a:gd name="connsiteY0" fmla="*/ 0 h 1970733"/>
              <a:gd name="connsiteX1" fmla="*/ 3284554 w 3284554"/>
              <a:gd name="connsiteY1" fmla="*/ 0 h 1970733"/>
              <a:gd name="connsiteX2" fmla="*/ 3284554 w 3284554"/>
              <a:gd name="connsiteY2" fmla="*/ 1970733 h 1970733"/>
              <a:gd name="connsiteX3" fmla="*/ 0 w 3284554"/>
              <a:gd name="connsiteY3" fmla="*/ 1970733 h 1970733"/>
              <a:gd name="connsiteX4" fmla="*/ 0 w 3284554"/>
              <a:gd name="connsiteY4" fmla="*/ 0 h 1970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554" h="1970733">
                <a:moveTo>
                  <a:pt x="0" y="0"/>
                </a:moveTo>
                <a:lnTo>
                  <a:pt x="3284554" y="0"/>
                </a:lnTo>
                <a:lnTo>
                  <a:pt x="3284554" y="1970733"/>
                </a:lnTo>
                <a:lnTo>
                  <a:pt x="0" y="1970733"/>
                </a:lnTo>
                <a:lnTo>
                  <a:pt x="0" y="0"/>
                </a:lnTo>
                <a:close/>
              </a:path>
            </a:pathLst>
          </a:custGeom>
          <a:solidFill>
            <a:srgbClr val="D0954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000" kern="1200" dirty="0" smtClean="0">
                <a:solidFill>
                  <a:schemeClr val="bg1"/>
                </a:solidFill>
              </a:rPr>
              <a:t>Strain</a:t>
            </a:r>
            <a:endParaRPr lang="en-US" sz="3000" kern="1200" dirty="0">
              <a:solidFill>
                <a:schemeClr val="bg1"/>
              </a:solidFill>
            </a:endParaRPr>
          </a:p>
        </p:txBody>
      </p:sp>
      <p:sp>
        <p:nvSpPr>
          <p:cNvPr id="6" name="Freeform 5" descr="This slide contains three rectangular boxes. The first box from the left is labeled social disorganization. The second box is labeled strain. The third box labeled social conflict is placed below the first and second boxes." title="Sociological Theories of Crime"/>
          <p:cNvSpPr/>
          <p:nvPr/>
        </p:nvSpPr>
        <p:spPr>
          <a:xfrm>
            <a:off x="2860798" y="3948427"/>
            <a:ext cx="3284554" cy="1970733"/>
          </a:xfrm>
          <a:custGeom>
            <a:avLst/>
            <a:gdLst>
              <a:gd name="connsiteX0" fmla="*/ 0 w 3284554"/>
              <a:gd name="connsiteY0" fmla="*/ 0 h 1970733"/>
              <a:gd name="connsiteX1" fmla="*/ 3284554 w 3284554"/>
              <a:gd name="connsiteY1" fmla="*/ 0 h 1970733"/>
              <a:gd name="connsiteX2" fmla="*/ 3284554 w 3284554"/>
              <a:gd name="connsiteY2" fmla="*/ 1970733 h 1970733"/>
              <a:gd name="connsiteX3" fmla="*/ 0 w 3284554"/>
              <a:gd name="connsiteY3" fmla="*/ 1970733 h 1970733"/>
              <a:gd name="connsiteX4" fmla="*/ 0 w 3284554"/>
              <a:gd name="connsiteY4" fmla="*/ 0 h 1970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4554" h="1970733">
                <a:moveTo>
                  <a:pt x="0" y="0"/>
                </a:moveTo>
                <a:lnTo>
                  <a:pt x="3284554" y="0"/>
                </a:lnTo>
                <a:lnTo>
                  <a:pt x="3284554" y="1970733"/>
                </a:lnTo>
                <a:lnTo>
                  <a:pt x="0" y="1970733"/>
                </a:lnTo>
                <a:lnTo>
                  <a:pt x="0" y="0"/>
                </a:lnTo>
                <a:close/>
              </a:path>
            </a:pathLst>
          </a:custGeom>
          <a:solidFill>
            <a:srgbClr val="D0954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44780" tIns="144780" rIns="144780" bIns="144780" numCol="1" spcCol="1270" anchor="ctr" anchorCtr="0">
            <a:noAutofit/>
          </a:bodyPr>
          <a:lstStyle/>
          <a:p>
            <a:pPr lvl="0" algn="ctr" defTabSz="1689100" rtl="0">
              <a:lnSpc>
                <a:spcPct val="90000"/>
              </a:lnSpc>
              <a:spcBef>
                <a:spcPct val="0"/>
              </a:spcBef>
              <a:spcAft>
                <a:spcPct val="35000"/>
              </a:spcAft>
            </a:pPr>
            <a:r>
              <a:rPr lang="en-US" sz="3000" kern="1200" dirty="0" smtClean="0">
                <a:solidFill>
                  <a:schemeClr val="bg1"/>
                </a:solidFill>
              </a:rPr>
              <a:t>Social conflict</a:t>
            </a:r>
            <a:endParaRPr lang="en-US" sz="3000" kern="1200" dirty="0">
              <a:solidFill>
                <a:schemeClr val="bg1"/>
              </a:solidFill>
            </a:endParaRPr>
          </a:p>
        </p:txBody>
      </p:sp>
    </p:spTree>
    <p:extLst>
      <p:ext uri="{BB962C8B-B14F-4D97-AF65-F5344CB8AC3E}">
        <p14:creationId xmlns:p14="http://schemas.microsoft.com/office/powerpoint/2010/main" val="154250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Stages </a:t>
            </a:r>
            <a:r>
              <a:rPr lang="en-US" dirty="0"/>
              <a:t>of Social Disorganization Theory</a:t>
            </a:r>
          </a:p>
        </p:txBody>
      </p:sp>
      <p:sp>
        <p:nvSpPr>
          <p:cNvPr id="5" name="Block Arc 4"/>
          <p:cNvSpPr/>
          <p:nvPr/>
        </p:nvSpPr>
        <p:spPr>
          <a:xfrm>
            <a:off x="-3785556" y="800993"/>
            <a:ext cx="5692577" cy="5692577"/>
          </a:xfrm>
          <a:prstGeom prst="blockArc">
            <a:avLst>
              <a:gd name="adj1" fmla="val 18900000"/>
              <a:gd name="adj2" fmla="val 2700000"/>
              <a:gd name="adj3" fmla="val 379"/>
            </a:avLst>
          </a:prstGeom>
          <a:ln>
            <a:solidFill>
              <a:srgbClr val="D09545"/>
            </a:solidFill>
          </a:ln>
        </p:spPr>
        <p:style>
          <a:lnRef idx="2">
            <a:scrgbClr r="0" g="0" b="0"/>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sp>
      <p:sp>
        <p:nvSpPr>
          <p:cNvPr id="6" name="Freeform 5" descr="This slide contains a semicircle which extends from the top to the bottom on the left side.  There are six circles placed one below the other on the semicircle. The circles do not contain any text. Each circle is attached to a rectangular box with sharp edges. TThe first box is labeled poverty. The second box is labeled social disorganization. The third box is labeled breakdown of social controls. The fourth box is labeled criminal areas. The fifth box is labeled cultural transmission. The sixth box is labeled criminal careers." title="Stages of Social Disorganization Theory"/>
          <p:cNvSpPr/>
          <p:nvPr/>
        </p:nvSpPr>
        <p:spPr>
          <a:xfrm>
            <a:off x="1334660" y="1756145"/>
            <a:ext cx="7424545" cy="445072"/>
          </a:xfrm>
          <a:custGeom>
            <a:avLst/>
            <a:gdLst>
              <a:gd name="connsiteX0" fmla="*/ 0 w 7424545"/>
              <a:gd name="connsiteY0" fmla="*/ 0 h 445072"/>
              <a:gd name="connsiteX1" fmla="*/ 7424545 w 7424545"/>
              <a:gd name="connsiteY1" fmla="*/ 0 h 445072"/>
              <a:gd name="connsiteX2" fmla="*/ 7424545 w 7424545"/>
              <a:gd name="connsiteY2" fmla="*/ 445072 h 445072"/>
              <a:gd name="connsiteX3" fmla="*/ 0 w 7424545"/>
              <a:gd name="connsiteY3" fmla="*/ 445072 h 445072"/>
              <a:gd name="connsiteX4" fmla="*/ 0 w 7424545"/>
              <a:gd name="connsiteY4" fmla="*/ 0 h 44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4545" h="445072">
                <a:moveTo>
                  <a:pt x="0" y="0"/>
                </a:moveTo>
                <a:lnTo>
                  <a:pt x="7424545" y="0"/>
                </a:lnTo>
                <a:lnTo>
                  <a:pt x="7424545" y="445072"/>
                </a:lnTo>
                <a:lnTo>
                  <a:pt x="0" y="445072"/>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53276" tIns="58420" rIns="58420" bIns="5842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2"/>
                </a:solidFill>
              </a:rPr>
              <a:t>Poverty</a:t>
            </a:r>
            <a:endParaRPr lang="en-US" sz="2300" kern="1200" dirty="0">
              <a:solidFill>
                <a:schemeClr val="tx2"/>
              </a:solidFill>
            </a:endParaRPr>
          </a:p>
        </p:txBody>
      </p:sp>
      <p:sp>
        <p:nvSpPr>
          <p:cNvPr id="7" name="Oval 6"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led, poverty. The second box is labelled, social disorganization. The third box is labeled, breakdown of social controls. The fourth box is labelled, criminal areas. The fifth box is labelled, cultural transmission. The sixth box is labelled, criminal careers." title="Stages of Social Disorganization Theory"/>
          <p:cNvSpPr/>
          <p:nvPr/>
        </p:nvSpPr>
        <p:spPr>
          <a:xfrm>
            <a:off x="1056490" y="1700511"/>
            <a:ext cx="556340" cy="556340"/>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8" name="Freeform 7" descr="This slide contains a semicircle which extends from the top to the bottom on the left side.  There are six circles placed one below the other on the semicircle. The circles do not contain any text. Each circle is attached to a rectangular box with sharp edges. TThe first box is labeled poverty. The second box is labeled social disorganization. The third box is labeled breakdown of social controls. The fourth box is labeled criminal areas. The fifth box is labeled cultural transmission. The sixth box is labeled criminal careers." title="Stages of Social Disorganization Theory"/>
          <p:cNvSpPr/>
          <p:nvPr/>
        </p:nvSpPr>
        <p:spPr>
          <a:xfrm>
            <a:off x="1700763" y="2423670"/>
            <a:ext cx="7058442" cy="445072"/>
          </a:xfrm>
          <a:custGeom>
            <a:avLst/>
            <a:gdLst>
              <a:gd name="connsiteX0" fmla="*/ 0 w 7058442"/>
              <a:gd name="connsiteY0" fmla="*/ 0 h 445072"/>
              <a:gd name="connsiteX1" fmla="*/ 7058442 w 7058442"/>
              <a:gd name="connsiteY1" fmla="*/ 0 h 445072"/>
              <a:gd name="connsiteX2" fmla="*/ 7058442 w 7058442"/>
              <a:gd name="connsiteY2" fmla="*/ 445072 h 445072"/>
              <a:gd name="connsiteX3" fmla="*/ 0 w 7058442"/>
              <a:gd name="connsiteY3" fmla="*/ 445072 h 445072"/>
              <a:gd name="connsiteX4" fmla="*/ 0 w 7058442"/>
              <a:gd name="connsiteY4" fmla="*/ 0 h 44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8442" h="445072">
                <a:moveTo>
                  <a:pt x="0" y="0"/>
                </a:moveTo>
                <a:lnTo>
                  <a:pt x="7058442" y="0"/>
                </a:lnTo>
                <a:lnTo>
                  <a:pt x="7058442" y="445072"/>
                </a:lnTo>
                <a:lnTo>
                  <a:pt x="0" y="445072"/>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53276" tIns="58420" rIns="58420" bIns="5842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2"/>
                </a:solidFill>
              </a:rPr>
              <a:t>Social disorganization</a:t>
            </a:r>
            <a:endParaRPr lang="en-US" sz="2300" kern="1200" dirty="0">
              <a:solidFill>
                <a:schemeClr val="tx2"/>
              </a:solidFill>
            </a:endParaRPr>
          </a:p>
        </p:txBody>
      </p:sp>
      <p:sp>
        <p:nvSpPr>
          <p:cNvPr id="9" name="Oval 8"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led, poverty. The second box is labelled, social disorganization. The third box is labeled, breakdown of social controls. The fourth box is labelled, criminal areas. The fifth box is labelled, cultural transmission. The sixth box is labelled, criminal careers." title="Stages of Social Disorganization Theory"/>
          <p:cNvSpPr/>
          <p:nvPr/>
        </p:nvSpPr>
        <p:spPr>
          <a:xfrm>
            <a:off x="1422592" y="2368036"/>
            <a:ext cx="556340" cy="556340"/>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Freeform 9" descr="This slide contains a semicircle which extends from the top to the bottom on the left side.  There are six circles placed one below the other on the semicircle. The circles do not contain any text. Each circle is attached to a rectangular box with sharp edges. TThe first box is labeled poverty. The second box is labeled social disorganization. The third box is labeled breakdown of social controls. The fourth box is labeled criminal areas. The fifth box is labeled cultural transmission. The sixth box is labeled criminal careers." title="Stages of Social Disorganization Theory"/>
          <p:cNvSpPr/>
          <p:nvPr/>
        </p:nvSpPr>
        <p:spPr>
          <a:xfrm>
            <a:off x="1868172" y="3091194"/>
            <a:ext cx="6891033" cy="445072"/>
          </a:xfrm>
          <a:custGeom>
            <a:avLst/>
            <a:gdLst>
              <a:gd name="connsiteX0" fmla="*/ 0 w 6891033"/>
              <a:gd name="connsiteY0" fmla="*/ 0 h 445072"/>
              <a:gd name="connsiteX1" fmla="*/ 6891033 w 6891033"/>
              <a:gd name="connsiteY1" fmla="*/ 0 h 445072"/>
              <a:gd name="connsiteX2" fmla="*/ 6891033 w 6891033"/>
              <a:gd name="connsiteY2" fmla="*/ 445072 h 445072"/>
              <a:gd name="connsiteX3" fmla="*/ 0 w 6891033"/>
              <a:gd name="connsiteY3" fmla="*/ 445072 h 445072"/>
              <a:gd name="connsiteX4" fmla="*/ 0 w 6891033"/>
              <a:gd name="connsiteY4" fmla="*/ 0 h 44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033" h="445072">
                <a:moveTo>
                  <a:pt x="0" y="0"/>
                </a:moveTo>
                <a:lnTo>
                  <a:pt x="6891033" y="0"/>
                </a:lnTo>
                <a:lnTo>
                  <a:pt x="6891033" y="445072"/>
                </a:lnTo>
                <a:lnTo>
                  <a:pt x="0" y="445072"/>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53276" tIns="58420" rIns="58420" bIns="5842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2"/>
                </a:solidFill>
              </a:rPr>
              <a:t>Breakdown of social controls</a:t>
            </a:r>
            <a:endParaRPr lang="en-US" sz="2300" kern="1200" dirty="0">
              <a:solidFill>
                <a:schemeClr val="tx2"/>
              </a:solidFill>
            </a:endParaRPr>
          </a:p>
        </p:txBody>
      </p:sp>
      <p:sp>
        <p:nvSpPr>
          <p:cNvPr id="11" name="Oval 10"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led, poverty. The second box is labelled, social disorganization. The third box is labeled, breakdown of social controls. The fourth box is labelled, criminal areas. The fifth box is labelled, cultural transmission. The sixth box is labelled, criminal careers." title="Stages of Social Disorganization Theory"/>
          <p:cNvSpPr/>
          <p:nvPr/>
        </p:nvSpPr>
        <p:spPr>
          <a:xfrm>
            <a:off x="1590002" y="3035560"/>
            <a:ext cx="556340" cy="556340"/>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Freeform 11" descr="This slide contains a semicircle which extends from the top to the bottom on the left side.  There are six circles placed one below the other on the semicircle. The circles do not contain any text. Each circle is attached to a rectangular box with sharp edges. TThe first box is labeled poverty. The second box is labeled social disorganization. The third box is labeled breakdown of social controls. The fourth box is labeled criminal areas. The fifth box is labeled cultural transmission. The sixth box is labeled criminal careers." title="Stages of Social Disorganization Theory"/>
          <p:cNvSpPr/>
          <p:nvPr/>
        </p:nvSpPr>
        <p:spPr>
          <a:xfrm>
            <a:off x="1868172" y="3758295"/>
            <a:ext cx="6891033" cy="445072"/>
          </a:xfrm>
          <a:custGeom>
            <a:avLst/>
            <a:gdLst>
              <a:gd name="connsiteX0" fmla="*/ 0 w 6891033"/>
              <a:gd name="connsiteY0" fmla="*/ 0 h 445072"/>
              <a:gd name="connsiteX1" fmla="*/ 6891033 w 6891033"/>
              <a:gd name="connsiteY1" fmla="*/ 0 h 445072"/>
              <a:gd name="connsiteX2" fmla="*/ 6891033 w 6891033"/>
              <a:gd name="connsiteY2" fmla="*/ 445072 h 445072"/>
              <a:gd name="connsiteX3" fmla="*/ 0 w 6891033"/>
              <a:gd name="connsiteY3" fmla="*/ 445072 h 445072"/>
              <a:gd name="connsiteX4" fmla="*/ 0 w 6891033"/>
              <a:gd name="connsiteY4" fmla="*/ 0 h 44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1033" h="445072">
                <a:moveTo>
                  <a:pt x="0" y="0"/>
                </a:moveTo>
                <a:lnTo>
                  <a:pt x="6891033" y="0"/>
                </a:lnTo>
                <a:lnTo>
                  <a:pt x="6891033" y="445072"/>
                </a:lnTo>
                <a:lnTo>
                  <a:pt x="0" y="445072"/>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53276" tIns="58420" rIns="58420" bIns="58420" numCol="1" spcCol="1270" anchor="ctr" anchorCtr="0">
            <a:noAutofit/>
          </a:bodyPr>
          <a:lstStyle/>
          <a:p>
            <a:pPr lvl="0" algn="l" defTabSz="1022350" rtl="0">
              <a:lnSpc>
                <a:spcPct val="90000"/>
              </a:lnSpc>
              <a:spcBef>
                <a:spcPct val="0"/>
              </a:spcBef>
              <a:spcAft>
                <a:spcPct val="35000"/>
              </a:spcAft>
            </a:pPr>
            <a:r>
              <a:rPr lang="en-US" sz="2300" kern="1200" smtClean="0">
                <a:solidFill>
                  <a:schemeClr val="tx2"/>
                </a:solidFill>
              </a:rPr>
              <a:t>Criminal areas</a:t>
            </a:r>
            <a:endParaRPr lang="en-US" sz="2300" kern="1200">
              <a:solidFill>
                <a:schemeClr val="tx2"/>
              </a:solidFill>
            </a:endParaRPr>
          </a:p>
        </p:txBody>
      </p:sp>
      <p:sp>
        <p:nvSpPr>
          <p:cNvPr id="13" name="Oval 12"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led, poverty. The second box is labelled, social disorganization. The third box is labeled, breakdown of social controls. The fourth box is labelled, criminal areas. The fifth box is labelled, cultural transmission. The sixth box is labelled, criminal careers." title="Stages of Social Disorganization Theory"/>
          <p:cNvSpPr/>
          <p:nvPr/>
        </p:nvSpPr>
        <p:spPr>
          <a:xfrm>
            <a:off x="1590002" y="3702661"/>
            <a:ext cx="556340" cy="556340"/>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Freeform 13"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led, poverty. The second box is labelled, social disorganization. The third box is labeled, breakdown of social controls. The fourth box is labelled, criminal areas. The fifth box is labelled, cultural transmission. The sixth box is labelled, criminal careers." title="Stages of Social Disorganization Theory"/>
          <p:cNvSpPr/>
          <p:nvPr/>
        </p:nvSpPr>
        <p:spPr>
          <a:xfrm>
            <a:off x="1700763" y="4425820"/>
            <a:ext cx="7058442" cy="445072"/>
          </a:xfrm>
          <a:custGeom>
            <a:avLst/>
            <a:gdLst>
              <a:gd name="connsiteX0" fmla="*/ 0 w 7058442"/>
              <a:gd name="connsiteY0" fmla="*/ 0 h 445072"/>
              <a:gd name="connsiteX1" fmla="*/ 7058442 w 7058442"/>
              <a:gd name="connsiteY1" fmla="*/ 0 h 445072"/>
              <a:gd name="connsiteX2" fmla="*/ 7058442 w 7058442"/>
              <a:gd name="connsiteY2" fmla="*/ 445072 h 445072"/>
              <a:gd name="connsiteX3" fmla="*/ 0 w 7058442"/>
              <a:gd name="connsiteY3" fmla="*/ 445072 h 445072"/>
              <a:gd name="connsiteX4" fmla="*/ 0 w 7058442"/>
              <a:gd name="connsiteY4" fmla="*/ 0 h 44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58442" h="445072">
                <a:moveTo>
                  <a:pt x="0" y="0"/>
                </a:moveTo>
                <a:lnTo>
                  <a:pt x="7058442" y="0"/>
                </a:lnTo>
                <a:lnTo>
                  <a:pt x="7058442" y="445072"/>
                </a:lnTo>
                <a:lnTo>
                  <a:pt x="0" y="445072"/>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53276" tIns="58420" rIns="58420" bIns="5842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2"/>
                </a:solidFill>
              </a:rPr>
              <a:t>Cultural transmission</a:t>
            </a:r>
            <a:endParaRPr lang="en-US" sz="2300" kern="1200" dirty="0">
              <a:solidFill>
                <a:schemeClr val="tx2"/>
              </a:solidFill>
            </a:endParaRPr>
          </a:p>
        </p:txBody>
      </p:sp>
      <p:sp>
        <p:nvSpPr>
          <p:cNvPr id="15" name="Oval 14"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led, poverty. The second box is labelled, social disorganization. The third box is labeled, breakdown of social controls. The fourth box is labelled, criminal areas. The fifth box is labelled, cultural transmission. The sixth box is labelled, criminal careers." title="Stages of Social Disorganization Theory"/>
          <p:cNvSpPr/>
          <p:nvPr/>
        </p:nvSpPr>
        <p:spPr>
          <a:xfrm>
            <a:off x="1422592" y="4370186"/>
            <a:ext cx="556340" cy="556340"/>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Freeform 15"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led, poverty. The second box is labelled, social disorganization. The third box is labeled, breakdown of social controls. The fourth box is labelled, criminal areas. The fifth box is labelled, cultural transmission. The sixth box is labelled, criminal careers." title="Stages of Social Disorganization Theory"/>
          <p:cNvSpPr/>
          <p:nvPr/>
        </p:nvSpPr>
        <p:spPr>
          <a:xfrm>
            <a:off x="1334660" y="5093344"/>
            <a:ext cx="7424545" cy="445072"/>
          </a:xfrm>
          <a:custGeom>
            <a:avLst/>
            <a:gdLst>
              <a:gd name="connsiteX0" fmla="*/ 0 w 7424545"/>
              <a:gd name="connsiteY0" fmla="*/ 0 h 445072"/>
              <a:gd name="connsiteX1" fmla="*/ 7424545 w 7424545"/>
              <a:gd name="connsiteY1" fmla="*/ 0 h 445072"/>
              <a:gd name="connsiteX2" fmla="*/ 7424545 w 7424545"/>
              <a:gd name="connsiteY2" fmla="*/ 445072 h 445072"/>
              <a:gd name="connsiteX3" fmla="*/ 0 w 7424545"/>
              <a:gd name="connsiteY3" fmla="*/ 445072 h 445072"/>
              <a:gd name="connsiteX4" fmla="*/ 0 w 7424545"/>
              <a:gd name="connsiteY4" fmla="*/ 0 h 445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4545" h="445072">
                <a:moveTo>
                  <a:pt x="0" y="0"/>
                </a:moveTo>
                <a:lnTo>
                  <a:pt x="7424545" y="0"/>
                </a:lnTo>
                <a:lnTo>
                  <a:pt x="7424545" y="445072"/>
                </a:lnTo>
                <a:lnTo>
                  <a:pt x="0" y="445072"/>
                </a:lnTo>
                <a:lnTo>
                  <a:pt x="0" y="0"/>
                </a:lnTo>
                <a:close/>
              </a:path>
            </a:pathLst>
          </a:custGeom>
          <a:noFill/>
          <a:ln>
            <a:solidFill>
              <a:srgbClr val="D09545"/>
            </a:solidFill>
          </a:ln>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353276" tIns="58420" rIns="58420" bIns="58420" numCol="1" spcCol="1270" anchor="ctr" anchorCtr="0">
            <a:noAutofit/>
          </a:bodyPr>
          <a:lstStyle/>
          <a:p>
            <a:pPr lvl="0" algn="l" defTabSz="1022350" rtl="0">
              <a:lnSpc>
                <a:spcPct val="90000"/>
              </a:lnSpc>
              <a:spcBef>
                <a:spcPct val="0"/>
              </a:spcBef>
              <a:spcAft>
                <a:spcPct val="35000"/>
              </a:spcAft>
            </a:pPr>
            <a:r>
              <a:rPr lang="en-US" sz="2300" kern="1200" dirty="0" smtClean="0">
                <a:solidFill>
                  <a:schemeClr val="tx2"/>
                </a:solidFill>
              </a:rPr>
              <a:t>Criminal careers</a:t>
            </a:r>
            <a:endParaRPr lang="en-US" sz="2300" kern="1200" dirty="0">
              <a:solidFill>
                <a:schemeClr val="tx2"/>
              </a:solidFill>
            </a:endParaRPr>
          </a:p>
        </p:txBody>
      </p:sp>
      <p:sp>
        <p:nvSpPr>
          <p:cNvPr id="17" name="Oval 16" descr="This slide contains a semi-circle which extends from the top to the bottom on the left side.  There are six circles placed one below the other on the semi-circle. The circles do not contain any text. Each circle is attached to a rectangular box with sharp edges. The first box is labelled, poverty. The second box is labelled, social disorganization. The third box is labeled, breakdown of social controls. The fourth box is labelled, criminal areas. The fifth box is labelled, cultural transmission. The sixth box is labelled, criminal careers." title="Stages of Social Disorganization Theory"/>
          <p:cNvSpPr/>
          <p:nvPr/>
        </p:nvSpPr>
        <p:spPr>
          <a:xfrm>
            <a:off x="1056490" y="5037710"/>
            <a:ext cx="556340" cy="556340"/>
          </a:xfrm>
          <a:prstGeom prst="ellipse">
            <a:avLst/>
          </a:prstGeom>
          <a:ln>
            <a:solidFill>
              <a:srgbClr val="D09545"/>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37170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left)">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left)">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wipe(left)">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2" grpId="0" animBg="1"/>
      <p:bldP spid="14"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dirty="0" smtClean="0"/>
              <a:t>Social Process Theories</a:t>
            </a:r>
            <a:endParaRPr lang="en-US" dirty="0"/>
          </a:p>
        </p:txBody>
      </p:sp>
      <p:sp>
        <p:nvSpPr>
          <p:cNvPr id="35843" name="Rectangle 3"/>
          <p:cNvSpPr>
            <a:spLocks noGrp="1" noChangeArrowheads="1"/>
          </p:cNvSpPr>
          <p:nvPr>
            <p:ph idx="1"/>
          </p:nvPr>
        </p:nvSpPr>
        <p:spPr/>
        <p:txBody>
          <a:bodyPr/>
          <a:lstStyle/>
          <a:p>
            <a:r>
              <a:rPr lang="en-US" b="1" dirty="0" smtClean="0"/>
              <a:t>Learning theory</a:t>
            </a:r>
            <a:r>
              <a:rPr lang="en-US" dirty="0"/>
              <a:t>: Delinquents and criminals must be taught practical and emotional skills needed to participate in illegal activity</a:t>
            </a:r>
            <a:endParaRPr lang="en-US" dirty="0" smtClean="0"/>
          </a:p>
          <a:p>
            <a:r>
              <a:rPr lang="en-US" b="1" dirty="0" smtClean="0"/>
              <a:t>Control theory</a:t>
            </a:r>
            <a:r>
              <a:rPr lang="en-US" dirty="0"/>
              <a:t>: Assumes that all individuals have the potential for criminal behavior but are restrained by the consequence of such actions on relationships</a:t>
            </a:r>
            <a:endParaRPr lang="en-US" dirty="0" smtClean="0"/>
          </a:p>
        </p:txBody>
      </p:sp>
    </p:spTree>
    <p:extLst>
      <p:ext uri="{BB962C8B-B14F-4D97-AF65-F5344CB8AC3E}">
        <p14:creationId xmlns:p14="http://schemas.microsoft.com/office/powerpoint/2010/main" val="4063914368"/>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Custom 1">
      <a:dk1>
        <a:srgbClr val="618097"/>
      </a:dk1>
      <a:lt1>
        <a:srgbClr val="FFFFFF"/>
      </a:lt1>
      <a:dk2>
        <a:srgbClr val="000000"/>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7614</TotalTime>
  <Words>837</Words>
  <Application>Microsoft Office PowerPoint</Application>
  <PresentationFormat>On-screen Show (4:3)</PresentationFormat>
  <Paragraphs>153</Paragraphs>
  <Slides>29</Slides>
  <Notes>9</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ＭＳ Ｐゴシック</vt:lpstr>
      <vt:lpstr>Arial</vt:lpstr>
      <vt:lpstr>Arial Narrow</vt:lpstr>
      <vt:lpstr>Calibri</vt:lpstr>
      <vt:lpstr>DINPro-CondBlack</vt:lpstr>
      <vt:lpstr>Franklin Gothic Medium</vt:lpstr>
      <vt:lpstr>Lucida Grande</vt:lpstr>
      <vt:lpstr>Rockwell</vt:lpstr>
      <vt:lpstr>Times New Roman</vt:lpstr>
      <vt:lpstr>Wingdings</vt:lpstr>
      <vt:lpstr>3_Office Theme</vt:lpstr>
      <vt:lpstr>Chapter 2 – The crime Picture Theories and Trends</vt:lpstr>
      <vt:lpstr>Learning Objectives</vt:lpstr>
      <vt:lpstr>LO - 1 Discuss the difference between a hypothesis and a theory in the context of criminology </vt:lpstr>
      <vt:lpstr>Criminology</vt:lpstr>
      <vt:lpstr> 2.1 The Scientific Method</vt:lpstr>
      <vt:lpstr>Theories of Crime</vt:lpstr>
      <vt:lpstr>Sociological Theories of Crime</vt:lpstr>
      <vt:lpstr>Stages of Social Disorganization Theory</vt:lpstr>
      <vt:lpstr>Social Process Theories</vt:lpstr>
      <vt:lpstr>LO - 2 Contrast the medical model of addiction with the criminal model of addiction </vt:lpstr>
      <vt:lpstr>Drug-Crime Relationship</vt:lpstr>
      <vt:lpstr>Models of Addiction</vt:lpstr>
      <vt:lpstr>LO - 3 Distinguish between the National Crime Victimization Survey (NCVS) and self-reported surveys </vt:lpstr>
      <vt:lpstr>Uniform Crime Report</vt:lpstr>
      <vt:lpstr>Victim Surveys and Self-Reported Surveys </vt:lpstr>
      <vt:lpstr>LO - 4 Describe the three ways that victims’ rights legislation increases the ability of crime victims to participate in the criminal justice system </vt:lpstr>
      <vt:lpstr>Crime Victims’ Rights Act of 2004 (CVRA)</vt:lpstr>
      <vt:lpstr>2.6 Crime Victims in the United States</vt:lpstr>
      <vt:lpstr>LO - 5 Identify the three factors most often used by criminologists to explain changes in the nation’s crime rate  </vt:lpstr>
      <vt:lpstr>Factors That Help Study Crime Trends</vt:lpstr>
      <vt:lpstr>Reasons for Fall in Crime Rates in the United States</vt:lpstr>
      <vt:lpstr>Careers in Criminal Justice: Criminologist </vt:lpstr>
      <vt:lpstr>Careers in Criminal Justice: Criminologist </vt:lpstr>
      <vt:lpstr>Careers in Criminal Justice: National Victim Advocate</vt:lpstr>
      <vt:lpstr>Careers in Criminal Justice: National Victim Advocate (continued)</vt:lpstr>
      <vt:lpstr>Key Terms</vt:lpstr>
      <vt:lpstr>Key Terms (Continued 1)</vt:lpstr>
      <vt:lpstr>Summary</vt:lpstr>
      <vt:lpstr>PowerPoint Presentation</vt:lpstr>
    </vt:vector>
  </TitlesOfParts>
  <Company>LMP Media,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you</dc:creator>
  <cp:lastModifiedBy>Sharon Thomas</cp:lastModifiedBy>
  <cp:revision>292</cp:revision>
  <dcterms:created xsi:type="dcterms:W3CDTF">2013-10-25T01:45:49Z</dcterms:created>
  <dcterms:modified xsi:type="dcterms:W3CDTF">2015-09-28T10:17:21Z</dcterms:modified>
</cp:coreProperties>
</file>