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31"/>
  </p:notesMasterIdLst>
  <p:sldIdLst>
    <p:sldId id="256" r:id="rId2"/>
    <p:sldId id="257" r:id="rId3"/>
    <p:sldId id="258" r:id="rId4"/>
    <p:sldId id="260" r:id="rId5"/>
    <p:sldId id="262" r:id="rId6"/>
    <p:sldId id="263" r:id="rId7"/>
    <p:sldId id="264" r:id="rId8"/>
    <p:sldId id="265" r:id="rId9"/>
    <p:sldId id="267" r:id="rId10"/>
    <p:sldId id="288" r:id="rId11"/>
    <p:sldId id="311" r:id="rId12"/>
    <p:sldId id="290" r:id="rId13"/>
    <p:sldId id="291" r:id="rId14"/>
    <p:sldId id="272" r:id="rId15"/>
    <p:sldId id="293" r:id="rId16"/>
    <p:sldId id="312" r:id="rId17"/>
    <p:sldId id="276" r:id="rId18"/>
    <p:sldId id="277" r:id="rId19"/>
    <p:sldId id="278" r:id="rId20"/>
    <p:sldId id="296" r:id="rId21"/>
    <p:sldId id="280" r:id="rId22"/>
    <p:sldId id="297" r:id="rId23"/>
    <p:sldId id="298" r:id="rId24"/>
    <p:sldId id="299" r:id="rId25"/>
    <p:sldId id="301" r:id="rId26"/>
    <p:sldId id="304" r:id="rId27"/>
    <p:sldId id="305" r:id="rId28"/>
    <p:sldId id="306" r:id="rId29"/>
    <p:sldId id="308"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0068A2"/>
    <a:srgbClr val="FFE5AA"/>
    <a:srgbClr val="FF6DC4"/>
    <a:srgbClr val="FF47B5"/>
    <a:srgbClr val="EC00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885"/>
        <p:guide orient="horz" pos="1902"/>
        <p:guide pos="287"/>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44779F5C-4024-2B4C-BFD4-130B5149C229}" type="slidenum">
              <a:rPr lang="en-US">
                <a:latin typeface="Arial"/>
                <a:ea typeface="Arial"/>
              </a:rPr>
              <a:pPr/>
              <a:t>19</a:t>
            </a:fld>
            <a:endParaRPr lang="en-US" dirty="0">
              <a:latin typeface="Arial"/>
              <a:ea typeface="Arial"/>
            </a:endParaRPr>
          </a:p>
        </p:txBody>
      </p:sp>
    </p:spTree>
    <p:extLst>
      <p:ext uri="{BB962C8B-B14F-4D97-AF65-F5344CB8AC3E}">
        <p14:creationId xmlns:p14="http://schemas.microsoft.com/office/powerpoint/2010/main" val="59106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2"/>
                </a:solidFill>
                <a:latin typeface="Arial" panose="020B0604020202020204" pitchFamily="34" charset="0"/>
              </a:rPr>
              <a:t>Problems and Solutions in Modern Policing</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5</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3"/>
            <a:ext cx="5124450" cy="6858000"/>
          </a:xfrm>
          <a:prstGeom prst="rect">
            <a:avLst/>
          </a:prstGeom>
        </p:spPr>
      </p:pic>
    </p:spTree>
    <p:extLst>
      <p:ext uri="{BB962C8B-B14F-4D97-AF65-F5344CB8AC3E}">
        <p14:creationId xmlns:p14="http://schemas.microsoft.com/office/powerpoint/2010/main" val="26888564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574689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852068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258199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3470371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150036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267104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1752339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342688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381228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42897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184623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2509820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143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2837675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2716064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3558592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901523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178831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873528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11442314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5001903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196004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6768308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2147662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CH5</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75843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174319951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Chapter 5</a:t>
            </a:r>
            <a:endParaRPr lang="en-IN" dirty="0"/>
          </a:p>
        </p:txBody>
      </p:sp>
      <p:sp>
        <p:nvSpPr>
          <p:cNvPr id="6"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dirty="0"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Facts </a:t>
            </a:r>
            <a:r>
              <a:rPr lang="en-US" dirty="0">
                <a:cs typeface="Arial" charset="0"/>
              </a:rPr>
              <a:t>Determined by Forensic </a:t>
            </a:r>
            <a:r>
              <a:rPr lang="en-US" dirty="0" smtClean="0">
                <a:cs typeface="Arial" charset="0"/>
              </a:rPr>
              <a:t>Experts</a:t>
            </a:r>
            <a:endParaRPr lang="en-IN" dirty="0"/>
          </a:p>
        </p:txBody>
      </p:sp>
      <p:sp>
        <p:nvSpPr>
          <p:cNvPr id="4" name="Rectangle 3"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682389" y="1926184"/>
            <a:ext cx="7820166" cy="5040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1073397" y="1630984"/>
            <a:ext cx="5474116" cy="590400"/>
          </a:xfrm>
          <a:custGeom>
            <a:avLst/>
            <a:gdLst>
              <a:gd name="connsiteX0" fmla="*/ 0 w 5474116"/>
              <a:gd name="connsiteY0" fmla="*/ 98402 h 590400"/>
              <a:gd name="connsiteX1" fmla="*/ 98402 w 5474116"/>
              <a:gd name="connsiteY1" fmla="*/ 0 h 590400"/>
              <a:gd name="connsiteX2" fmla="*/ 5375714 w 5474116"/>
              <a:gd name="connsiteY2" fmla="*/ 0 h 590400"/>
              <a:gd name="connsiteX3" fmla="*/ 5474116 w 5474116"/>
              <a:gd name="connsiteY3" fmla="*/ 98402 h 590400"/>
              <a:gd name="connsiteX4" fmla="*/ 5474116 w 5474116"/>
              <a:gd name="connsiteY4" fmla="*/ 491998 h 590400"/>
              <a:gd name="connsiteX5" fmla="*/ 5375714 w 5474116"/>
              <a:gd name="connsiteY5" fmla="*/ 590400 h 590400"/>
              <a:gd name="connsiteX6" fmla="*/ 98402 w 5474116"/>
              <a:gd name="connsiteY6" fmla="*/ 590400 h 590400"/>
              <a:gd name="connsiteX7" fmla="*/ 0 w 5474116"/>
              <a:gd name="connsiteY7" fmla="*/ 491998 h 590400"/>
              <a:gd name="connsiteX8" fmla="*/ 0 w 5474116"/>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16" h="590400">
                <a:moveTo>
                  <a:pt x="0" y="98402"/>
                </a:moveTo>
                <a:cubicBezTo>
                  <a:pt x="0" y="44056"/>
                  <a:pt x="44056" y="0"/>
                  <a:pt x="98402" y="0"/>
                </a:cubicBezTo>
                <a:lnTo>
                  <a:pt x="5375714" y="0"/>
                </a:lnTo>
                <a:cubicBezTo>
                  <a:pt x="5430060" y="0"/>
                  <a:pt x="5474116" y="44056"/>
                  <a:pt x="5474116" y="98402"/>
                </a:cubicBezTo>
                <a:lnTo>
                  <a:pt x="5474116" y="491998"/>
                </a:lnTo>
                <a:cubicBezTo>
                  <a:pt x="5474116" y="546344"/>
                  <a:pt x="5430060" y="590400"/>
                  <a:pt x="5375714"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35730" tIns="28821" rIns="235730" bIns="28821" numCol="1" spcCol="1270" anchor="ctr" anchorCtr="0">
            <a:noAutofit/>
          </a:bodyPr>
          <a:lstStyle/>
          <a:p>
            <a:pPr lvl="0" algn="l" defTabSz="977900">
              <a:lnSpc>
                <a:spcPct val="90000"/>
              </a:lnSpc>
              <a:spcBef>
                <a:spcPct val="0"/>
              </a:spcBef>
              <a:spcAft>
                <a:spcPct val="35000"/>
              </a:spcAft>
            </a:pPr>
            <a:r>
              <a:rPr lang="en-IN" sz="2200" kern="1200" dirty="0" smtClean="0">
                <a:solidFill>
                  <a:schemeClr val="bg1"/>
                </a:solidFill>
              </a:rPr>
              <a:t>Cause of death or injury</a:t>
            </a:r>
            <a:endParaRPr lang="en-IN" sz="2200" kern="1200" dirty="0">
              <a:solidFill>
                <a:schemeClr val="bg1"/>
              </a:solidFill>
            </a:endParaRPr>
          </a:p>
        </p:txBody>
      </p:sp>
      <p:sp>
        <p:nvSpPr>
          <p:cNvPr id="7" name="Rectangle 6"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682389" y="2833385"/>
            <a:ext cx="7820166" cy="5040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1003363" y="2553346"/>
            <a:ext cx="5474116" cy="590400"/>
          </a:xfrm>
          <a:custGeom>
            <a:avLst/>
            <a:gdLst>
              <a:gd name="connsiteX0" fmla="*/ 0 w 5474116"/>
              <a:gd name="connsiteY0" fmla="*/ 98402 h 590400"/>
              <a:gd name="connsiteX1" fmla="*/ 98402 w 5474116"/>
              <a:gd name="connsiteY1" fmla="*/ 0 h 590400"/>
              <a:gd name="connsiteX2" fmla="*/ 5375714 w 5474116"/>
              <a:gd name="connsiteY2" fmla="*/ 0 h 590400"/>
              <a:gd name="connsiteX3" fmla="*/ 5474116 w 5474116"/>
              <a:gd name="connsiteY3" fmla="*/ 98402 h 590400"/>
              <a:gd name="connsiteX4" fmla="*/ 5474116 w 5474116"/>
              <a:gd name="connsiteY4" fmla="*/ 491998 h 590400"/>
              <a:gd name="connsiteX5" fmla="*/ 5375714 w 5474116"/>
              <a:gd name="connsiteY5" fmla="*/ 590400 h 590400"/>
              <a:gd name="connsiteX6" fmla="*/ 98402 w 5474116"/>
              <a:gd name="connsiteY6" fmla="*/ 590400 h 590400"/>
              <a:gd name="connsiteX7" fmla="*/ 0 w 5474116"/>
              <a:gd name="connsiteY7" fmla="*/ 491998 h 590400"/>
              <a:gd name="connsiteX8" fmla="*/ 0 w 5474116"/>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16" h="590400">
                <a:moveTo>
                  <a:pt x="0" y="98402"/>
                </a:moveTo>
                <a:cubicBezTo>
                  <a:pt x="0" y="44056"/>
                  <a:pt x="44056" y="0"/>
                  <a:pt x="98402" y="0"/>
                </a:cubicBezTo>
                <a:lnTo>
                  <a:pt x="5375714" y="0"/>
                </a:lnTo>
                <a:cubicBezTo>
                  <a:pt x="5430060" y="0"/>
                  <a:pt x="5474116" y="44056"/>
                  <a:pt x="5474116" y="98402"/>
                </a:cubicBezTo>
                <a:lnTo>
                  <a:pt x="5474116" y="491998"/>
                </a:lnTo>
                <a:cubicBezTo>
                  <a:pt x="5474116" y="546344"/>
                  <a:pt x="5430060" y="590400"/>
                  <a:pt x="5375714"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35730" tIns="28821" rIns="235730" bIns="28821" numCol="1" spcCol="1270" anchor="ctr" anchorCtr="0">
            <a:noAutofit/>
          </a:bodyPr>
          <a:lstStyle/>
          <a:p>
            <a:pPr lvl="0" algn="l" defTabSz="977900">
              <a:lnSpc>
                <a:spcPct val="90000"/>
              </a:lnSpc>
              <a:spcBef>
                <a:spcPct val="0"/>
              </a:spcBef>
              <a:spcAft>
                <a:spcPct val="35000"/>
              </a:spcAft>
            </a:pPr>
            <a:r>
              <a:rPr lang="en-IN" sz="2200" kern="1200" dirty="0" smtClean="0">
                <a:solidFill>
                  <a:schemeClr val="bg1"/>
                </a:solidFill>
              </a:rPr>
              <a:t>Time of death or injury</a:t>
            </a:r>
            <a:endParaRPr lang="en-IN" sz="2200" kern="1200" dirty="0">
              <a:solidFill>
                <a:schemeClr val="bg1"/>
              </a:solidFill>
            </a:endParaRPr>
          </a:p>
        </p:txBody>
      </p:sp>
      <p:sp>
        <p:nvSpPr>
          <p:cNvPr id="9" name="Rectangle 8"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682389" y="3740585"/>
            <a:ext cx="7820166" cy="5040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1073397" y="3445385"/>
            <a:ext cx="5474116" cy="590400"/>
          </a:xfrm>
          <a:custGeom>
            <a:avLst/>
            <a:gdLst>
              <a:gd name="connsiteX0" fmla="*/ 0 w 5474116"/>
              <a:gd name="connsiteY0" fmla="*/ 98402 h 590400"/>
              <a:gd name="connsiteX1" fmla="*/ 98402 w 5474116"/>
              <a:gd name="connsiteY1" fmla="*/ 0 h 590400"/>
              <a:gd name="connsiteX2" fmla="*/ 5375714 w 5474116"/>
              <a:gd name="connsiteY2" fmla="*/ 0 h 590400"/>
              <a:gd name="connsiteX3" fmla="*/ 5474116 w 5474116"/>
              <a:gd name="connsiteY3" fmla="*/ 98402 h 590400"/>
              <a:gd name="connsiteX4" fmla="*/ 5474116 w 5474116"/>
              <a:gd name="connsiteY4" fmla="*/ 491998 h 590400"/>
              <a:gd name="connsiteX5" fmla="*/ 5375714 w 5474116"/>
              <a:gd name="connsiteY5" fmla="*/ 590400 h 590400"/>
              <a:gd name="connsiteX6" fmla="*/ 98402 w 5474116"/>
              <a:gd name="connsiteY6" fmla="*/ 590400 h 590400"/>
              <a:gd name="connsiteX7" fmla="*/ 0 w 5474116"/>
              <a:gd name="connsiteY7" fmla="*/ 491998 h 590400"/>
              <a:gd name="connsiteX8" fmla="*/ 0 w 5474116"/>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16" h="590400">
                <a:moveTo>
                  <a:pt x="0" y="98402"/>
                </a:moveTo>
                <a:cubicBezTo>
                  <a:pt x="0" y="44056"/>
                  <a:pt x="44056" y="0"/>
                  <a:pt x="98402" y="0"/>
                </a:cubicBezTo>
                <a:lnTo>
                  <a:pt x="5375714" y="0"/>
                </a:lnTo>
                <a:cubicBezTo>
                  <a:pt x="5430060" y="0"/>
                  <a:pt x="5474116" y="44056"/>
                  <a:pt x="5474116" y="98402"/>
                </a:cubicBezTo>
                <a:lnTo>
                  <a:pt x="5474116" y="491998"/>
                </a:lnTo>
                <a:cubicBezTo>
                  <a:pt x="5474116" y="546344"/>
                  <a:pt x="5430060" y="590400"/>
                  <a:pt x="5375714"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35730" tIns="28821" rIns="235730" bIns="28821" numCol="1" spcCol="1270" anchor="ctr" anchorCtr="0">
            <a:noAutofit/>
          </a:bodyPr>
          <a:lstStyle/>
          <a:p>
            <a:pPr lvl="0" algn="l" defTabSz="977900">
              <a:lnSpc>
                <a:spcPct val="90000"/>
              </a:lnSpc>
              <a:spcBef>
                <a:spcPct val="0"/>
              </a:spcBef>
              <a:spcAft>
                <a:spcPct val="35000"/>
              </a:spcAft>
            </a:pPr>
            <a:r>
              <a:rPr lang="en-IN" sz="2200" kern="1200" dirty="0" smtClean="0">
                <a:solidFill>
                  <a:schemeClr val="bg1"/>
                </a:solidFill>
              </a:rPr>
              <a:t>Type of weapon or weapons used</a:t>
            </a:r>
          </a:p>
        </p:txBody>
      </p:sp>
      <p:sp>
        <p:nvSpPr>
          <p:cNvPr id="11" name="Rectangle 10"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682389" y="4647785"/>
            <a:ext cx="7820166" cy="5040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1073397" y="4352585"/>
            <a:ext cx="5474116" cy="590400"/>
          </a:xfrm>
          <a:custGeom>
            <a:avLst/>
            <a:gdLst>
              <a:gd name="connsiteX0" fmla="*/ 0 w 5474116"/>
              <a:gd name="connsiteY0" fmla="*/ 98402 h 590400"/>
              <a:gd name="connsiteX1" fmla="*/ 98402 w 5474116"/>
              <a:gd name="connsiteY1" fmla="*/ 0 h 590400"/>
              <a:gd name="connsiteX2" fmla="*/ 5375714 w 5474116"/>
              <a:gd name="connsiteY2" fmla="*/ 0 h 590400"/>
              <a:gd name="connsiteX3" fmla="*/ 5474116 w 5474116"/>
              <a:gd name="connsiteY3" fmla="*/ 98402 h 590400"/>
              <a:gd name="connsiteX4" fmla="*/ 5474116 w 5474116"/>
              <a:gd name="connsiteY4" fmla="*/ 491998 h 590400"/>
              <a:gd name="connsiteX5" fmla="*/ 5375714 w 5474116"/>
              <a:gd name="connsiteY5" fmla="*/ 590400 h 590400"/>
              <a:gd name="connsiteX6" fmla="*/ 98402 w 5474116"/>
              <a:gd name="connsiteY6" fmla="*/ 590400 h 590400"/>
              <a:gd name="connsiteX7" fmla="*/ 0 w 5474116"/>
              <a:gd name="connsiteY7" fmla="*/ 491998 h 590400"/>
              <a:gd name="connsiteX8" fmla="*/ 0 w 5474116"/>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16" h="590400">
                <a:moveTo>
                  <a:pt x="0" y="98402"/>
                </a:moveTo>
                <a:cubicBezTo>
                  <a:pt x="0" y="44056"/>
                  <a:pt x="44056" y="0"/>
                  <a:pt x="98402" y="0"/>
                </a:cubicBezTo>
                <a:lnTo>
                  <a:pt x="5375714" y="0"/>
                </a:lnTo>
                <a:cubicBezTo>
                  <a:pt x="5430060" y="0"/>
                  <a:pt x="5474116" y="44056"/>
                  <a:pt x="5474116" y="98402"/>
                </a:cubicBezTo>
                <a:lnTo>
                  <a:pt x="5474116" y="491998"/>
                </a:lnTo>
                <a:cubicBezTo>
                  <a:pt x="5474116" y="546344"/>
                  <a:pt x="5430060" y="590400"/>
                  <a:pt x="5375714"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35730" tIns="28821" rIns="235730" bIns="28821" numCol="1" spcCol="1270" anchor="ctr" anchorCtr="0">
            <a:noAutofit/>
          </a:bodyPr>
          <a:lstStyle/>
          <a:p>
            <a:pPr lvl="0" algn="l" defTabSz="977900">
              <a:lnSpc>
                <a:spcPct val="90000"/>
              </a:lnSpc>
              <a:spcBef>
                <a:spcPct val="0"/>
              </a:spcBef>
              <a:spcAft>
                <a:spcPct val="35000"/>
              </a:spcAft>
            </a:pPr>
            <a:r>
              <a:rPr lang="en-IN" sz="2200" kern="1200" dirty="0" smtClean="0">
                <a:solidFill>
                  <a:schemeClr val="bg1"/>
                </a:solidFill>
              </a:rPr>
              <a:t>Identity of the crime victim</a:t>
            </a:r>
          </a:p>
        </p:txBody>
      </p:sp>
      <p:sp>
        <p:nvSpPr>
          <p:cNvPr id="13" name="Rectangle 12"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682389" y="5554985"/>
            <a:ext cx="7820166" cy="5040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descr="This slide contains five small rectangular boxes with curved edges and five large rectangle boxes with sharp edges. Each pair of small and large boxes are placed one below the other. The small rectangular boxes contain text within them, whereas the large boxes are empty. The first small rectangle is labeled cause of death or injury. The second small rectangle is labeled time of death or injury. The third small rectangle is labeled type of weapon or weapons used. The fourth small rectangle is labeled identity of the crime victim. The fifth small rectangle is labeled identity of the offender." title="Facts Determined by Forensic Experts"/>
          <p:cNvSpPr/>
          <p:nvPr/>
        </p:nvSpPr>
        <p:spPr>
          <a:xfrm>
            <a:off x="1073397" y="5259785"/>
            <a:ext cx="5474116" cy="590400"/>
          </a:xfrm>
          <a:custGeom>
            <a:avLst/>
            <a:gdLst>
              <a:gd name="connsiteX0" fmla="*/ 0 w 5474116"/>
              <a:gd name="connsiteY0" fmla="*/ 98402 h 590400"/>
              <a:gd name="connsiteX1" fmla="*/ 98402 w 5474116"/>
              <a:gd name="connsiteY1" fmla="*/ 0 h 590400"/>
              <a:gd name="connsiteX2" fmla="*/ 5375714 w 5474116"/>
              <a:gd name="connsiteY2" fmla="*/ 0 h 590400"/>
              <a:gd name="connsiteX3" fmla="*/ 5474116 w 5474116"/>
              <a:gd name="connsiteY3" fmla="*/ 98402 h 590400"/>
              <a:gd name="connsiteX4" fmla="*/ 5474116 w 5474116"/>
              <a:gd name="connsiteY4" fmla="*/ 491998 h 590400"/>
              <a:gd name="connsiteX5" fmla="*/ 5375714 w 5474116"/>
              <a:gd name="connsiteY5" fmla="*/ 590400 h 590400"/>
              <a:gd name="connsiteX6" fmla="*/ 98402 w 5474116"/>
              <a:gd name="connsiteY6" fmla="*/ 590400 h 590400"/>
              <a:gd name="connsiteX7" fmla="*/ 0 w 5474116"/>
              <a:gd name="connsiteY7" fmla="*/ 491998 h 590400"/>
              <a:gd name="connsiteX8" fmla="*/ 0 w 5474116"/>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4116" h="590400">
                <a:moveTo>
                  <a:pt x="0" y="98402"/>
                </a:moveTo>
                <a:cubicBezTo>
                  <a:pt x="0" y="44056"/>
                  <a:pt x="44056" y="0"/>
                  <a:pt x="98402" y="0"/>
                </a:cubicBezTo>
                <a:lnTo>
                  <a:pt x="5375714" y="0"/>
                </a:lnTo>
                <a:cubicBezTo>
                  <a:pt x="5430060" y="0"/>
                  <a:pt x="5474116" y="44056"/>
                  <a:pt x="5474116" y="98402"/>
                </a:cubicBezTo>
                <a:lnTo>
                  <a:pt x="5474116" y="491998"/>
                </a:lnTo>
                <a:cubicBezTo>
                  <a:pt x="5474116" y="546344"/>
                  <a:pt x="5430060" y="590400"/>
                  <a:pt x="5375714"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35730" tIns="28821" rIns="235730" bIns="28821" numCol="1" spcCol="1270" anchor="ctr" anchorCtr="0">
            <a:noAutofit/>
          </a:bodyPr>
          <a:lstStyle/>
          <a:p>
            <a:pPr lvl="0" algn="l" defTabSz="977900">
              <a:lnSpc>
                <a:spcPct val="90000"/>
              </a:lnSpc>
              <a:spcBef>
                <a:spcPct val="0"/>
              </a:spcBef>
              <a:spcAft>
                <a:spcPct val="35000"/>
              </a:spcAft>
            </a:pPr>
            <a:r>
              <a:rPr lang="en-IN" sz="2200" kern="1200" dirty="0" smtClean="0">
                <a:solidFill>
                  <a:schemeClr val="bg1"/>
                </a:solidFill>
              </a:rPr>
              <a:t>Identity of the offender</a:t>
            </a:r>
          </a:p>
        </p:txBody>
      </p:sp>
    </p:spTree>
    <p:extLst>
      <p:ext uri="{BB962C8B-B14F-4D97-AF65-F5344CB8AC3E}">
        <p14:creationId xmlns:p14="http://schemas.microsoft.com/office/powerpoint/2010/main" val="314736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DNA Revolution</a:t>
            </a:r>
            <a:endParaRPr lang="en-IN" dirty="0"/>
          </a:p>
        </p:txBody>
      </p:sp>
      <p:sp>
        <p:nvSpPr>
          <p:cNvPr id="3" name="Content Placeholder 2"/>
          <p:cNvSpPr>
            <a:spLocks noGrp="1"/>
          </p:cNvSpPr>
          <p:nvPr>
            <p:ph idx="1"/>
          </p:nvPr>
        </p:nvSpPr>
        <p:spPr/>
        <p:txBody>
          <a:bodyPr/>
          <a:lstStyle/>
          <a:p>
            <a:r>
              <a:rPr lang="en-IN" dirty="0" smtClean="0"/>
              <a:t>Technique </a:t>
            </a:r>
            <a:r>
              <a:rPr lang="en-IN" dirty="0"/>
              <a:t>of using </a:t>
            </a:r>
            <a:r>
              <a:rPr lang="en-IN" b="1" dirty="0"/>
              <a:t>DNA fingerprinting </a:t>
            </a:r>
            <a:r>
              <a:rPr lang="en-IN" dirty="0"/>
              <a:t>to match the suspect to a crime</a:t>
            </a:r>
          </a:p>
          <a:p>
            <a:endParaRPr lang="en-IN" dirty="0"/>
          </a:p>
        </p:txBody>
      </p:sp>
      <p:pic>
        <p:nvPicPr>
          <p:cNvPr id="4" name="Picture 3" descr="This image shows a pistol lying on the ground with its bullets placed nearby. &#10;The pistol is a rectangular shaped object with a downward shaped handle attached to it. The muzzle is placed at the front end of the pistol." title="Crime Scene Forensics and DNA rev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788" y="2887148"/>
            <a:ext cx="4586845" cy="2985831"/>
          </a:xfrm>
          <a:prstGeom prst="rect">
            <a:avLst/>
          </a:prstGeom>
        </p:spPr>
      </p:pic>
    </p:spTree>
    <p:extLst>
      <p:ext uri="{BB962C8B-B14F-4D97-AF65-F5344CB8AC3E}">
        <p14:creationId xmlns:p14="http://schemas.microsoft.com/office/powerpoint/2010/main" val="108629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Patrol </a:t>
            </a:r>
            <a:r>
              <a:rPr lang="en-US" dirty="0"/>
              <a:t>Strategies</a:t>
            </a:r>
            <a:r>
              <a:rPr lang="en-IN" dirty="0" smtClean="0"/>
              <a:t> </a:t>
            </a:r>
            <a:endParaRPr lang="en-IN" dirty="0"/>
          </a:p>
        </p:txBody>
      </p:sp>
      <p:grpSp>
        <p:nvGrpSpPr>
          <p:cNvPr id="12" name="Group 11"/>
          <p:cNvGrpSpPr/>
          <p:nvPr/>
        </p:nvGrpSpPr>
        <p:grpSpPr>
          <a:xfrm>
            <a:off x="685800" y="1394933"/>
            <a:ext cx="7958138" cy="1572120"/>
            <a:chOff x="685800" y="1394933"/>
            <a:chExt cx="7958138" cy="1572120"/>
          </a:xfrm>
        </p:grpSpPr>
        <p:sp>
          <p:nvSpPr>
            <p:cNvPr id="6" name="Freeform 5"/>
            <p:cNvSpPr/>
            <p:nvPr/>
          </p:nvSpPr>
          <p:spPr>
            <a:xfrm>
              <a:off x="685800" y="1719653"/>
              <a:ext cx="7958138" cy="1247400"/>
            </a:xfrm>
            <a:custGeom>
              <a:avLst/>
              <a:gdLst>
                <a:gd name="connsiteX0" fmla="*/ 0 w 7958138"/>
                <a:gd name="connsiteY0" fmla="*/ 0 h 1247400"/>
                <a:gd name="connsiteX1" fmla="*/ 7958138 w 7958138"/>
                <a:gd name="connsiteY1" fmla="*/ 0 h 1247400"/>
                <a:gd name="connsiteX2" fmla="*/ 7958138 w 7958138"/>
                <a:gd name="connsiteY2" fmla="*/ 1247400 h 1247400"/>
                <a:gd name="connsiteX3" fmla="*/ 0 w 7958138"/>
                <a:gd name="connsiteY3" fmla="*/ 1247400 h 1247400"/>
                <a:gd name="connsiteX4" fmla="*/ 0 w 795813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138" h="1247400">
                  <a:moveTo>
                    <a:pt x="0" y="0"/>
                  </a:moveTo>
                  <a:lnTo>
                    <a:pt x="7958138" y="0"/>
                  </a:lnTo>
                  <a:lnTo>
                    <a:pt x="7958138" y="1247400"/>
                  </a:lnTo>
                  <a:lnTo>
                    <a:pt x="0" y="1247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640" tIns="458216" rIns="617640"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1" kern="1200" dirty="0" smtClean="0">
                  <a:solidFill>
                    <a:schemeClr val="tx2"/>
                  </a:solidFill>
                </a:rPr>
                <a:t>Reactive approach that emphasizes a speedy response to calls for service</a:t>
              </a:r>
              <a:endParaRPr lang="en-US" sz="2200" kern="1200" dirty="0">
                <a:solidFill>
                  <a:schemeClr val="tx2"/>
                </a:solidFill>
              </a:endParaRPr>
            </a:p>
          </p:txBody>
        </p:sp>
        <p:sp>
          <p:nvSpPr>
            <p:cNvPr id="7" name="Freeform 6"/>
            <p:cNvSpPr/>
            <p:nvPr/>
          </p:nvSpPr>
          <p:spPr>
            <a:xfrm>
              <a:off x="1083706" y="1394933"/>
              <a:ext cx="5570696" cy="649440"/>
            </a:xfrm>
            <a:custGeom>
              <a:avLst/>
              <a:gdLst>
                <a:gd name="connsiteX0" fmla="*/ 0 w 5570696"/>
                <a:gd name="connsiteY0" fmla="*/ 108242 h 649440"/>
                <a:gd name="connsiteX1" fmla="*/ 108242 w 5570696"/>
                <a:gd name="connsiteY1" fmla="*/ 0 h 649440"/>
                <a:gd name="connsiteX2" fmla="*/ 5462454 w 5570696"/>
                <a:gd name="connsiteY2" fmla="*/ 0 h 649440"/>
                <a:gd name="connsiteX3" fmla="*/ 5570696 w 5570696"/>
                <a:gd name="connsiteY3" fmla="*/ 108242 h 649440"/>
                <a:gd name="connsiteX4" fmla="*/ 5570696 w 5570696"/>
                <a:gd name="connsiteY4" fmla="*/ 541198 h 649440"/>
                <a:gd name="connsiteX5" fmla="*/ 5462454 w 5570696"/>
                <a:gd name="connsiteY5" fmla="*/ 649440 h 649440"/>
                <a:gd name="connsiteX6" fmla="*/ 108242 w 5570696"/>
                <a:gd name="connsiteY6" fmla="*/ 649440 h 649440"/>
                <a:gd name="connsiteX7" fmla="*/ 0 w 5570696"/>
                <a:gd name="connsiteY7" fmla="*/ 541198 h 649440"/>
                <a:gd name="connsiteX8" fmla="*/ 0 w 557069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696" h="649440">
                  <a:moveTo>
                    <a:pt x="0" y="108242"/>
                  </a:moveTo>
                  <a:cubicBezTo>
                    <a:pt x="0" y="48462"/>
                    <a:pt x="48462" y="0"/>
                    <a:pt x="108242" y="0"/>
                  </a:cubicBezTo>
                  <a:lnTo>
                    <a:pt x="5462454" y="0"/>
                  </a:lnTo>
                  <a:cubicBezTo>
                    <a:pt x="5522234" y="0"/>
                    <a:pt x="5570696" y="48462"/>
                    <a:pt x="5570696" y="108242"/>
                  </a:cubicBezTo>
                  <a:lnTo>
                    <a:pt x="5570696" y="541198"/>
                  </a:lnTo>
                  <a:cubicBezTo>
                    <a:pt x="5570696" y="600978"/>
                    <a:pt x="5522234" y="649440"/>
                    <a:pt x="5462454" y="649440"/>
                  </a:cubicBezTo>
                  <a:lnTo>
                    <a:pt x="108242" y="649440"/>
                  </a:lnTo>
                  <a:cubicBezTo>
                    <a:pt x="48462" y="649440"/>
                    <a:pt x="0" y="600978"/>
                    <a:pt x="0" y="541198"/>
                  </a:cubicBezTo>
                  <a:lnTo>
                    <a:pt x="0" y="1082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62" tIns="31703" rIns="242262" bIns="31703" numCol="1" spcCol="1270" anchor="ctr" anchorCtr="0">
              <a:noAutofit/>
            </a:bodyPr>
            <a:lstStyle/>
            <a:p>
              <a:pPr lvl="0" algn="l" defTabSz="977900" rtl="0">
                <a:lnSpc>
                  <a:spcPct val="90000"/>
                </a:lnSpc>
                <a:spcBef>
                  <a:spcPct val="0"/>
                </a:spcBef>
                <a:spcAft>
                  <a:spcPct val="35000"/>
                </a:spcAft>
              </a:pPr>
              <a:r>
                <a:rPr lang="en-US" sz="2200" b="1" kern="1200" dirty="0" smtClean="0"/>
                <a:t>Incident-driven policing</a:t>
              </a:r>
              <a:endParaRPr lang="en-US" sz="2200" kern="1200" dirty="0"/>
            </a:p>
          </p:txBody>
        </p:sp>
      </p:grpSp>
      <p:grpSp>
        <p:nvGrpSpPr>
          <p:cNvPr id="13" name="Group 12"/>
          <p:cNvGrpSpPr/>
          <p:nvPr/>
        </p:nvGrpSpPr>
        <p:grpSpPr>
          <a:xfrm>
            <a:off x="685800" y="3085853"/>
            <a:ext cx="7958138" cy="1572121"/>
            <a:chOff x="685800" y="3085853"/>
            <a:chExt cx="7958138" cy="1572121"/>
          </a:xfrm>
        </p:grpSpPr>
        <p:sp>
          <p:nvSpPr>
            <p:cNvPr id="8" name="Freeform 7"/>
            <p:cNvSpPr/>
            <p:nvPr/>
          </p:nvSpPr>
          <p:spPr>
            <a:xfrm>
              <a:off x="685800" y="3410574"/>
              <a:ext cx="7958138" cy="1247400"/>
            </a:xfrm>
            <a:custGeom>
              <a:avLst/>
              <a:gdLst>
                <a:gd name="connsiteX0" fmla="*/ 0 w 7958138"/>
                <a:gd name="connsiteY0" fmla="*/ 0 h 1247400"/>
                <a:gd name="connsiteX1" fmla="*/ 7958138 w 7958138"/>
                <a:gd name="connsiteY1" fmla="*/ 0 h 1247400"/>
                <a:gd name="connsiteX2" fmla="*/ 7958138 w 7958138"/>
                <a:gd name="connsiteY2" fmla="*/ 1247400 h 1247400"/>
                <a:gd name="connsiteX3" fmla="*/ 0 w 7958138"/>
                <a:gd name="connsiteY3" fmla="*/ 1247400 h 1247400"/>
                <a:gd name="connsiteX4" fmla="*/ 0 w 795813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138" h="1247400">
                  <a:moveTo>
                    <a:pt x="0" y="0"/>
                  </a:moveTo>
                  <a:lnTo>
                    <a:pt x="7958138" y="0"/>
                  </a:lnTo>
                  <a:lnTo>
                    <a:pt x="7958138" y="1247400"/>
                  </a:lnTo>
                  <a:lnTo>
                    <a:pt x="0" y="1247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640" tIns="458216" rIns="617640"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1" kern="1200" dirty="0" smtClean="0">
                  <a:solidFill>
                    <a:schemeClr val="tx2"/>
                  </a:solidFill>
                </a:rPr>
                <a:t>Dispatching police patrol units to the site of emergencies using a computer program</a:t>
              </a:r>
              <a:endParaRPr lang="en-US" sz="2200" kern="1200" dirty="0">
                <a:solidFill>
                  <a:schemeClr val="tx2"/>
                </a:solidFill>
              </a:endParaRPr>
            </a:p>
          </p:txBody>
        </p:sp>
        <p:sp>
          <p:nvSpPr>
            <p:cNvPr id="9" name="Freeform 8"/>
            <p:cNvSpPr/>
            <p:nvPr/>
          </p:nvSpPr>
          <p:spPr>
            <a:xfrm>
              <a:off x="1083706" y="3085853"/>
              <a:ext cx="5570696" cy="649440"/>
            </a:xfrm>
            <a:custGeom>
              <a:avLst/>
              <a:gdLst>
                <a:gd name="connsiteX0" fmla="*/ 0 w 5570696"/>
                <a:gd name="connsiteY0" fmla="*/ 108242 h 649440"/>
                <a:gd name="connsiteX1" fmla="*/ 108242 w 5570696"/>
                <a:gd name="connsiteY1" fmla="*/ 0 h 649440"/>
                <a:gd name="connsiteX2" fmla="*/ 5462454 w 5570696"/>
                <a:gd name="connsiteY2" fmla="*/ 0 h 649440"/>
                <a:gd name="connsiteX3" fmla="*/ 5570696 w 5570696"/>
                <a:gd name="connsiteY3" fmla="*/ 108242 h 649440"/>
                <a:gd name="connsiteX4" fmla="*/ 5570696 w 5570696"/>
                <a:gd name="connsiteY4" fmla="*/ 541198 h 649440"/>
                <a:gd name="connsiteX5" fmla="*/ 5462454 w 5570696"/>
                <a:gd name="connsiteY5" fmla="*/ 649440 h 649440"/>
                <a:gd name="connsiteX6" fmla="*/ 108242 w 5570696"/>
                <a:gd name="connsiteY6" fmla="*/ 649440 h 649440"/>
                <a:gd name="connsiteX7" fmla="*/ 0 w 5570696"/>
                <a:gd name="connsiteY7" fmla="*/ 541198 h 649440"/>
                <a:gd name="connsiteX8" fmla="*/ 0 w 557069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696" h="649440">
                  <a:moveTo>
                    <a:pt x="0" y="108242"/>
                  </a:moveTo>
                  <a:cubicBezTo>
                    <a:pt x="0" y="48462"/>
                    <a:pt x="48462" y="0"/>
                    <a:pt x="108242" y="0"/>
                  </a:cubicBezTo>
                  <a:lnTo>
                    <a:pt x="5462454" y="0"/>
                  </a:lnTo>
                  <a:cubicBezTo>
                    <a:pt x="5522234" y="0"/>
                    <a:pt x="5570696" y="48462"/>
                    <a:pt x="5570696" y="108242"/>
                  </a:cubicBezTo>
                  <a:lnTo>
                    <a:pt x="5570696" y="541198"/>
                  </a:lnTo>
                  <a:cubicBezTo>
                    <a:pt x="5570696" y="600978"/>
                    <a:pt x="5522234" y="649440"/>
                    <a:pt x="5462454" y="649440"/>
                  </a:cubicBezTo>
                  <a:lnTo>
                    <a:pt x="108242" y="649440"/>
                  </a:lnTo>
                  <a:cubicBezTo>
                    <a:pt x="48462" y="649440"/>
                    <a:pt x="0" y="600978"/>
                    <a:pt x="0" y="541198"/>
                  </a:cubicBezTo>
                  <a:lnTo>
                    <a:pt x="0" y="1082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62" tIns="31703" rIns="242262" bIns="31703" numCol="1" spcCol="1270" anchor="ctr" anchorCtr="0">
              <a:noAutofit/>
            </a:bodyPr>
            <a:lstStyle/>
            <a:p>
              <a:pPr lvl="0" algn="l" defTabSz="977900" rtl="0">
                <a:lnSpc>
                  <a:spcPct val="90000"/>
                </a:lnSpc>
                <a:spcBef>
                  <a:spcPct val="0"/>
                </a:spcBef>
                <a:spcAft>
                  <a:spcPct val="35000"/>
                </a:spcAft>
              </a:pPr>
              <a:r>
                <a:rPr lang="en-US" sz="2200" b="1" kern="1200" dirty="0" smtClean="0"/>
                <a:t>Computer-aided dispatch (CAD) </a:t>
              </a:r>
              <a:endParaRPr lang="en-US" sz="2200" kern="1200" dirty="0"/>
            </a:p>
          </p:txBody>
        </p:sp>
      </p:grpSp>
      <p:grpSp>
        <p:nvGrpSpPr>
          <p:cNvPr id="14" name="Group 13"/>
          <p:cNvGrpSpPr/>
          <p:nvPr/>
        </p:nvGrpSpPr>
        <p:grpSpPr>
          <a:xfrm>
            <a:off x="685800" y="4776774"/>
            <a:ext cx="7958138" cy="1572120"/>
            <a:chOff x="685800" y="4776774"/>
            <a:chExt cx="7958138" cy="1572120"/>
          </a:xfrm>
        </p:grpSpPr>
        <p:sp>
          <p:nvSpPr>
            <p:cNvPr id="10" name="Freeform 9" descr="There are three small rectangular boxes with rounded edges partially overlapping three large rectangular boxes with sharp edges. Each pair of small and large boxes is placed one below the other. The content in the larger box explains the term provided in the smaller box. &#10;In the first pair of boxes, the smaller box is labeled Incident-driven policing and the larger box reads Reactive approach that emphasizes a speedy response to calls for service.&#10;In the second pair of boxes, the smaller box is labeled Computer-aided dispatch (CAD) and the larger box reads Dispatching police patrol units to the site of emergencies using a computer program.&#10;In the third pair of boxes, the smaller box is labeled Random patrol and the larger box reads Police officers monitor a certain area with the goal of detecting crimes in progress or preventing crimes.&#10;" title="Patrol Strategies"/>
            <p:cNvSpPr/>
            <p:nvPr/>
          </p:nvSpPr>
          <p:spPr>
            <a:xfrm>
              <a:off x="685800" y="5101494"/>
              <a:ext cx="7958138" cy="1247400"/>
            </a:xfrm>
            <a:custGeom>
              <a:avLst/>
              <a:gdLst>
                <a:gd name="connsiteX0" fmla="*/ 0 w 7958138"/>
                <a:gd name="connsiteY0" fmla="*/ 0 h 1247400"/>
                <a:gd name="connsiteX1" fmla="*/ 7958138 w 7958138"/>
                <a:gd name="connsiteY1" fmla="*/ 0 h 1247400"/>
                <a:gd name="connsiteX2" fmla="*/ 7958138 w 7958138"/>
                <a:gd name="connsiteY2" fmla="*/ 1247400 h 1247400"/>
                <a:gd name="connsiteX3" fmla="*/ 0 w 7958138"/>
                <a:gd name="connsiteY3" fmla="*/ 1247400 h 1247400"/>
                <a:gd name="connsiteX4" fmla="*/ 0 w 795813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138" h="1247400">
                  <a:moveTo>
                    <a:pt x="0" y="0"/>
                  </a:moveTo>
                  <a:lnTo>
                    <a:pt x="7958138" y="0"/>
                  </a:lnTo>
                  <a:lnTo>
                    <a:pt x="7958138" y="1247400"/>
                  </a:lnTo>
                  <a:lnTo>
                    <a:pt x="0" y="1247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640" tIns="458216" rIns="617640"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1" kern="1200" dirty="0" smtClean="0">
                  <a:solidFill>
                    <a:schemeClr val="tx2"/>
                  </a:solidFill>
                </a:rPr>
                <a:t>Police officers monitor a certain area with the goal of detecting crimes in progress or preventing crimes</a:t>
              </a:r>
              <a:endParaRPr lang="en-US" sz="2200" kern="1200" dirty="0">
                <a:solidFill>
                  <a:schemeClr val="tx2"/>
                </a:solidFill>
              </a:endParaRPr>
            </a:p>
          </p:txBody>
        </p:sp>
        <p:sp>
          <p:nvSpPr>
            <p:cNvPr id="11" name="Freeform 10"/>
            <p:cNvSpPr/>
            <p:nvPr/>
          </p:nvSpPr>
          <p:spPr>
            <a:xfrm>
              <a:off x="1083706" y="4776774"/>
              <a:ext cx="5570696" cy="649440"/>
            </a:xfrm>
            <a:custGeom>
              <a:avLst/>
              <a:gdLst>
                <a:gd name="connsiteX0" fmla="*/ 0 w 5570696"/>
                <a:gd name="connsiteY0" fmla="*/ 108242 h 649440"/>
                <a:gd name="connsiteX1" fmla="*/ 108242 w 5570696"/>
                <a:gd name="connsiteY1" fmla="*/ 0 h 649440"/>
                <a:gd name="connsiteX2" fmla="*/ 5462454 w 5570696"/>
                <a:gd name="connsiteY2" fmla="*/ 0 h 649440"/>
                <a:gd name="connsiteX3" fmla="*/ 5570696 w 5570696"/>
                <a:gd name="connsiteY3" fmla="*/ 108242 h 649440"/>
                <a:gd name="connsiteX4" fmla="*/ 5570696 w 5570696"/>
                <a:gd name="connsiteY4" fmla="*/ 541198 h 649440"/>
                <a:gd name="connsiteX5" fmla="*/ 5462454 w 5570696"/>
                <a:gd name="connsiteY5" fmla="*/ 649440 h 649440"/>
                <a:gd name="connsiteX6" fmla="*/ 108242 w 5570696"/>
                <a:gd name="connsiteY6" fmla="*/ 649440 h 649440"/>
                <a:gd name="connsiteX7" fmla="*/ 0 w 5570696"/>
                <a:gd name="connsiteY7" fmla="*/ 541198 h 649440"/>
                <a:gd name="connsiteX8" fmla="*/ 0 w 557069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696" h="649440">
                  <a:moveTo>
                    <a:pt x="0" y="108242"/>
                  </a:moveTo>
                  <a:cubicBezTo>
                    <a:pt x="0" y="48462"/>
                    <a:pt x="48462" y="0"/>
                    <a:pt x="108242" y="0"/>
                  </a:cubicBezTo>
                  <a:lnTo>
                    <a:pt x="5462454" y="0"/>
                  </a:lnTo>
                  <a:cubicBezTo>
                    <a:pt x="5522234" y="0"/>
                    <a:pt x="5570696" y="48462"/>
                    <a:pt x="5570696" y="108242"/>
                  </a:cubicBezTo>
                  <a:lnTo>
                    <a:pt x="5570696" y="541198"/>
                  </a:lnTo>
                  <a:cubicBezTo>
                    <a:pt x="5570696" y="600978"/>
                    <a:pt x="5522234" y="649440"/>
                    <a:pt x="5462454" y="649440"/>
                  </a:cubicBezTo>
                  <a:lnTo>
                    <a:pt x="108242" y="649440"/>
                  </a:lnTo>
                  <a:cubicBezTo>
                    <a:pt x="48462" y="649440"/>
                    <a:pt x="0" y="600978"/>
                    <a:pt x="0" y="541198"/>
                  </a:cubicBezTo>
                  <a:lnTo>
                    <a:pt x="0" y="1082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62" tIns="31703" rIns="242262" bIns="31703" numCol="1" spcCol="1270" anchor="ctr" anchorCtr="0">
              <a:noAutofit/>
            </a:bodyPr>
            <a:lstStyle/>
            <a:p>
              <a:pPr lvl="0" algn="l" defTabSz="977900" rtl="0">
                <a:lnSpc>
                  <a:spcPct val="90000"/>
                </a:lnSpc>
                <a:spcBef>
                  <a:spcPct val="0"/>
                </a:spcBef>
                <a:spcAft>
                  <a:spcPct val="35000"/>
                </a:spcAft>
              </a:pPr>
              <a:r>
                <a:rPr lang="en-US" sz="2200" b="1" kern="1200" dirty="0" smtClean="0"/>
                <a:t>Random patrol</a:t>
              </a:r>
              <a:endParaRPr lang="en-US" sz="2200" kern="1200" dirty="0"/>
            </a:p>
          </p:txBody>
        </p:sp>
      </p:grpSp>
    </p:spTree>
    <p:extLst>
      <p:ext uri="{BB962C8B-B14F-4D97-AF65-F5344CB8AC3E}">
        <p14:creationId xmlns:p14="http://schemas.microsoft.com/office/powerpoint/2010/main" val="3347253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Strategies</a:t>
            </a:r>
            <a:r>
              <a:rPr lang="en-IN" dirty="0"/>
              <a:t> </a:t>
            </a:r>
            <a:endParaRPr lang="en-IN" sz="2000" dirty="0"/>
          </a:p>
        </p:txBody>
      </p:sp>
      <p:grpSp>
        <p:nvGrpSpPr>
          <p:cNvPr id="12" name="Group 11"/>
          <p:cNvGrpSpPr/>
          <p:nvPr/>
        </p:nvGrpSpPr>
        <p:grpSpPr>
          <a:xfrm>
            <a:off x="628650" y="1352069"/>
            <a:ext cx="7958138" cy="1572120"/>
            <a:chOff x="628650" y="1352069"/>
            <a:chExt cx="7958138" cy="1572120"/>
          </a:xfrm>
        </p:grpSpPr>
        <p:sp>
          <p:nvSpPr>
            <p:cNvPr id="6" name="Freeform 5"/>
            <p:cNvSpPr/>
            <p:nvPr/>
          </p:nvSpPr>
          <p:spPr>
            <a:xfrm>
              <a:off x="628650" y="1676789"/>
              <a:ext cx="7958138" cy="1247400"/>
            </a:xfrm>
            <a:custGeom>
              <a:avLst/>
              <a:gdLst>
                <a:gd name="connsiteX0" fmla="*/ 0 w 7958138"/>
                <a:gd name="connsiteY0" fmla="*/ 0 h 1247400"/>
                <a:gd name="connsiteX1" fmla="*/ 7958138 w 7958138"/>
                <a:gd name="connsiteY1" fmla="*/ 0 h 1247400"/>
                <a:gd name="connsiteX2" fmla="*/ 7958138 w 7958138"/>
                <a:gd name="connsiteY2" fmla="*/ 1247400 h 1247400"/>
                <a:gd name="connsiteX3" fmla="*/ 0 w 7958138"/>
                <a:gd name="connsiteY3" fmla="*/ 1247400 h 1247400"/>
                <a:gd name="connsiteX4" fmla="*/ 0 w 795813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138" h="1247400">
                  <a:moveTo>
                    <a:pt x="0" y="0"/>
                  </a:moveTo>
                  <a:lnTo>
                    <a:pt x="7958138" y="0"/>
                  </a:lnTo>
                  <a:lnTo>
                    <a:pt x="7958138" y="1247400"/>
                  </a:lnTo>
                  <a:lnTo>
                    <a:pt x="0" y="1247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640" tIns="458216" rIns="617640"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1" kern="1200" dirty="0" smtClean="0">
                  <a:solidFill>
                    <a:schemeClr val="tx2"/>
                  </a:solidFill>
                </a:rPr>
                <a:t>Focuses on a specific type of criminal activity in a specific geographical location</a:t>
              </a:r>
              <a:endParaRPr lang="en-US" sz="2200" kern="1200" dirty="0">
                <a:solidFill>
                  <a:schemeClr val="tx2"/>
                </a:solidFill>
              </a:endParaRPr>
            </a:p>
          </p:txBody>
        </p:sp>
        <p:sp>
          <p:nvSpPr>
            <p:cNvPr id="7" name="Freeform 6"/>
            <p:cNvSpPr/>
            <p:nvPr/>
          </p:nvSpPr>
          <p:spPr>
            <a:xfrm>
              <a:off x="1026556" y="1352069"/>
              <a:ext cx="5570696" cy="649440"/>
            </a:xfrm>
            <a:custGeom>
              <a:avLst/>
              <a:gdLst>
                <a:gd name="connsiteX0" fmla="*/ 0 w 5570696"/>
                <a:gd name="connsiteY0" fmla="*/ 108242 h 649440"/>
                <a:gd name="connsiteX1" fmla="*/ 108242 w 5570696"/>
                <a:gd name="connsiteY1" fmla="*/ 0 h 649440"/>
                <a:gd name="connsiteX2" fmla="*/ 5462454 w 5570696"/>
                <a:gd name="connsiteY2" fmla="*/ 0 h 649440"/>
                <a:gd name="connsiteX3" fmla="*/ 5570696 w 5570696"/>
                <a:gd name="connsiteY3" fmla="*/ 108242 h 649440"/>
                <a:gd name="connsiteX4" fmla="*/ 5570696 w 5570696"/>
                <a:gd name="connsiteY4" fmla="*/ 541198 h 649440"/>
                <a:gd name="connsiteX5" fmla="*/ 5462454 w 5570696"/>
                <a:gd name="connsiteY5" fmla="*/ 649440 h 649440"/>
                <a:gd name="connsiteX6" fmla="*/ 108242 w 5570696"/>
                <a:gd name="connsiteY6" fmla="*/ 649440 h 649440"/>
                <a:gd name="connsiteX7" fmla="*/ 0 w 5570696"/>
                <a:gd name="connsiteY7" fmla="*/ 541198 h 649440"/>
                <a:gd name="connsiteX8" fmla="*/ 0 w 557069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696" h="649440">
                  <a:moveTo>
                    <a:pt x="0" y="108242"/>
                  </a:moveTo>
                  <a:cubicBezTo>
                    <a:pt x="0" y="48462"/>
                    <a:pt x="48462" y="0"/>
                    <a:pt x="108242" y="0"/>
                  </a:cubicBezTo>
                  <a:lnTo>
                    <a:pt x="5462454" y="0"/>
                  </a:lnTo>
                  <a:cubicBezTo>
                    <a:pt x="5522234" y="0"/>
                    <a:pt x="5570696" y="48462"/>
                    <a:pt x="5570696" y="108242"/>
                  </a:cubicBezTo>
                  <a:lnTo>
                    <a:pt x="5570696" y="541198"/>
                  </a:lnTo>
                  <a:cubicBezTo>
                    <a:pt x="5570696" y="600978"/>
                    <a:pt x="5522234" y="649440"/>
                    <a:pt x="5462454" y="649440"/>
                  </a:cubicBezTo>
                  <a:lnTo>
                    <a:pt x="108242" y="649440"/>
                  </a:lnTo>
                  <a:cubicBezTo>
                    <a:pt x="48462" y="649440"/>
                    <a:pt x="0" y="600978"/>
                    <a:pt x="0" y="541198"/>
                  </a:cubicBezTo>
                  <a:lnTo>
                    <a:pt x="0" y="1082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62" tIns="31703" rIns="242262" bIns="31703" numCol="1" spcCol="1270" anchor="ctr" anchorCtr="0">
              <a:noAutofit/>
            </a:bodyPr>
            <a:lstStyle/>
            <a:p>
              <a:pPr lvl="0" algn="l" defTabSz="977900" rtl="0">
                <a:lnSpc>
                  <a:spcPct val="90000"/>
                </a:lnSpc>
                <a:spcBef>
                  <a:spcPct val="0"/>
                </a:spcBef>
                <a:spcAft>
                  <a:spcPct val="35000"/>
                </a:spcAft>
              </a:pPr>
              <a:r>
                <a:rPr lang="en-IN" sz="2200" b="1" kern="1200" dirty="0" smtClean="0"/>
                <a:t>Directed patrol</a:t>
              </a:r>
              <a:endParaRPr lang="en-US" sz="2200" kern="1200" dirty="0"/>
            </a:p>
          </p:txBody>
        </p:sp>
      </p:grpSp>
      <p:grpSp>
        <p:nvGrpSpPr>
          <p:cNvPr id="13" name="Group 12"/>
          <p:cNvGrpSpPr/>
          <p:nvPr/>
        </p:nvGrpSpPr>
        <p:grpSpPr>
          <a:xfrm>
            <a:off x="628650" y="3042989"/>
            <a:ext cx="7958138" cy="1572120"/>
            <a:chOff x="628650" y="3042989"/>
            <a:chExt cx="7958138" cy="1572120"/>
          </a:xfrm>
        </p:grpSpPr>
        <p:sp>
          <p:nvSpPr>
            <p:cNvPr id="8" name="Freeform 7"/>
            <p:cNvSpPr/>
            <p:nvPr/>
          </p:nvSpPr>
          <p:spPr>
            <a:xfrm>
              <a:off x="628650" y="3367709"/>
              <a:ext cx="7958138" cy="1247400"/>
            </a:xfrm>
            <a:custGeom>
              <a:avLst/>
              <a:gdLst>
                <a:gd name="connsiteX0" fmla="*/ 0 w 7958138"/>
                <a:gd name="connsiteY0" fmla="*/ 0 h 1247400"/>
                <a:gd name="connsiteX1" fmla="*/ 7958138 w 7958138"/>
                <a:gd name="connsiteY1" fmla="*/ 0 h 1247400"/>
                <a:gd name="connsiteX2" fmla="*/ 7958138 w 7958138"/>
                <a:gd name="connsiteY2" fmla="*/ 1247400 h 1247400"/>
                <a:gd name="connsiteX3" fmla="*/ 0 w 7958138"/>
                <a:gd name="connsiteY3" fmla="*/ 1247400 h 1247400"/>
                <a:gd name="connsiteX4" fmla="*/ 0 w 795813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138" h="1247400">
                  <a:moveTo>
                    <a:pt x="0" y="0"/>
                  </a:moveTo>
                  <a:lnTo>
                    <a:pt x="7958138" y="0"/>
                  </a:lnTo>
                  <a:lnTo>
                    <a:pt x="7958138" y="1247400"/>
                  </a:lnTo>
                  <a:lnTo>
                    <a:pt x="0" y="1247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640" tIns="458216" rIns="617640"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1" kern="1200" dirty="0" smtClean="0">
                  <a:solidFill>
                    <a:schemeClr val="tx2"/>
                  </a:solidFill>
                </a:rPr>
                <a:t>Concentrated areas of high criminal activity that draw a directed police response</a:t>
              </a:r>
              <a:endParaRPr lang="en-US" sz="2200" kern="1200" dirty="0">
                <a:solidFill>
                  <a:schemeClr val="tx2"/>
                </a:solidFill>
              </a:endParaRPr>
            </a:p>
          </p:txBody>
        </p:sp>
        <p:sp>
          <p:nvSpPr>
            <p:cNvPr id="9" name="Freeform 8"/>
            <p:cNvSpPr/>
            <p:nvPr/>
          </p:nvSpPr>
          <p:spPr>
            <a:xfrm>
              <a:off x="1026556" y="3042989"/>
              <a:ext cx="5570696" cy="649440"/>
            </a:xfrm>
            <a:custGeom>
              <a:avLst/>
              <a:gdLst>
                <a:gd name="connsiteX0" fmla="*/ 0 w 5570696"/>
                <a:gd name="connsiteY0" fmla="*/ 108242 h 649440"/>
                <a:gd name="connsiteX1" fmla="*/ 108242 w 5570696"/>
                <a:gd name="connsiteY1" fmla="*/ 0 h 649440"/>
                <a:gd name="connsiteX2" fmla="*/ 5462454 w 5570696"/>
                <a:gd name="connsiteY2" fmla="*/ 0 h 649440"/>
                <a:gd name="connsiteX3" fmla="*/ 5570696 w 5570696"/>
                <a:gd name="connsiteY3" fmla="*/ 108242 h 649440"/>
                <a:gd name="connsiteX4" fmla="*/ 5570696 w 5570696"/>
                <a:gd name="connsiteY4" fmla="*/ 541198 h 649440"/>
                <a:gd name="connsiteX5" fmla="*/ 5462454 w 5570696"/>
                <a:gd name="connsiteY5" fmla="*/ 649440 h 649440"/>
                <a:gd name="connsiteX6" fmla="*/ 108242 w 5570696"/>
                <a:gd name="connsiteY6" fmla="*/ 649440 h 649440"/>
                <a:gd name="connsiteX7" fmla="*/ 0 w 5570696"/>
                <a:gd name="connsiteY7" fmla="*/ 541198 h 649440"/>
                <a:gd name="connsiteX8" fmla="*/ 0 w 557069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696" h="649440">
                  <a:moveTo>
                    <a:pt x="0" y="108242"/>
                  </a:moveTo>
                  <a:cubicBezTo>
                    <a:pt x="0" y="48462"/>
                    <a:pt x="48462" y="0"/>
                    <a:pt x="108242" y="0"/>
                  </a:cubicBezTo>
                  <a:lnTo>
                    <a:pt x="5462454" y="0"/>
                  </a:lnTo>
                  <a:cubicBezTo>
                    <a:pt x="5522234" y="0"/>
                    <a:pt x="5570696" y="48462"/>
                    <a:pt x="5570696" y="108242"/>
                  </a:cubicBezTo>
                  <a:lnTo>
                    <a:pt x="5570696" y="541198"/>
                  </a:lnTo>
                  <a:cubicBezTo>
                    <a:pt x="5570696" y="600978"/>
                    <a:pt x="5522234" y="649440"/>
                    <a:pt x="5462454" y="649440"/>
                  </a:cubicBezTo>
                  <a:lnTo>
                    <a:pt x="108242" y="649440"/>
                  </a:lnTo>
                  <a:cubicBezTo>
                    <a:pt x="48462" y="649440"/>
                    <a:pt x="0" y="600978"/>
                    <a:pt x="0" y="541198"/>
                  </a:cubicBezTo>
                  <a:lnTo>
                    <a:pt x="0" y="1082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62" tIns="31703" rIns="242262" bIns="31703" numCol="1" spcCol="1270" anchor="ctr" anchorCtr="0">
              <a:noAutofit/>
            </a:bodyPr>
            <a:lstStyle/>
            <a:p>
              <a:pPr lvl="0" algn="l" defTabSz="977900" rtl="0">
                <a:lnSpc>
                  <a:spcPct val="90000"/>
                </a:lnSpc>
                <a:spcBef>
                  <a:spcPct val="0"/>
                </a:spcBef>
                <a:spcAft>
                  <a:spcPct val="35000"/>
                </a:spcAft>
              </a:pPr>
              <a:r>
                <a:rPr lang="en-US" sz="2200" b="1" kern="1200" dirty="0" smtClean="0"/>
                <a:t>Hot spots</a:t>
              </a:r>
              <a:endParaRPr lang="en-US" sz="2200" kern="1200" dirty="0"/>
            </a:p>
          </p:txBody>
        </p:sp>
      </p:grpSp>
      <p:grpSp>
        <p:nvGrpSpPr>
          <p:cNvPr id="14" name="Group 13"/>
          <p:cNvGrpSpPr/>
          <p:nvPr/>
        </p:nvGrpSpPr>
        <p:grpSpPr>
          <a:xfrm>
            <a:off x="628650" y="4733909"/>
            <a:ext cx="7958138" cy="1572120"/>
            <a:chOff x="628650" y="4733909"/>
            <a:chExt cx="7958138" cy="1572120"/>
          </a:xfrm>
        </p:grpSpPr>
        <p:sp>
          <p:nvSpPr>
            <p:cNvPr id="10" name="Freeform 9" descr="There are three small rectangular boxes with rounded edges partially overlapping three large rectangular boxes with sharp edges. Each pair of small and large boxes is placed one below the other. The content in the larger box explains the term provided in the smaller box. &#10;In the first pair of boxes, the smaller box is labeled Directed patrol and the larger box reads focuses on a specific type of criminal activity in a specific geographical location.&#10;In the second pair of boxes, the smaller box is labeled Hot spots and the larger box reads concentrated areas of high criminal activity that draw a directed police response.&#10;In the third pair of boxes, the smaller box is labeled Crime mapping and the larger box reads technology that allows crime analysts to identify trends and patterns of criminal behavior within a given area.&#10;" title="Patrol Strategies"/>
            <p:cNvSpPr/>
            <p:nvPr/>
          </p:nvSpPr>
          <p:spPr>
            <a:xfrm>
              <a:off x="628650" y="5058629"/>
              <a:ext cx="7958138" cy="1247400"/>
            </a:xfrm>
            <a:custGeom>
              <a:avLst/>
              <a:gdLst>
                <a:gd name="connsiteX0" fmla="*/ 0 w 7958138"/>
                <a:gd name="connsiteY0" fmla="*/ 0 h 1247400"/>
                <a:gd name="connsiteX1" fmla="*/ 7958138 w 7958138"/>
                <a:gd name="connsiteY1" fmla="*/ 0 h 1247400"/>
                <a:gd name="connsiteX2" fmla="*/ 7958138 w 7958138"/>
                <a:gd name="connsiteY2" fmla="*/ 1247400 h 1247400"/>
                <a:gd name="connsiteX3" fmla="*/ 0 w 7958138"/>
                <a:gd name="connsiteY3" fmla="*/ 1247400 h 1247400"/>
                <a:gd name="connsiteX4" fmla="*/ 0 w 795813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8138" h="1247400">
                  <a:moveTo>
                    <a:pt x="0" y="0"/>
                  </a:moveTo>
                  <a:lnTo>
                    <a:pt x="7958138" y="0"/>
                  </a:lnTo>
                  <a:lnTo>
                    <a:pt x="7958138" y="1247400"/>
                  </a:lnTo>
                  <a:lnTo>
                    <a:pt x="0" y="1247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640" tIns="458216" rIns="617640"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1" kern="1200" dirty="0" smtClean="0">
                  <a:solidFill>
                    <a:schemeClr val="tx2"/>
                  </a:solidFill>
                </a:rPr>
                <a:t>Technology that allows crime analysts to identify trends and patterns of criminal behavior within a given area</a:t>
              </a:r>
              <a:endParaRPr lang="en-US" sz="2200" kern="1200" dirty="0">
                <a:solidFill>
                  <a:schemeClr val="tx2"/>
                </a:solidFill>
              </a:endParaRPr>
            </a:p>
          </p:txBody>
        </p:sp>
        <p:sp>
          <p:nvSpPr>
            <p:cNvPr id="11" name="Freeform 10"/>
            <p:cNvSpPr/>
            <p:nvPr/>
          </p:nvSpPr>
          <p:spPr>
            <a:xfrm>
              <a:off x="1026556" y="4733909"/>
              <a:ext cx="5570696" cy="649440"/>
            </a:xfrm>
            <a:custGeom>
              <a:avLst/>
              <a:gdLst>
                <a:gd name="connsiteX0" fmla="*/ 0 w 5570696"/>
                <a:gd name="connsiteY0" fmla="*/ 108242 h 649440"/>
                <a:gd name="connsiteX1" fmla="*/ 108242 w 5570696"/>
                <a:gd name="connsiteY1" fmla="*/ 0 h 649440"/>
                <a:gd name="connsiteX2" fmla="*/ 5462454 w 5570696"/>
                <a:gd name="connsiteY2" fmla="*/ 0 h 649440"/>
                <a:gd name="connsiteX3" fmla="*/ 5570696 w 5570696"/>
                <a:gd name="connsiteY3" fmla="*/ 108242 h 649440"/>
                <a:gd name="connsiteX4" fmla="*/ 5570696 w 5570696"/>
                <a:gd name="connsiteY4" fmla="*/ 541198 h 649440"/>
                <a:gd name="connsiteX5" fmla="*/ 5462454 w 5570696"/>
                <a:gd name="connsiteY5" fmla="*/ 649440 h 649440"/>
                <a:gd name="connsiteX6" fmla="*/ 108242 w 5570696"/>
                <a:gd name="connsiteY6" fmla="*/ 649440 h 649440"/>
                <a:gd name="connsiteX7" fmla="*/ 0 w 5570696"/>
                <a:gd name="connsiteY7" fmla="*/ 541198 h 649440"/>
                <a:gd name="connsiteX8" fmla="*/ 0 w 557069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696" h="649440">
                  <a:moveTo>
                    <a:pt x="0" y="108242"/>
                  </a:moveTo>
                  <a:cubicBezTo>
                    <a:pt x="0" y="48462"/>
                    <a:pt x="48462" y="0"/>
                    <a:pt x="108242" y="0"/>
                  </a:cubicBezTo>
                  <a:lnTo>
                    <a:pt x="5462454" y="0"/>
                  </a:lnTo>
                  <a:cubicBezTo>
                    <a:pt x="5522234" y="0"/>
                    <a:pt x="5570696" y="48462"/>
                    <a:pt x="5570696" y="108242"/>
                  </a:cubicBezTo>
                  <a:lnTo>
                    <a:pt x="5570696" y="541198"/>
                  </a:lnTo>
                  <a:cubicBezTo>
                    <a:pt x="5570696" y="600978"/>
                    <a:pt x="5522234" y="649440"/>
                    <a:pt x="5462454" y="649440"/>
                  </a:cubicBezTo>
                  <a:lnTo>
                    <a:pt x="108242" y="649440"/>
                  </a:lnTo>
                  <a:cubicBezTo>
                    <a:pt x="48462" y="649440"/>
                    <a:pt x="0" y="600978"/>
                    <a:pt x="0" y="541198"/>
                  </a:cubicBezTo>
                  <a:lnTo>
                    <a:pt x="0" y="1082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62" tIns="31703" rIns="242262" bIns="31703" numCol="1" spcCol="1270" anchor="ctr" anchorCtr="0">
              <a:noAutofit/>
            </a:bodyPr>
            <a:lstStyle/>
            <a:p>
              <a:pPr lvl="0" algn="l" defTabSz="977900" rtl="0">
                <a:lnSpc>
                  <a:spcPct val="90000"/>
                </a:lnSpc>
                <a:spcBef>
                  <a:spcPct val="0"/>
                </a:spcBef>
                <a:spcAft>
                  <a:spcPct val="35000"/>
                </a:spcAft>
              </a:pPr>
              <a:r>
                <a:rPr lang="en-US" sz="2200" b="1" kern="1200" dirty="0" smtClean="0"/>
                <a:t>Crime mapping</a:t>
              </a:r>
              <a:endParaRPr lang="en-US" sz="2200" kern="1200" dirty="0"/>
            </a:p>
          </p:txBody>
        </p:sp>
      </p:grpSp>
    </p:spTree>
    <p:extLst>
      <p:ext uri="{BB962C8B-B14F-4D97-AF65-F5344CB8AC3E}">
        <p14:creationId xmlns:p14="http://schemas.microsoft.com/office/powerpoint/2010/main" val="3482653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cs typeface="Arial" charset="0"/>
              </a:rPr>
              <a:t>Arrest Strategies</a:t>
            </a:r>
            <a:endParaRPr lang="en-US" dirty="0">
              <a:cs typeface="Arial" charset="0"/>
            </a:endParaRPr>
          </a:p>
        </p:txBody>
      </p:sp>
      <p:sp>
        <p:nvSpPr>
          <p:cNvPr id="35843" name="Rectangle 3"/>
          <p:cNvSpPr>
            <a:spLocks noGrp="1" noChangeArrowheads="1"/>
          </p:cNvSpPr>
          <p:nvPr>
            <p:ph idx="1"/>
          </p:nvPr>
        </p:nvSpPr>
        <p:spPr/>
        <p:txBody>
          <a:bodyPr/>
          <a:lstStyle/>
          <a:p>
            <a:r>
              <a:rPr lang="en-IN" b="1" dirty="0"/>
              <a:t>Reactive a</a:t>
            </a:r>
            <a:r>
              <a:rPr lang="en-IN" b="1" dirty="0" smtClean="0"/>
              <a:t>rrests</a:t>
            </a:r>
            <a:r>
              <a:rPr lang="en-IN" dirty="0" smtClean="0"/>
              <a:t>: Part of the ordinary routine </a:t>
            </a:r>
            <a:r>
              <a:rPr lang="en-IN" dirty="0"/>
              <a:t>of police patrol and responses to calls for </a:t>
            </a:r>
            <a:r>
              <a:rPr lang="en-IN" dirty="0" smtClean="0"/>
              <a:t>service</a:t>
            </a:r>
            <a:endParaRPr lang="en-IN" dirty="0"/>
          </a:p>
          <a:p>
            <a:r>
              <a:rPr lang="en-IN" b="1" dirty="0"/>
              <a:t>Proactive a</a:t>
            </a:r>
            <a:r>
              <a:rPr lang="en-IN" b="1" dirty="0" smtClean="0"/>
              <a:t>rrests</a:t>
            </a:r>
            <a:r>
              <a:rPr lang="en-IN" dirty="0" smtClean="0"/>
              <a:t>: Concerted efforts by law enforcement agencies to </a:t>
            </a:r>
            <a:r>
              <a:rPr lang="en-IN" dirty="0"/>
              <a:t>respond to a particular type of </a:t>
            </a:r>
            <a:r>
              <a:rPr lang="en-IN" dirty="0" smtClean="0"/>
              <a:t>criminal or </a:t>
            </a:r>
            <a:r>
              <a:rPr lang="en-IN" dirty="0"/>
              <a:t>criminal behavior</a:t>
            </a:r>
            <a:endParaRPr lang="en-US" dirty="0">
              <a:latin typeface="Arial"/>
              <a:cs typeface="Arial" charset="0"/>
            </a:endParaRPr>
          </a:p>
        </p:txBody>
      </p:sp>
    </p:spTree>
    <p:extLst>
      <p:ext uri="{BB962C8B-B14F-4D97-AF65-F5344CB8AC3E}">
        <p14:creationId xmlns:p14="http://schemas.microsoft.com/office/powerpoint/2010/main" val="270788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Community </a:t>
            </a:r>
            <a:r>
              <a:rPr lang="en-IN" dirty="0"/>
              <a:t>Policing and Problem-Oriented Policing </a:t>
            </a:r>
          </a:p>
        </p:txBody>
      </p:sp>
      <p:sp>
        <p:nvSpPr>
          <p:cNvPr id="3" name="Content Placeholder 2"/>
          <p:cNvSpPr>
            <a:spLocks noGrp="1"/>
          </p:cNvSpPr>
          <p:nvPr>
            <p:ph idx="1"/>
          </p:nvPr>
        </p:nvSpPr>
        <p:spPr/>
        <p:txBody>
          <a:bodyPr/>
          <a:lstStyle/>
          <a:p>
            <a:r>
              <a:rPr lang="en-IN" b="1" dirty="0" smtClean="0"/>
              <a:t>Community policing</a:t>
            </a:r>
          </a:p>
          <a:p>
            <a:pPr lvl="1"/>
            <a:r>
              <a:rPr lang="en-IN" dirty="0" smtClean="0"/>
              <a:t>Emphasizes community support for cooperation with the police in preventing crime</a:t>
            </a:r>
          </a:p>
          <a:p>
            <a:r>
              <a:rPr lang="en-IN" b="1" dirty="0" smtClean="0"/>
              <a:t>Problem-oriented policing</a:t>
            </a:r>
          </a:p>
          <a:p>
            <a:pPr lvl="1"/>
            <a:r>
              <a:rPr lang="en-IN" dirty="0"/>
              <a:t>Requires police to identify potential criminal activity and develop strategies to prevent or respond to criminal </a:t>
            </a:r>
            <a:r>
              <a:rPr lang="en-IN" dirty="0" smtClean="0"/>
              <a:t>activities</a:t>
            </a:r>
            <a:endParaRPr lang="en-IN" b="1" dirty="0" smtClean="0"/>
          </a:p>
          <a:p>
            <a:pPr lvl="1"/>
            <a:endParaRPr lang="en-IN" b="1" dirty="0" smtClean="0"/>
          </a:p>
        </p:txBody>
      </p:sp>
    </p:spTree>
    <p:extLst>
      <p:ext uri="{BB962C8B-B14F-4D97-AF65-F5344CB8AC3E}">
        <p14:creationId xmlns:p14="http://schemas.microsoft.com/office/powerpoint/2010/main" val="2311488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Being a Police Officer </a:t>
            </a:r>
            <a:endParaRPr lang="en-IN" dirty="0"/>
          </a:p>
        </p:txBody>
      </p:sp>
      <p:sp>
        <p:nvSpPr>
          <p:cNvPr id="3" name="Content Placeholder 2"/>
          <p:cNvSpPr>
            <a:spLocks noGrp="1"/>
          </p:cNvSpPr>
          <p:nvPr>
            <p:ph idx="1"/>
          </p:nvPr>
        </p:nvSpPr>
        <p:spPr>
          <a:xfrm>
            <a:off x="994500" y="1532988"/>
            <a:ext cx="3863250" cy="4439187"/>
          </a:xfrm>
        </p:spPr>
        <p:txBody>
          <a:bodyPr/>
          <a:lstStyle/>
          <a:p>
            <a:r>
              <a:rPr lang="en-US" dirty="0"/>
              <a:t>Physical dangers</a:t>
            </a:r>
          </a:p>
          <a:p>
            <a:r>
              <a:rPr lang="en-US" dirty="0"/>
              <a:t>Stress and mental dangers</a:t>
            </a:r>
          </a:p>
          <a:p>
            <a:r>
              <a:rPr lang="en-US" dirty="0"/>
              <a:t>Authority and use of force</a:t>
            </a:r>
          </a:p>
          <a:p>
            <a:endParaRPr lang="en-IN" dirty="0"/>
          </a:p>
        </p:txBody>
      </p:sp>
      <p:pic>
        <p:nvPicPr>
          <p:cNvPr id="4" name="Picture 3" descr="This image shows a corpse being carried on the shoulders of policemen. There are three policemen on the left side of the casket. Only one policeman is visible on the right side of the casket.  The corpse is shrouded in a coffin. The coffin is covered with a cloth. There are people who are standing and watching the procession. There is huge bouquet of flowers with something written on a rectangular piece of paper on it. In center, there is a bald man looking at the ceremony." title="Challenges of Being a Police Offic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310" y="2709411"/>
            <a:ext cx="4146929" cy="3262764"/>
          </a:xfrm>
          <a:prstGeom prst="rect">
            <a:avLst/>
          </a:prstGeom>
        </p:spPr>
      </p:pic>
    </p:spTree>
    <p:extLst>
      <p:ext uri="{BB962C8B-B14F-4D97-AF65-F5344CB8AC3E}">
        <p14:creationId xmlns:p14="http://schemas.microsoft.com/office/powerpoint/2010/main" val="3767997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5000" lnSpcReduction="200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300" dirty="0">
                <a:solidFill>
                  <a:srgbClr val="D09545"/>
                </a:solidFill>
                <a:latin typeface="+mn-lt"/>
              </a:rPr>
              <a:t>LO - 4</a:t>
            </a:r>
          </a:p>
          <a:p>
            <a:pPr eaLnBrk="1" hangingPunct="1"/>
            <a:r>
              <a:rPr lang="en-US" sz="3300" b="0" dirty="0">
                <a:solidFill>
                  <a:srgbClr val="000000"/>
                </a:solidFill>
                <a:cs typeface="Arial" charset="0"/>
              </a:rPr>
              <a:t>Determine when police </a:t>
            </a:r>
            <a:r>
              <a:rPr lang="en-US" sz="3300" b="0" dirty="0" smtClean="0">
                <a:solidFill>
                  <a:srgbClr val="000000"/>
                </a:solidFill>
                <a:cs typeface="Arial" charset="0"/>
              </a:rPr>
              <a:t>officers </a:t>
            </a:r>
            <a:r>
              <a:rPr lang="en-US" sz="3300" b="0" dirty="0">
                <a:solidFill>
                  <a:srgbClr val="000000"/>
                </a:solidFill>
                <a:cs typeface="Arial" charset="0"/>
              </a:rPr>
              <a:t>are justified in using deadly </a:t>
            </a:r>
            <a:r>
              <a:rPr lang="en-US" sz="3300" b="0" dirty="0" smtClean="0">
                <a:solidFill>
                  <a:srgbClr val="000000"/>
                </a:solidFill>
                <a:cs typeface="Arial" charset="0"/>
              </a:rPr>
              <a:t>force</a:t>
            </a:r>
            <a:r>
              <a:rPr lang="en-US" sz="3600" dirty="0" smtClean="0">
                <a:latin typeface="+mn-lt"/>
              </a:rPr>
              <a:t/>
            </a:r>
            <a:br>
              <a:rPr lang="en-US" sz="3600" dirty="0" smtClean="0">
                <a:latin typeface="+mn-lt"/>
              </a:rPr>
            </a:br>
            <a:endParaRPr lang="en-US" sz="2400" b="0" dirty="0"/>
          </a:p>
        </p:txBody>
      </p:sp>
      <p:sp>
        <p:nvSpPr>
          <p:cNvPr id="2" name="Title 1" hidden="1"/>
          <p:cNvSpPr>
            <a:spLocks noGrp="1"/>
          </p:cNvSpPr>
          <p:nvPr>
            <p:ph type="title"/>
          </p:nvPr>
        </p:nvSpPr>
        <p:spPr/>
        <p:txBody>
          <a:bodyPr/>
          <a:lstStyle/>
          <a:p>
            <a:r>
              <a:rPr lang="en-IN" dirty="0" smtClean="0"/>
              <a:t>LO4</a:t>
            </a:r>
            <a:endParaRPr lang="en-IN" dirty="0"/>
          </a:p>
        </p:txBody>
      </p:sp>
    </p:spTree>
    <p:extLst>
      <p:ext uri="{BB962C8B-B14F-4D97-AF65-F5344CB8AC3E}">
        <p14:creationId xmlns:p14="http://schemas.microsoft.com/office/powerpoint/2010/main" val="3859592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52563" y="397404"/>
            <a:ext cx="7536700" cy="983201"/>
          </a:xfrm>
        </p:spPr>
        <p:txBody>
          <a:bodyPr/>
          <a:lstStyle/>
          <a:p>
            <a:r>
              <a:rPr lang="en-IN" dirty="0" smtClean="0">
                <a:solidFill>
                  <a:schemeClr val="bg1"/>
                </a:solidFill>
              </a:rPr>
              <a:t>5.3</a:t>
            </a:r>
            <a:r>
              <a:rPr lang="en-IN" dirty="0" smtClean="0"/>
              <a:t>	</a:t>
            </a:r>
            <a:r>
              <a:rPr lang="en-IN" dirty="0" smtClean="0">
                <a:solidFill>
                  <a:schemeClr val="tx2"/>
                </a:solidFill>
              </a:rPr>
              <a:t>The Orlando </a:t>
            </a:r>
            <a:r>
              <a:rPr lang="en-IN" dirty="0">
                <a:solidFill>
                  <a:schemeClr val="tx2"/>
                </a:solidFill>
              </a:rPr>
              <a:t>(</a:t>
            </a:r>
            <a:r>
              <a:rPr lang="en-IN" dirty="0" smtClean="0">
                <a:solidFill>
                  <a:schemeClr val="tx2"/>
                </a:solidFill>
              </a:rPr>
              <a:t>Florida) </a:t>
            </a:r>
            <a:r>
              <a:rPr lang="en-IN" dirty="0">
                <a:solidFill>
                  <a:schemeClr val="tx2"/>
                </a:solidFill>
              </a:rPr>
              <a:t>Police</a:t>
            </a:r>
            <a:br>
              <a:rPr lang="en-IN" dirty="0">
                <a:solidFill>
                  <a:schemeClr val="tx2"/>
                </a:solidFill>
              </a:rPr>
            </a:br>
            <a:r>
              <a:rPr lang="en-IN" dirty="0" smtClean="0">
                <a:solidFill>
                  <a:schemeClr val="tx2"/>
                </a:solidFill>
              </a:rPr>
              <a:t>Department’s </a:t>
            </a:r>
            <a:r>
              <a:rPr lang="en-IN" dirty="0">
                <a:solidFill>
                  <a:schemeClr val="tx2"/>
                </a:solidFill>
              </a:rPr>
              <a:t>Use of Force </a:t>
            </a:r>
            <a:r>
              <a:rPr lang="en-IN" dirty="0" smtClean="0">
                <a:solidFill>
                  <a:schemeClr val="tx2"/>
                </a:solidFill>
              </a:rPr>
              <a:t>Matrix</a:t>
            </a:r>
            <a:endParaRPr lang="en-US" dirty="0">
              <a:solidFill>
                <a:schemeClr val="tx2"/>
              </a:solidFill>
              <a:cs typeface="Arial" charset="0"/>
            </a:endParaRPr>
          </a:p>
        </p:txBody>
      </p:sp>
      <p:pic>
        <p:nvPicPr>
          <p:cNvPr id="2" name="Picture 1" descr="This figure is a representation of the Orlando (Florida) police department’s use of force matrix. The figure consists of three concentric circles. The innermost circle contains an image of two male officers. The second concentric circle is labeled suspect’s behavior. The outermost circle is labeled officer’s use of force. &#10;The circles are divided into six parts. &#10;In clockwise direction, the parts within the second concentric circle are labeled the following:&#10;• Verbal noncompliance&#10;• Passive resistance&#10;• Active resistance&#10;• Aggressive resistance&#10;• Deadly force resistance&#10;• No resistance&#10;In clockwise direction, the parts within the outermost concentric circle are labeled the following:&#10;• Verbal command&#10;• Hands-on tactics, chemical spray&#10;• Intermediate weapons: baton, Taser, and nondeadly force&#10;• Immediate weapons, intensified techniques, and nondeadly force&#10;• Deadly force&#10;• Officer presence&#10;" title="Figure 5.3 - The Orlando (Florida) Police Department’s Use of Force Matri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332" y="1673499"/>
            <a:ext cx="4503335" cy="4618805"/>
          </a:xfrm>
          <a:prstGeom prst="rect">
            <a:avLst/>
          </a:prstGeom>
        </p:spPr>
      </p:pic>
    </p:spTree>
    <p:extLst>
      <p:ext uri="{BB962C8B-B14F-4D97-AF65-F5344CB8AC3E}">
        <p14:creationId xmlns:p14="http://schemas.microsoft.com/office/powerpoint/2010/main" val="356104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Types of Force</a:t>
            </a:r>
            <a:endParaRPr lang="en-US" dirty="0"/>
          </a:p>
        </p:txBody>
      </p:sp>
      <p:sp>
        <p:nvSpPr>
          <p:cNvPr id="41987" name="Rectangle 3"/>
          <p:cNvSpPr>
            <a:spLocks noGrp="1" noChangeArrowheads="1"/>
          </p:cNvSpPr>
          <p:nvPr>
            <p:ph idx="1"/>
          </p:nvPr>
        </p:nvSpPr>
        <p:spPr/>
        <p:txBody>
          <a:bodyPr/>
          <a:lstStyle/>
          <a:p>
            <a:r>
              <a:rPr lang="en-IN" b="1" dirty="0" smtClean="0"/>
              <a:t>Reasonable force</a:t>
            </a:r>
            <a:r>
              <a:rPr lang="en-IN" dirty="0" smtClean="0"/>
              <a:t>: Degree of force appropriate to protect the police officer or other citizens</a:t>
            </a:r>
          </a:p>
          <a:p>
            <a:pPr lvl="1"/>
            <a:r>
              <a:rPr lang="en-IN" dirty="0" smtClean="0"/>
              <a:t>Known as </a:t>
            </a:r>
            <a:r>
              <a:rPr lang="en-IN" dirty="0" err="1" smtClean="0"/>
              <a:t>nondeadly</a:t>
            </a:r>
            <a:r>
              <a:rPr lang="en-IN" dirty="0" smtClean="0"/>
              <a:t> force</a:t>
            </a:r>
          </a:p>
          <a:p>
            <a:r>
              <a:rPr lang="en-IN" b="1" dirty="0" smtClean="0"/>
              <a:t>Deadly force</a:t>
            </a:r>
            <a:r>
              <a:rPr lang="en-IN" dirty="0" smtClean="0"/>
              <a:t>: Force applied by a police officer that is likely or intended to cause death</a:t>
            </a:r>
            <a:endParaRPr lang="en-US" dirty="0"/>
          </a:p>
        </p:txBody>
      </p:sp>
    </p:spTree>
    <p:extLst>
      <p:ext uri="{BB962C8B-B14F-4D97-AF65-F5344CB8AC3E}">
        <p14:creationId xmlns:p14="http://schemas.microsoft.com/office/powerpoint/2010/main" val="294581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Autofit/>
          </a:bodyPr>
          <a:lstStyle/>
          <a:p>
            <a:pPr>
              <a:lnSpc>
                <a:spcPct val="100000"/>
              </a:lnSpc>
            </a:pPr>
            <a:r>
              <a:rPr lang="en-US" dirty="0">
                <a:solidFill>
                  <a:schemeClr val="tx2"/>
                </a:solidFill>
              </a:rPr>
              <a:t>Explain why police officers are allowed discretionary powers</a:t>
            </a:r>
          </a:p>
          <a:p>
            <a:pPr>
              <a:lnSpc>
                <a:spcPct val="100000"/>
              </a:lnSpc>
            </a:pPr>
            <a:r>
              <a:rPr lang="en-US" dirty="0">
                <a:solidFill>
                  <a:schemeClr val="tx2"/>
                </a:solidFill>
              </a:rPr>
              <a:t>List the three primary purposes of police patrol</a:t>
            </a:r>
          </a:p>
          <a:p>
            <a:pPr>
              <a:lnSpc>
                <a:spcPct val="100000"/>
              </a:lnSpc>
            </a:pPr>
            <a:r>
              <a:rPr lang="en-US" dirty="0">
                <a:solidFill>
                  <a:schemeClr val="tx2"/>
                </a:solidFill>
              </a:rPr>
              <a:t>Describe how forensic experts use DNA fingerprinting to solve </a:t>
            </a:r>
            <a:r>
              <a:rPr lang="en-US" dirty="0" smtClean="0">
                <a:solidFill>
                  <a:schemeClr val="tx2"/>
                </a:solidFill>
              </a:rPr>
              <a:t>crimes</a:t>
            </a:r>
          </a:p>
          <a:p>
            <a:pPr>
              <a:lnSpc>
                <a:spcPct val="100000"/>
              </a:lnSpc>
              <a:buFont typeface="Wingdings" panose="05000000000000000000" pitchFamily="2" charset="2"/>
              <a:buAutoNum type="arabicPlain" startAt="4"/>
            </a:pPr>
            <a:r>
              <a:rPr lang="en-US" dirty="0">
                <a:solidFill>
                  <a:schemeClr val="tx2"/>
                </a:solidFill>
              </a:rPr>
              <a:t>Determine when police </a:t>
            </a:r>
            <a:r>
              <a:rPr lang="en-US" dirty="0" smtClean="0">
                <a:solidFill>
                  <a:schemeClr val="tx2"/>
                </a:solidFill>
              </a:rPr>
              <a:t>officers </a:t>
            </a:r>
            <a:r>
              <a:rPr lang="en-US" dirty="0">
                <a:solidFill>
                  <a:schemeClr val="tx2"/>
                </a:solidFill>
              </a:rPr>
              <a:t>are justified in using deadly force </a:t>
            </a:r>
          </a:p>
          <a:p>
            <a:pPr>
              <a:lnSpc>
                <a:spcPct val="100000"/>
              </a:lnSpc>
              <a:buAutoNum type="arabicPlain" startAt="4"/>
            </a:pPr>
            <a:r>
              <a:rPr lang="en-US" dirty="0">
                <a:solidFill>
                  <a:schemeClr val="tx2"/>
                </a:solidFill>
              </a:rPr>
              <a:t>Explain what an ethical dilemma is and name four categories of ethical dilemmas typically </a:t>
            </a:r>
            <a:r>
              <a:rPr lang="en-US" dirty="0" smtClean="0">
                <a:solidFill>
                  <a:schemeClr val="tx2"/>
                </a:solidFill>
              </a:rPr>
              <a:t>faced by </a:t>
            </a:r>
            <a:r>
              <a:rPr lang="en-US" dirty="0">
                <a:solidFill>
                  <a:schemeClr val="tx2"/>
                </a:solidFill>
              </a:rPr>
              <a:t>a police </a:t>
            </a:r>
            <a:r>
              <a:rPr lang="en-US" dirty="0" smtClean="0">
                <a:solidFill>
                  <a:schemeClr val="tx2"/>
                </a:solidFill>
              </a:rPr>
              <a:t>officer</a:t>
            </a:r>
            <a:endParaRPr lang="en-US" dirty="0">
              <a:solidFill>
                <a:schemeClr val="tx2"/>
              </a:solidFill>
            </a:endParaRPr>
          </a:p>
        </p:txBody>
      </p:sp>
      <p:sp>
        <p:nvSpPr>
          <p:cNvPr id="20482" name="Rectangle 2" hidden="1"/>
          <p:cNvSpPr>
            <a:spLocks noGrp="1" noChangeArrowheads="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860488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Use of Force and Racial Bias</a:t>
            </a:r>
            <a:endParaRPr lang="en-IN" dirty="0"/>
          </a:p>
        </p:txBody>
      </p:sp>
      <p:sp>
        <p:nvSpPr>
          <p:cNvPr id="3" name="Content Placeholder 2"/>
          <p:cNvSpPr>
            <a:spLocks noGrp="1"/>
          </p:cNvSpPr>
          <p:nvPr>
            <p:ph idx="1"/>
          </p:nvPr>
        </p:nvSpPr>
        <p:spPr/>
        <p:txBody>
          <a:bodyPr/>
          <a:lstStyle/>
          <a:p>
            <a:r>
              <a:rPr lang="en-IN" b="1" dirty="0" smtClean="0"/>
              <a:t>Racial profiling</a:t>
            </a:r>
            <a:r>
              <a:rPr lang="en-IN" dirty="0" smtClean="0"/>
              <a:t>: Targeting people for police action based on their race, ethnicity, or national origin</a:t>
            </a:r>
          </a:p>
          <a:p>
            <a:r>
              <a:rPr lang="en-IN" b="1" dirty="0"/>
              <a:t>Civil rights violation</a:t>
            </a:r>
            <a:r>
              <a:rPr lang="en-IN" dirty="0"/>
              <a:t>: Interference with a citizen’s constitutional rights by a civil servant</a:t>
            </a:r>
          </a:p>
          <a:p>
            <a:pPr marL="0" indent="0">
              <a:buNone/>
            </a:pPr>
            <a:endParaRPr lang="en-IN" dirty="0" smtClean="0"/>
          </a:p>
        </p:txBody>
      </p:sp>
      <p:pic>
        <p:nvPicPr>
          <p:cNvPr id="4" name="Picture 3" descr="This image shows a man wearing a black shirt that has a graphic of two palms. The palms imprinted on the shirt are red in color. It also contains the text DON’T SHOOT NO JUSTICE NO PEACE. In the center of the shirt there is symbol of star. The face of a man with a skullcap is seen in the background." title="Use of Force and Racial Bi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0" y="4098255"/>
            <a:ext cx="3537038" cy="2287213"/>
          </a:xfrm>
          <a:prstGeom prst="rect">
            <a:avLst/>
          </a:prstGeom>
        </p:spPr>
      </p:pic>
    </p:spTree>
    <p:extLst>
      <p:ext uri="{BB962C8B-B14F-4D97-AF65-F5344CB8AC3E}">
        <p14:creationId xmlns:p14="http://schemas.microsoft.com/office/powerpoint/2010/main" val="4017626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46161" y="2654205"/>
            <a:ext cx="7615451" cy="184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32500" lnSpcReduction="200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9800" dirty="0">
                <a:solidFill>
                  <a:srgbClr val="D09545"/>
                </a:solidFill>
                <a:latin typeface="+mn-lt"/>
              </a:rPr>
              <a:t>LO - 5</a:t>
            </a:r>
          </a:p>
          <a:p>
            <a:pPr eaLnBrk="1" hangingPunct="1"/>
            <a:r>
              <a:rPr lang="en-US" sz="7700" b="0" dirty="0">
                <a:solidFill>
                  <a:srgbClr val="000000"/>
                </a:solidFill>
                <a:cs typeface="Arial" charset="0"/>
              </a:rPr>
              <a:t>Explain what an ethical dilemma is and name four categories of ethical dilemmas typically </a:t>
            </a:r>
            <a:r>
              <a:rPr lang="en-US" sz="7700" b="0" dirty="0" smtClean="0">
                <a:solidFill>
                  <a:srgbClr val="000000"/>
                </a:solidFill>
                <a:cs typeface="Arial" charset="0"/>
              </a:rPr>
              <a:t>faced by </a:t>
            </a:r>
            <a:r>
              <a:rPr lang="en-US" sz="7700" b="0" dirty="0">
                <a:solidFill>
                  <a:srgbClr val="000000"/>
                </a:solidFill>
                <a:cs typeface="Arial" charset="0"/>
              </a:rPr>
              <a:t>a police officer</a:t>
            </a:r>
          </a:p>
          <a:p>
            <a:pPr eaLnBrk="1" hangingPunct="1"/>
            <a:r>
              <a:rPr lang="en-US" sz="3600" dirty="0" smtClean="0">
                <a:latin typeface="+mn-lt"/>
              </a:rPr>
              <a:t/>
            </a:r>
            <a:br>
              <a:rPr lang="en-US" sz="3600" dirty="0" smtClean="0">
                <a:latin typeface="+mn-lt"/>
              </a:rPr>
            </a:br>
            <a:endParaRPr lang="en-US" sz="2400" b="0" dirty="0"/>
          </a:p>
        </p:txBody>
      </p:sp>
      <p:sp>
        <p:nvSpPr>
          <p:cNvPr id="5" name="Title 4" hidden="1"/>
          <p:cNvSpPr>
            <a:spLocks noGrp="1"/>
          </p:cNvSpPr>
          <p:nvPr>
            <p:ph type="title"/>
          </p:nvPr>
        </p:nvSpPr>
        <p:spPr/>
        <p:txBody>
          <a:bodyPr/>
          <a:lstStyle/>
          <a:p>
            <a:r>
              <a:rPr lang="en-IN" dirty="0" smtClean="0"/>
              <a:t>LO5</a:t>
            </a:r>
            <a:endParaRPr lang="en-IN" dirty="0"/>
          </a:p>
        </p:txBody>
      </p:sp>
    </p:spTree>
    <p:extLst>
      <p:ext uri="{BB962C8B-B14F-4D97-AF65-F5344CB8AC3E}">
        <p14:creationId xmlns:p14="http://schemas.microsoft.com/office/powerpoint/2010/main" val="3106059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Ethical Dilemma</a:t>
            </a:r>
            <a:endParaRPr lang="en-IN" dirty="0"/>
          </a:p>
        </p:txBody>
      </p:sp>
      <p:sp>
        <p:nvSpPr>
          <p:cNvPr id="3" name="Content Placeholder 2"/>
          <p:cNvSpPr>
            <a:spLocks noGrp="1"/>
          </p:cNvSpPr>
          <p:nvPr>
            <p:ph idx="1"/>
          </p:nvPr>
        </p:nvSpPr>
        <p:spPr/>
        <p:txBody>
          <a:bodyPr/>
          <a:lstStyle/>
          <a:p>
            <a:r>
              <a:rPr lang="en-IN" dirty="0" smtClean="0"/>
              <a:t>Situation where law enforcement officers:</a:t>
            </a:r>
          </a:p>
          <a:p>
            <a:pPr lvl="1"/>
            <a:r>
              <a:rPr lang="en-IN" dirty="0" smtClean="0"/>
              <a:t>Have difficulty doing what is right</a:t>
            </a:r>
          </a:p>
          <a:p>
            <a:pPr lvl="1"/>
            <a:r>
              <a:rPr lang="en-IN" dirty="0" smtClean="0"/>
              <a:t>Are unaware of the right course of action</a:t>
            </a:r>
          </a:p>
          <a:p>
            <a:pPr lvl="1"/>
            <a:r>
              <a:rPr lang="en-IN" dirty="0" smtClean="0"/>
              <a:t>Find the wrong choice tempting </a:t>
            </a:r>
          </a:p>
          <a:p>
            <a:r>
              <a:rPr lang="en-IN" b="1" dirty="0" smtClean="0"/>
              <a:t>Noble cause corruption</a:t>
            </a:r>
            <a:r>
              <a:rPr lang="en-IN" dirty="0" smtClean="0"/>
              <a:t>: Intentional misconduct by a police officer to attain what the officer believes is a just result</a:t>
            </a:r>
          </a:p>
          <a:p>
            <a:pPr lvl="1"/>
            <a:endParaRPr lang="en-IN" dirty="0" smtClean="0"/>
          </a:p>
          <a:p>
            <a:pPr lvl="1"/>
            <a:endParaRPr lang="en-IN" dirty="0"/>
          </a:p>
        </p:txBody>
      </p:sp>
    </p:spTree>
    <p:extLst>
      <p:ext uri="{BB962C8B-B14F-4D97-AF65-F5344CB8AC3E}">
        <p14:creationId xmlns:p14="http://schemas.microsoft.com/office/powerpoint/2010/main" val="3902473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Elements of Ethics</a:t>
            </a:r>
            <a:endParaRPr lang="en-IN" dirty="0"/>
          </a:p>
        </p:txBody>
      </p:sp>
      <p:sp>
        <p:nvSpPr>
          <p:cNvPr id="4" name="Freeform 3" descr="This slide contains four rectangular boxes. The first box from the left is labeled discretion and the second box is labeled duty. The third box is labeled honesty and is placed below the first box. The fourth box is labeled loyalty and is placed below the second box." title="Elements of Ethics"/>
          <p:cNvSpPr/>
          <p:nvPr/>
        </p:nvSpPr>
        <p:spPr>
          <a:xfrm>
            <a:off x="933810" y="1719180"/>
            <a:ext cx="3523538" cy="1982214"/>
          </a:xfrm>
          <a:custGeom>
            <a:avLst/>
            <a:gdLst>
              <a:gd name="connsiteX0" fmla="*/ 0 w 3303691"/>
              <a:gd name="connsiteY0" fmla="*/ 0 h 1982214"/>
              <a:gd name="connsiteX1" fmla="*/ 3303691 w 3303691"/>
              <a:gd name="connsiteY1" fmla="*/ 0 h 1982214"/>
              <a:gd name="connsiteX2" fmla="*/ 3303691 w 3303691"/>
              <a:gd name="connsiteY2" fmla="*/ 1982214 h 1982214"/>
              <a:gd name="connsiteX3" fmla="*/ 0 w 3303691"/>
              <a:gd name="connsiteY3" fmla="*/ 1982214 h 1982214"/>
              <a:gd name="connsiteX4" fmla="*/ 0 w 3303691"/>
              <a:gd name="connsiteY4" fmla="*/ 0 h 198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691" h="1982214">
                <a:moveTo>
                  <a:pt x="0" y="0"/>
                </a:moveTo>
                <a:lnTo>
                  <a:pt x="3303691" y="0"/>
                </a:lnTo>
                <a:lnTo>
                  <a:pt x="3303691" y="1982214"/>
                </a:lnTo>
                <a:lnTo>
                  <a:pt x="0" y="198221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kern="1200" dirty="0" smtClean="0">
                <a:solidFill>
                  <a:schemeClr val="bg1"/>
                </a:solidFill>
              </a:rPr>
              <a:t>Discretion</a:t>
            </a:r>
            <a:endParaRPr lang="en-US" sz="3000" b="0" kern="1200" dirty="0">
              <a:solidFill>
                <a:schemeClr val="bg1"/>
              </a:solidFill>
            </a:endParaRPr>
          </a:p>
        </p:txBody>
      </p:sp>
      <p:sp>
        <p:nvSpPr>
          <p:cNvPr id="5" name="Freeform 4" descr="This slide contains four rectangular boxes. The first box from the left is labeled discretion and the second box is labeled duty. The third box is labeled honesty and is placed below the first box. The fourth box is labeled loyalty and is placed below the second box." title="Elements of Ethics"/>
          <p:cNvSpPr/>
          <p:nvPr/>
        </p:nvSpPr>
        <p:spPr>
          <a:xfrm>
            <a:off x="4809702" y="1719180"/>
            <a:ext cx="3523538" cy="1982214"/>
          </a:xfrm>
          <a:custGeom>
            <a:avLst/>
            <a:gdLst>
              <a:gd name="connsiteX0" fmla="*/ 0 w 3303691"/>
              <a:gd name="connsiteY0" fmla="*/ 0 h 1982214"/>
              <a:gd name="connsiteX1" fmla="*/ 3303691 w 3303691"/>
              <a:gd name="connsiteY1" fmla="*/ 0 h 1982214"/>
              <a:gd name="connsiteX2" fmla="*/ 3303691 w 3303691"/>
              <a:gd name="connsiteY2" fmla="*/ 1982214 h 1982214"/>
              <a:gd name="connsiteX3" fmla="*/ 0 w 3303691"/>
              <a:gd name="connsiteY3" fmla="*/ 1982214 h 1982214"/>
              <a:gd name="connsiteX4" fmla="*/ 0 w 3303691"/>
              <a:gd name="connsiteY4" fmla="*/ 0 h 198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691" h="1982214">
                <a:moveTo>
                  <a:pt x="0" y="0"/>
                </a:moveTo>
                <a:lnTo>
                  <a:pt x="3303691" y="0"/>
                </a:lnTo>
                <a:lnTo>
                  <a:pt x="3303691" y="1982214"/>
                </a:lnTo>
                <a:lnTo>
                  <a:pt x="0" y="198221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kern="1200" dirty="0" smtClean="0">
                <a:solidFill>
                  <a:schemeClr val="bg1"/>
                </a:solidFill>
              </a:rPr>
              <a:t>Duty</a:t>
            </a:r>
            <a:endParaRPr lang="en-US" sz="3000" b="0" kern="1200" dirty="0">
              <a:solidFill>
                <a:schemeClr val="bg1"/>
              </a:solidFill>
            </a:endParaRPr>
          </a:p>
        </p:txBody>
      </p:sp>
      <p:sp>
        <p:nvSpPr>
          <p:cNvPr id="7" name="Freeform 6" descr="This slide contains four rectangular boxes. The first box from the left is labeled discretion and the second box is labeled duty. The third box is labeled honesty and is placed below the first box. The fourth box is labeled loyalty and is placed below the second box." title="Elements of Ethics"/>
          <p:cNvSpPr/>
          <p:nvPr/>
        </p:nvSpPr>
        <p:spPr>
          <a:xfrm>
            <a:off x="933810" y="4031764"/>
            <a:ext cx="3523538" cy="1982214"/>
          </a:xfrm>
          <a:custGeom>
            <a:avLst/>
            <a:gdLst>
              <a:gd name="connsiteX0" fmla="*/ 0 w 3303691"/>
              <a:gd name="connsiteY0" fmla="*/ 0 h 1982214"/>
              <a:gd name="connsiteX1" fmla="*/ 3303691 w 3303691"/>
              <a:gd name="connsiteY1" fmla="*/ 0 h 1982214"/>
              <a:gd name="connsiteX2" fmla="*/ 3303691 w 3303691"/>
              <a:gd name="connsiteY2" fmla="*/ 1982214 h 1982214"/>
              <a:gd name="connsiteX3" fmla="*/ 0 w 3303691"/>
              <a:gd name="connsiteY3" fmla="*/ 1982214 h 1982214"/>
              <a:gd name="connsiteX4" fmla="*/ 0 w 3303691"/>
              <a:gd name="connsiteY4" fmla="*/ 0 h 198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691" h="1982214">
                <a:moveTo>
                  <a:pt x="0" y="0"/>
                </a:moveTo>
                <a:lnTo>
                  <a:pt x="3303691" y="0"/>
                </a:lnTo>
                <a:lnTo>
                  <a:pt x="3303691" y="1982214"/>
                </a:lnTo>
                <a:lnTo>
                  <a:pt x="0" y="198221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kern="1200" dirty="0" smtClean="0">
                <a:solidFill>
                  <a:schemeClr val="bg1"/>
                </a:solidFill>
              </a:rPr>
              <a:t>Honesty</a:t>
            </a:r>
            <a:endParaRPr lang="en-US" sz="3000" b="0" kern="1200" dirty="0">
              <a:solidFill>
                <a:schemeClr val="bg1"/>
              </a:solidFill>
            </a:endParaRPr>
          </a:p>
        </p:txBody>
      </p:sp>
      <p:sp>
        <p:nvSpPr>
          <p:cNvPr id="8" name="Freeform 7" descr="This slide contains four rectangular boxes. The first box from the left is labeled discretion and the second box is labeled duty. The third box is labeled honesty and is placed below the first box. The fourth box is labeled loyalty and is placed below the second box." title="Elements of Ethics"/>
          <p:cNvSpPr/>
          <p:nvPr/>
        </p:nvSpPr>
        <p:spPr>
          <a:xfrm>
            <a:off x="4809702" y="4031764"/>
            <a:ext cx="3523538" cy="1982214"/>
          </a:xfrm>
          <a:custGeom>
            <a:avLst/>
            <a:gdLst>
              <a:gd name="connsiteX0" fmla="*/ 0 w 3303691"/>
              <a:gd name="connsiteY0" fmla="*/ 0 h 1982214"/>
              <a:gd name="connsiteX1" fmla="*/ 3303691 w 3303691"/>
              <a:gd name="connsiteY1" fmla="*/ 0 h 1982214"/>
              <a:gd name="connsiteX2" fmla="*/ 3303691 w 3303691"/>
              <a:gd name="connsiteY2" fmla="*/ 1982214 h 1982214"/>
              <a:gd name="connsiteX3" fmla="*/ 0 w 3303691"/>
              <a:gd name="connsiteY3" fmla="*/ 1982214 h 1982214"/>
              <a:gd name="connsiteX4" fmla="*/ 0 w 3303691"/>
              <a:gd name="connsiteY4" fmla="*/ 0 h 198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691" h="1982214">
                <a:moveTo>
                  <a:pt x="0" y="0"/>
                </a:moveTo>
                <a:lnTo>
                  <a:pt x="3303691" y="0"/>
                </a:lnTo>
                <a:lnTo>
                  <a:pt x="3303691" y="1982214"/>
                </a:lnTo>
                <a:lnTo>
                  <a:pt x="0" y="198221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kern="1200" dirty="0" smtClean="0">
                <a:solidFill>
                  <a:schemeClr val="bg1"/>
                </a:solidFill>
              </a:rPr>
              <a:t>Loyalty</a:t>
            </a:r>
            <a:endParaRPr lang="en-US" sz="3000" b="0" kern="1200" dirty="0">
              <a:solidFill>
                <a:schemeClr val="bg1"/>
              </a:solidFill>
            </a:endParaRPr>
          </a:p>
        </p:txBody>
      </p:sp>
    </p:spTree>
    <p:extLst>
      <p:ext uri="{BB962C8B-B14F-4D97-AF65-F5344CB8AC3E}">
        <p14:creationId xmlns:p14="http://schemas.microsoft.com/office/powerpoint/2010/main" val="23472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Careers </a:t>
            </a:r>
            <a:r>
              <a:rPr lang="en-US" sz="3600" dirty="0"/>
              <a:t>in Criminal </a:t>
            </a:r>
            <a:r>
              <a:rPr lang="en-US" sz="3600" dirty="0" smtClean="0"/>
              <a:t>Justice: </a:t>
            </a:r>
            <a:r>
              <a:rPr lang="en-IN" sz="3600" dirty="0"/>
              <a:t>Fish and </a:t>
            </a:r>
            <a:r>
              <a:rPr lang="en-IN" sz="3600" dirty="0" smtClean="0"/>
              <a:t>Wildlife Service Officer</a:t>
            </a:r>
            <a:r>
              <a:rPr lang="en-IN" sz="3600" dirty="0"/>
              <a:t/>
            </a:r>
            <a:br>
              <a:rPr lang="en-IN" sz="3600" dirty="0"/>
            </a:br>
            <a:endParaRPr lang="en-IN" sz="3600" dirty="0"/>
          </a:p>
        </p:txBody>
      </p:sp>
      <p:sp>
        <p:nvSpPr>
          <p:cNvPr id="3" name="Content Placeholder 2"/>
          <p:cNvSpPr>
            <a:spLocks noGrp="1"/>
          </p:cNvSpPr>
          <p:nvPr>
            <p:ph idx="1"/>
          </p:nvPr>
        </p:nvSpPr>
        <p:spPr>
          <a:xfrm>
            <a:off x="357187" y="1532988"/>
            <a:ext cx="6557963" cy="4553487"/>
          </a:xfrm>
        </p:spPr>
        <p:txBody>
          <a:bodyPr/>
          <a:lstStyle/>
          <a:p>
            <a:r>
              <a:rPr lang="en-IN" dirty="0" smtClean="0"/>
              <a:t>Job </a:t>
            </a:r>
            <a:r>
              <a:rPr lang="en-IN" dirty="0"/>
              <a:t>d</a:t>
            </a:r>
            <a:r>
              <a:rPr lang="en-IN" dirty="0" smtClean="0"/>
              <a:t>escription</a:t>
            </a:r>
            <a:endParaRPr lang="en-IN" dirty="0"/>
          </a:p>
          <a:p>
            <a:pPr lvl="1"/>
            <a:r>
              <a:rPr lang="en-IN" sz="2700" dirty="0" smtClean="0"/>
              <a:t>Protect </a:t>
            </a:r>
            <a:r>
              <a:rPr lang="en-IN" sz="2700" dirty="0"/>
              <a:t>the integrity of America’s natural </a:t>
            </a:r>
            <a:r>
              <a:rPr lang="en-IN" sz="2700" dirty="0" smtClean="0"/>
              <a:t>habitat</a:t>
            </a:r>
            <a:endParaRPr lang="en-IN" sz="2700" dirty="0"/>
          </a:p>
          <a:p>
            <a:r>
              <a:rPr lang="en-IN" dirty="0" smtClean="0"/>
              <a:t>Training </a:t>
            </a:r>
            <a:r>
              <a:rPr lang="en-IN" dirty="0"/>
              <a:t>requirements</a:t>
            </a:r>
          </a:p>
          <a:p>
            <a:pPr lvl="1"/>
            <a:r>
              <a:rPr lang="en-IN" sz="2700" dirty="0"/>
              <a:t>Basic Land Management </a:t>
            </a:r>
            <a:r>
              <a:rPr lang="en-IN" sz="2700" dirty="0" smtClean="0"/>
              <a:t>                            Police </a:t>
            </a:r>
            <a:r>
              <a:rPr lang="en-IN" sz="2700" dirty="0"/>
              <a:t>Training</a:t>
            </a:r>
          </a:p>
          <a:p>
            <a:pPr lvl="1"/>
            <a:r>
              <a:rPr lang="en-IN" sz="2700" dirty="0"/>
              <a:t>Two-week Refuge Officer </a:t>
            </a:r>
            <a:r>
              <a:rPr lang="en-IN" sz="2700" dirty="0" smtClean="0"/>
              <a:t>                                  Basic </a:t>
            </a:r>
            <a:r>
              <a:rPr lang="en-IN" sz="2700" dirty="0"/>
              <a:t>School course </a:t>
            </a:r>
          </a:p>
          <a:p>
            <a:pPr lvl="1"/>
            <a:r>
              <a:rPr lang="en-IN" sz="2700" dirty="0"/>
              <a:t>Ten-week Field Training and Evaluation Program</a:t>
            </a:r>
          </a:p>
          <a:p>
            <a:r>
              <a:rPr lang="en-IN" dirty="0"/>
              <a:t>Annual salary </a:t>
            </a:r>
            <a:r>
              <a:rPr lang="en-IN" dirty="0" smtClean="0"/>
              <a:t>range - </a:t>
            </a:r>
            <a:r>
              <a:rPr lang="en-IN" sz="2700" dirty="0" smtClean="0"/>
              <a:t>$38,000-$62,000</a:t>
            </a:r>
            <a:endParaRPr lang="en-IN" sz="2700" dirty="0"/>
          </a:p>
          <a:p>
            <a:pPr marL="0" indent="0">
              <a:buNone/>
            </a:pPr>
            <a:endParaRPr lang="en-IN" dirty="0"/>
          </a:p>
        </p:txBody>
      </p:sp>
      <p:pic>
        <p:nvPicPr>
          <p:cNvPr id="4" name="Picture 3" descr="This image shows a man dressed in a formal shirt and pant. He is holding a square shaped box with two different varieties of items in it. He is squatting near a rectangular box. The box has a transparent door, which houses a tube on the top portion of the box. Below there is a small rectangular shaped structure and a small spherical object is kept on it." title="Careers in Criminal Justice (Continu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07" y="2724128"/>
            <a:ext cx="3380157" cy="2205060"/>
          </a:xfrm>
          <a:prstGeom prst="rect">
            <a:avLst/>
          </a:prstGeom>
        </p:spPr>
      </p:pic>
    </p:spTree>
    <p:extLst>
      <p:ext uri="{BB962C8B-B14F-4D97-AF65-F5344CB8AC3E}">
        <p14:creationId xmlns:p14="http://schemas.microsoft.com/office/powerpoint/2010/main" val="1644230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Criminal </a:t>
            </a:r>
            <a:r>
              <a:rPr lang="en-US" dirty="0" smtClean="0"/>
              <a:t>Justice: Forensic Scientist </a:t>
            </a:r>
            <a:endParaRPr lang="en-IN" sz="2000" b="0" dirty="0"/>
          </a:p>
        </p:txBody>
      </p:sp>
      <p:sp>
        <p:nvSpPr>
          <p:cNvPr id="3" name="Content Placeholder 2"/>
          <p:cNvSpPr>
            <a:spLocks noGrp="1"/>
          </p:cNvSpPr>
          <p:nvPr>
            <p:ph idx="1"/>
          </p:nvPr>
        </p:nvSpPr>
        <p:spPr>
          <a:xfrm>
            <a:off x="525764" y="1478396"/>
            <a:ext cx="6932311" cy="4350904"/>
          </a:xfrm>
        </p:spPr>
        <p:txBody>
          <a:bodyPr/>
          <a:lstStyle/>
          <a:p>
            <a:r>
              <a:rPr lang="en-IN" dirty="0" smtClean="0"/>
              <a:t>Job </a:t>
            </a:r>
            <a:r>
              <a:rPr lang="en-IN" dirty="0"/>
              <a:t>d</a:t>
            </a:r>
            <a:r>
              <a:rPr lang="en-IN" dirty="0" smtClean="0"/>
              <a:t>escription</a:t>
            </a:r>
            <a:endParaRPr lang="en-IN" dirty="0"/>
          </a:p>
          <a:p>
            <a:pPr lvl="1"/>
            <a:r>
              <a:rPr lang="en-IN" dirty="0" smtClean="0"/>
              <a:t>Examine</a:t>
            </a:r>
            <a:r>
              <a:rPr lang="en-IN" dirty="0"/>
              <a:t>, test, and </a:t>
            </a:r>
            <a:r>
              <a:rPr lang="en-IN" dirty="0" err="1"/>
              <a:t>analyze</a:t>
            </a:r>
            <a:r>
              <a:rPr lang="en-IN" dirty="0"/>
              <a:t> </a:t>
            </a:r>
            <a:r>
              <a:rPr lang="en-IN" dirty="0" smtClean="0"/>
              <a:t>evidence collected at </a:t>
            </a:r>
            <a:r>
              <a:rPr lang="en-IN" dirty="0"/>
              <a:t>a crime </a:t>
            </a:r>
            <a:r>
              <a:rPr lang="en-IN" dirty="0" smtClean="0"/>
              <a:t>scene</a:t>
            </a:r>
            <a:endParaRPr lang="en-IN" dirty="0"/>
          </a:p>
          <a:p>
            <a:pPr lvl="1"/>
            <a:r>
              <a:rPr lang="en-IN" dirty="0" smtClean="0"/>
              <a:t>Testify </a:t>
            </a:r>
            <a:r>
              <a:rPr lang="en-IN" dirty="0"/>
              <a:t>as an expert witness </a:t>
            </a:r>
            <a:r>
              <a:rPr lang="en-IN" dirty="0" smtClean="0"/>
              <a:t>                        in </a:t>
            </a:r>
            <a:r>
              <a:rPr lang="en-IN" dirty="0"/>
              <a:t>criminal </a:t>
            </a:r>
            <a:r>
              <a:rPr lang="en-IN" dirty="0" smtClean="0"/>
              <a:t>trials</a:t>
            </a:r>
          </a:p>
          <a:p>
            <a:r>
              <a:rPr lang="en-IN" dirty="0"/>
              <a:t>Training requirements</a:t>
            </a:r>
          </a:p>
          <a:p>
            <a:pPr lvl="1"/>
            <a:r>
              <a:rPr lang="en-IN" dirty="0"/>
              <a:t>A bachelor’s degree in science</a:t>
            </a:r>
          </a:p>
          <a:p>
            <a:pPr lvl="1"/>
            <a:r>
              <a:rPr lang="en-IN" dirty="0"/>
              <a:t>Certification programs </a:t>
            </a:r>
            <a:r>
              <a:rPr lang="en-IN" dirty="0" smtClean="0"/>
              <a:t>for      specializations</a:t>
            </a:r>
            <a:endParaRPr lang="en-IN" dirty="0"/>
          </a:p>
          <a:p>
            <a:r>
              <a:rPr lang="en-IN" dirty="0"/>
              <a:t>Annual salary </a:t>
            </a:r>
            <a:r>
              <a:rPr lang="en-IN" dirty="0" smtClean="0"/>
              <a:t>range - $52,000-</a:t>
            </a:r>
            <a:r>
              <a:rPr lang="en-IN" dirty="0"/>
              <a:t>$85,000</a:t>
            </a:r>
          </a:p>
          <a:p>
            <a:endParaRPr lang="en-IN" dirty="0"/>
          </a:p>
        </p:txBody>
      </p:sp>
      <p:pic>
        <p:nvPicPr>
          <p:cNvPr id="4" name="Picture 3" descr="This image shows a woman with short hair holding a square  piece of paper that reads 5. She is picking another squre piece of paper labeled 4. There are two other sqare peices of papers , l that read 3 and 7.  They are lying on the ground." title="Careers in Criminal Justice (Continue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233" y="2448441"/>
            <a:ext cx="3070131" cy="2990958"/>
          </a:xfrm>
          <a:prstGeom prst="rect">
            <a:avLst/>
          </a:prstGeom>
        </p:spPr>
      </p:pic>
    </p:spTree>
    <p:extLst>
      <p:ext uri="{BB962C8B-B14F-4D97-AF65-F5344CB8AC3E}">
        <p14:creationId xmlns:p14="http://schemas.microsoft.com/office/powerpoint/2010/main" val="310559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447800"/>
            <a:ext cx="3565207" cy="4648199"/>
          </a:xfrm>
        </p:spPr>
        <p:txBody>
          <a:bodyPr>
            <a:noAutofit/>
          </a:bodyPr>
          <a:lstStyle/>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Policy</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Bureaucracy</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Delegation of Authority</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Detective</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Confidential Informant (CI)</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Clearance rate</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Cold case</a:t>
            </a:r>
          </a:p>
          <a:p>
            <a:pPr marL="457200" indent="-457200">
              <a:spcBef>
                <a:spcPts val="600"/>
              </a:spcBef>
              <a:buFont typeface="Arial" panose="020B0604020202020204" pitchFamily="34" charset="0"/>
              <a:buChar char="•"/>
              <a:defRPr/>
            </a:pPr>
            <a:r>
              <a:rPr lang="en-IN" altLang="en-US" dirty="0" smtClean="0">
                <a:solidFill>
                  <a:schemeClr val="tx2"/>
                </a:solidFill>
                <a:ea typeface="Rockwell" panose="02060603020205020403" pitchFamily="18" charset="0"/>
                <a:cs typeface="Rockwell" panose="02060603020205020403" pitchFamily="18" charset="0"/>
              </a:rPr>
              <a:t>Forensics</a:t>
            </a:r>
          </a:p>
          <a:p>
            <a:pPr marL="457200" indent="-457200">
              <a:spcBef>
                <a:spcPts val="600"/>
              </a:spcBef>
              <a:buFont typeface="Arial" panose="020B0604020202020204" pitchFamily="34" charset="0"/>
              <a:buChar char="•"/>
              <a:defRPr/>
            </a:pPr>
            <a:r>
              <a:rPr lang="en-IN" altLang="en-US" dirty="0">
                <a:solidFill>
                  <a:schemeClr val="tx2"/>
                </a:solidFill>
              </a:rPr>
              <a:t>Trace </a:t>
            </a:r>
            <a:r>
              <a:rPr lang="en-IN" altLang="en-US" dirty="0" smtClean="0">
                <a:solidFill>
                  <a:schemeClr val="tx2"/>
                </a:solidFill>
              </a:rPr>
              <a:t>evidence</a:t>
            </a:r>
            <a:endParaRPr lang="en-IN" altLang="en-US" dirty="0">
              <a:solidFill>
                <a:schemeClr val="tx2"/>
              </a:solidFill>
            </a:endParaRPr>
          </a:p>
        </p:txBody>
      </p:sp>
      <p:sp>
        <p:nvSpPr>
          <p:cNvPr id="4" name="Title 3" hidden="1"/>
          <p:cNvSpPr>
            <a:spLocks noGrp="1"/>
          </p:cNvSpPr>
          <p:nvPr>
            <p:ph type="title"/>
          </p:nvPr>
        </p:nvSpPr>
        <p:spPr/>
        <p:txBody>
          <a:bodyPr/>
          <a:lstStyle/>
          <a:p>
            <a:r>
              <a:rPr lang="en-IN" dirty="0" smtClean="0"/>
              <a:t>Key Terms</a:t>
            </a:r>
            <a:endParaRPr lang="en-IN" dirty="0"/>
          </a:p>
        </p:txBody>
      </p:sp>
      <p:sp>
        <p:nvSpPr>
          <p:cNvPr id="7" name="TextBox 6"/>
          <p:cNvSpPr txBox="1"/>
          <p:nvPr/>
        </p:nvSpPr>
        <p:spPr>
          <a:xfrm>
            <a:off x="4953000" y="1447800"/>
            <a:ext cx="373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lnSpc>
                <a:spcPct val="90000"/>
              </a:lnSpc>
              <a:spcBef>
                <a:spcPts val="600"/>
              </a:spcBef>
              <a:buClrTx/>
              <a:buFont typeface="Arial" panose="020B0604020202020204" pitchFamily="34" charset="0"/>
              <a:buChar char="•"/>
              <a:defRPr sz="2800">
                <a:latin typeface="+mn-lt"/>
                <a:ea typeface="Rockwell" panose="02060603020205020403" pitchFamily="18" charset="0"/>
                <a:cs typeface="Rockwell" panose="02060603020205020403" pitchFamily="18" charset="0"/>
              </a:defRPr>
            </a:lvl1pPr>
            <a:lvl2pPr marL="640080" indent="-274320" eaLnBrk="0" hangingPunct="0">
              <a:lnSpc>
                <a:spcPct val="90000"/>
              </a:lnSpc>
              <a:spcBef>
                <a:spcPct val="20000"/>
              </a:spcBef>
              <a:buClr>
                <a:srgbClr val="B00027"/>
              </a:buClr>
              <a:buFont typeface="Arial"/>
              <a:buChar char="•"/>
              <a:defRPr sz="2800" b="0" i="1">
                <a:latin typeface="+mn-lt"/>
                <a:ea typeface="+mn-ea"/>
                <a:cs typeface="+mn-cs"/>
              </a:defRPr>
            </a:lvl2pPr>
            <a:lvl3pPr marL="960120" indent="-320040" eaLnBrk="0" hangingPunct="0">
              <a:lnSpc>
                <a:spcPct val="90000"/>
              </a:lnSpc>
              <a:spcBef>
                <a:spcPct val="20000"/>
              </a:spcBef>
              <a:buClr>
                <a:srgbClr val="B00027"/>
              </a:buClr>
              <a:buSzPct val="100000"/>
              <a:buFont typeface="Lucida Grande"/>
              <a:buChar char="-"/>
              <a:defRPr sz="2800">
                <a:latin typeface="+mn-lt"/>
                <a:ea typeface="+mn-ea"/>
                <a:cs typeface="+mn-cs"/>
              </a:defRPr>
            </a:lvl3pPr>
            <a:lvl4pPr marL="1234440" indent="-228600" eaLnBrk="0" hangingPunct="0">
              <a:lnSpc>
                <a:spcPct val="90000"/>
              </a:lnSpc>
              <a:spcBef>
                <a:spcPct val="20000"/>
              </a:spcBef>
              <a:buFont typeface="Arial"/>
              <a:buChar char="▸"/>
              <a:defRPr sz="2400">
                <a:latin typeface="+mn-lt"/>
                <a:ea typeface="+mn-ea"/>
                <a:cs typeface="+mn-cs"/>
              </a:defRPr>
            </a:lvl4pPr>
            <a:lvl5pPr marL="1508760" indent="-228600" eaLnBrk="0" hangingPunct="0">
              <a:spcBef>
                <a:spcPct val="20000"/>
              </a:spcBef>
              <a:buFont typeface="Arial" panose="020B0604020202020204" pitchFamily="34" charset="0"/>
              <a:buChar char="»"/>
              <a:defRPr sz="2000">
                <a:latin typeface="+mn-lt"/>
                <a:ea typeface="+mn-ea"/>
                <a:cs typeface="+mn-cs"/>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r>
              <a:rPr lang="en-IN" altLang="en-US" dirty="0" smtClean="0">
                <a:solidFill>
                  <a:schemeClr val="tx2"/>
                </a:solidFill>
              </a:rPr>
              <a:t>Ballistics</a:t>
            </a:r>
          </a:p>
          <a:p>
            <a:r>
              <a:rPr lang="en-IN" altLang="en-US" dirty="0" smtClean="0">
                <a:solidFill>
                  <a:schemeClr val="tx2"/>
                </a:solidFill>
              </a:rPr>
              <a:t>DNA fingerprinting</a:t>
            </a:r>
          </a:p>
          <a:p>
            <a:r>
              <a:rPr lang="en-IN" altLang="en-US" dirty="0" smtClean="0">
                <a:solidFill>
                  <a:schemeClr val="tx2"/>
                </a:solidFill>
              </a:rPr>
              <a:t>Cold hit</a:t>
            </a:r>
          </a:p>
          <a:p>
            <a:r>
              <a:rPr lang="en-IN" altLang="en-US" dirty="0" smtClean="0">
                <a:solidFill>
                  <a:schemeClr val="tx2"/>
                </a:solidFill>
              </a:rPr>
              <a:t>Incident-driven policing</a:t>
            </a:r>
          </a:p>
          <a:p>
            <a:r>
              <a:rPr lang="en-IN" altLang="en-US" dirty="0" smtClean="0">
                <a:solidFill>
                  <a:schemeClr val="tx2"/>
                </a:solidFill>
              </a:rPr>
              <a:t>Computer-aided dispatch</a:t>
            </a:r>
          </a:p>
          <a:p>
            <a:r>
              <a:rPr lang="en-IN" altLang="en-US" dirty="0" smtClean="0">
                <a:solidFill>
                  <a:schemeClr val="tx2"/>
                </a:solidFill>
              </a:rPr>
              <a:t>Random patrol</a:t>
            </a:r>
          </a:p>
          <a:p>
            <a:pPr>
              <a:defRPr/>
            </a:pPr>
            <a:r>
              <a:rPr lang="en-IN" altLang="en-US" dirty="0">
                <a:solidFill>
                  <a:schemeClr val="tx2"/>
                </a:solidFill>
              </a:rPr>
              <a:t>Directed patrol</a:t>
            </a:r>
          </a:p>
          <a:p>
            <a:pPr>
              <a:defRPr/>
            </a:pPr>
            <a:r>
              <a:rPr lang="en-IN" altLang="en-US" dirty="0">
                <a:solidFill>
                  <a:schemeClr val="tx2"/>
                </a:solidFill>
              </a:rPr>
              <a:t>Hot </a:t>
            </a:r>
            <a:r>
              <a:rPr lang="en-IN" altLang="en-US" dirty="0" smtClean="0">
                <a:solidFill>
                  <a:schemeClr val="tx2"/>
                </a:solidFill>
              </a:rPr>
              <a:t>spots</a:t>
            </a:r>
          </a:p>
          <a:p>
            <a:pPr>
              <a:defRPr/>
            </a:pPr>
            <a:r>
              <a:rPr lang="en-IN" altLang="en-US" dirty="0">
                <a:solidFill>
                  <a:schemeClr val="tx2"/>
                </a:solidFill>
              </a:rPr>
              <a:t>Crime </a:t>
            </a:r>
            <a:r>
              <a:rPr lang="en-IN" altLang="en-US" dirty="0" smtClean="0">
                <a:solidFill>
                  <a:schemeClr val="tx2"/>
                </a:solidFill>
              </a:rPr>
              <a:t>mapping</a:t>
            </a:r>
          </a:p>
          <a:p>
            <a:pPr>
              <a:defRPr/>
            </a:pPr>
            <a:endParaRPr lang="en-IN" altLang="en-US" dirty="0">
              <a:solidFill>
                <a:schemeClr val="tx2"/>
              </a:solidFill>
            </a:endParaRPr>
          </a:p>
          <a:p>
            <a:endParaRPr lang="en-IN" altLang="en-US" dirty="0">
              <a:solidFill>
                <a:schemeClr val="tx2"/>
              </a:solidFill>
            </a:endParaRPr>
          </a:p>
          <a:p>
            <a:endParaRPr lang="en-IN" altLang="en-US" dirty="0"/>
          </a:p>
        </p:txBody>
      </p:sp>
    </p:spTree>
    <p:extLst>
      <p:ext uri="{BB962C8B-B14F-4D97-AF65-F5344CB8AC3E}">
        <p14:creationId xmlns:p14="http://schemas.microsoft.com/office/powerpoint/2010/main" val="41863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235393" y="1447800"/>
            <a:ext cx="3565207" cy="4648199"/>
          </a:xfrm>
          <a:noFill/>
        </p:spPr>
        <p:txBody>
          <a:bodyPr>
            <a:noAutofit/>
          </a:bodyPr>
          <a:lstStyle/>
          <a:p>
            <a:pPr marL="457200" indent="-457200">
              <a:spcBef>
                <a:spcPts val="600"/>
              </a:spcBef>
              <a:buFont typeface="Arial" panose="020B0604020202020204" pitchFamily="34" charset="0"/>
              <a:buChar char="•"/>
              <a:defRPr/>
            </a:pPr>
            <a:r>
              <a:rPr lang="en-IN" altLang="en-US" dirty="0" smtClean="0">
                <a:solidFill>
                  <a:schemeClr val="tx2"/>
                </a:solidFill>
                <a:ea typeface="Rockwell" panose="02060603020205020403" pitchFamily="18" charset="0"/>
                <a:cs typeface="Rockwell" panose="02060603020205020403" pitchFamily="18" charset="0"/>
              </a:rPr>
              <a:t>Reactive </a:t>
            </a:r>
            <a:r>
              <a:rPr lang="en-IN" altLang="en-US" dirty="0">
                <a:solidFill>
                  <a:schemeClr val="tx2"/>
                </a:solidFill>
                <a:ea typeface="Rockwell" panose="02060603020205020403" pitchFamily="18" charset="0"/>
                <a:cs typeface="Rockwell" panose="02060603020205020403" pitchFamily="18" charset="0"/>
              </a:rPr>
              <a:t>arrests</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Proactive arrests</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Broken windows theory</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Community policing</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Problem-oriented </a:t>
            </a:r>
            <a:r>
              <a:rPr lang="en-IN" altLang="en-US" dirty="0" smtClean="0">
                <a:solidFill>
                  <a:schemeClr val="tx2"/>
                </a:solidFill>
                <a:ea typeface="Rockwell" panose="02060603020205020403" pitchFamily="18" charset="0"/>
                <a:cs typeface="Rockwell" panose="02060603020205020403" pitchFamily="18" charset="0"/>
              </a:rPr>
              <a:t>policing</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Police subculture</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Socializing</a:t>
            </a:r>
          </a:p>
          <a:p>
            <a:pPr marL="457200" indent="-457200">
              <a:spcBef>
                <a:spcPts val="600"/>
              </a:spcBef>
              <a:buFont typeface="Arial" panose="020B0604020202020204" pitchFamily="34" charset="0"/>
              <a:buChar char="•"/>
              <a:defRPr/>
            </a:pPr>
            <a:r>
              <a:rPr lang="en-IN" altLang="en-US" dirty="0">
                <a:solidFill>
                  <a:schemeClr val="tx2"/>
                </a:solidFill>
                <a:ea typeface="Rockwell" panose="02060603020205020403" pitchFamily="18" charset="0"/>
                <a:cs typeface="Rockwell" panose="02060603020205020403" pitchFamily="18" charset="0"/>
              </a:rPr>
              <a:t>Blue </a:t>
            </a:r>
            <a:r>
              <a:rPr lang="en-IN" altLang="en-US" dirty="0" smtClean="0">
                <a:solidFill>
                  <a:schemeClr val="tx2"/>
                </a:solidFill>
                <a:ea typeface="Rockwell" panose="02060603020205020403" pitchFamily="18" charset="0"/>
                <a:cs typeface="Rockwell" panose="02060603020205020403" pitchFamily="18" charset="0"/>
              </a:rPr>
              <a:t>curtain</a:t>
            </a:r>
          </a:p>
          <a:p>
            <a:pPr marL="457200" indent="-457200">
              <a:spcBef>
                <a:spcPts val="600"/>
              </a:spcBef>
              <a:buFont typeface="Arial" panose="020B0604020202020204" pitchFamily="34" charset="0"/>
              <a:buChar char="•"/>
              <a:defRPr/>
            </a:pPr>
            <a:r>
              <a:rPr lang="en-IN" altLang="en-US" dirty="0">
                <a:solidFill>
                  <a:schemeClr val="tx2"/>
                </a:solidFill>
              </a:rPr>
              <a:t>Stressors</a:t>
            </a:r>
            <a:endParaRPr lang="en-IN" altLang="en-US" dirty="0">
              <a:solidFill>
                <a:schemeClr val="tx2"/>
              </a:solidFill>
              <a:ea typeface="Rockwell" panose="02060603020205020403" pitchFamily="18" charset="0"/>
              <a:cs typeface="Rockwell" panose="02060603020205020403" pitchFamily="18" charset="0"/>
            </a:endParaRPr>
          </a:p>
          <a:p>
            <a:pPr>
              <a:spcBef>
                <a:spcPts val="600"/>
              </a:spcBef>
              <a:defRPr/>
            </a:pPr>
            <a:endParaRPr lang="en-IN" altLang="en-US" dirty="0" smtClean="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pPr>
            <a:endParaRPr lang="en-IN" altLang="en-US" dirty="0">
              <a:latin typeface="Calibri" charset="0"/>
              <a:ea typeface="ＭＳ Ｐゴシック" charset="0"/>
              <a:cs typeface="ＭＳ Ｐゴシック" charset="0"/>
            </a:endParaRPr>
          </a:p>
          <a:p>
            <a:pPr marL="457200" indent="-457200">
              <a:spcBef>
                <a:spcPts val="600"/>
              </a:spcBef>
              <a:buFont typeface="Arial" panose="020B0604020202020204" pitchFamily="34" charset="0"/>
              <a:buChar char="•"/>
            </a:pPr>
            <a:endParaRPr lang="en-IN" altLang="en-US" dirty="0">
              <a:latin typeface="Calibri" charset="0"/>
              <a:ea typeface="ＭＳ Ｐゴシック" charset="0"/>
              <a:cs typeface="ＭＳ Ｐゴシック" charset="0"/>
            </a:endParaRPr>
          </a:p>
        </p:txBody>
      </p:sp>
      <p:sp>
        <p:nvSpPr>
          <p:cNvPr id="4" name="Title 3" hidden="1"/>
          <p:cNvSpPr>
            <a:spLocks noGrp="1"/>
          </p:cNvSpPr>
          <p:nvPr>
            <p:ph type="title"/>
          </p:nvPr>
        </p:nvSpPr>
        <p:spPr/>
        <p:txBody>
          <a:bodyPr/>
          <a:lstStyle/>
          <a:p>
            <a:r>
              <a:rPr lang="en-IN" dirty="0" smtClean="0"/>
              <a:t>Key Terms </a:t>
            </a:r>
            <a:r>
              <a:rPr lang="en-IN" sz="2000" dirty="0" smtClean="0"/>
              <a:t>(Continued)</a:t>
            </a:r>
            <a:endParaRPr lang="en-IN" sz="2000" dirty="0"/>
          </a:p>
        </p:txBody>
      </p:sp>
      <p:sp>
        <p:nvSpPr>
          <p:cNvPr id="6" name="TextBox 5"/>
          <p:cNvSpPr txBox="1"/>
          <p:nvPr/>
        </p:nvSpPr>
        <p:spPr>
          <a:xfrm>
            <a:off x="4953000" y="1447800"/>
            <a:ext cx="373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200" indent="-457200" eaLnBrk="0" hangingPunct="0">
              <a:lnSpc>
                <a:spcPct val="90000"/>
              </a:lnSpc>
              <a:spcBef>
                <a:spcPts val="600"/>
              </a:spcBef>
              <a:buClrTx/>
              <a:buFont typeface="Arial" panose="020B0604020202020204" pitchFamily="34" charset="0"/>
              <a:buChar char="•"/>
              <a:defRPr sz="2800"/>
            </a:lvl1pPr>
            <a:lvl2pPr marL="640080" indent="-274320" eaLnBrk="0" hangingPunct="0">
              <a:lnSpc>
                <a:spcPct val="90000"/>
              </a:lnSpc>
              <a:spcBef>
                <a:spcPct val="20000"/>
              </a:spcBef>
              <a:buClr>
                <a:srgbClr val="B00027"/>
              </a:buClr>
              <a:buFont typeface="Arial"/>
              <a:buChar char="•"/>
              <a:defRPr sz="2800" b="0" i="1">
                <a:latin typeface="+mn-lt"/>
                <a:ea typeface="+mn-ea"/>
                <a:cs typeface="+mn-cs"/>
              </a:defRPr>
            </a:lvl2pPr>
            <a:lvl3pPr marL="960120" indent="-320040" eaLnBrk="0" hangingPunct="0">
              <a:lnSpc>
                <a:spcPct val="90000"/>
              </a:lnSpc>
              <a:spcBef>
                <a:spcPct val="20000"/>
              </a:spcBef>
              <a:buClr>
                <a:srgbClr val="B00027"/>
              </a:buClr>
              <a:buSzPct val="100000"/>
              <a:buFont typeface="Lucida Grande"/>
              <a:buChar char="-"/>
              <a:defRPr sz="2800">
                <a:latin typeface="+mn-lt"/>
                <a:ea typeface="+mn-ea"/>
                <a:cs typeface="+mn-cs"/>
              </a:defRPr>
            </a:lvl3pPr>
            <a:lvl4pPr marL="1234440" indent="-228600" eaLnBrk="0" hangingPunct="0">
              <a:lnSpc>
                <a:spcPct val="90000"/>
              </a:lnSpc>
              <a:spcBef>
                <a:spcPct val="20000"/>
              </a:spcBef>
              <a:buFont typeface="Arial"/>
              <a:buChar char="▸"/>
              <a:defRPr sz="2400">
                <a:latin typeface="+mn-lt"/>
                <a:ea typeface="+mn-ea"/>
                <a:cs typeface="+mn-cs"/>
              </a:defRPr>
            </a:lvl4pPr>
            <a:lvl5pPr marL="1508760" indent="-228600" eaLnBrk="0" hangingPunct="0">
              <a:spcBef>
                <a:spcPct val="20000"/>
              </a:spcBef>
              <a:buFont typeface="Arial" panose="020B0604020202020204" pitchFamily="34" charset="0"/>
              <a:buChar char="»"/>
              <a:defRPr sz="2000">
                <a:latin typeface="+mn-lt"/>
                <a:ea typeface="+mn-ea"/>
                <a:cs typeface="+mn-cs"/>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r>
              <a:rPr lang="en-IN" altLang="en-US" dirty="0" smtClean="0">
                <a:solidFill>
                  <a:schemeClr val="tx2"/>
                </a:solidFill>
              </a:rPr>
              <a:t>Burnout</a:t>
            </a:r>
          </a:p>
          <a:p>
            <a:r>
              <a:rPr lang="en-IN" altLang="en-US" dirty="0" smtClean="0">
                <a:solidFill>
                  <a:schemeClr val="tx2"/>
                </a:solidFill>
              </a:rPr>
              <a:t>Reasonable force</a:t>
            </a:r>
          </a:p>
          <a:p>
            <a:r>
              <a:rPr lang="en-IN" altLang="en-US" dirty="0" smtClean="0">
                <a:solidFill>
                  <a:schemeClr val="tx2"/>
                </a:solidFill>
              </a:rPr>
              <a:t>Deadly force</a:t>
            </a:r>
          </a:p>
          <a:p>
            <a:r>
              <a:rPr lang="en-IN" altLang="en-US" dirty="0" smtClean="0">
                <a:solidFill>
                  <a:schemeClr val="tx2"/>
                </a:solidFill>
              </a:rPr>
              <a:t>Racial profiling</a:t>
            </a:r>
          </a:p>
          <a:p>
            <a:r>
              <a:rPr lang="en-IN" altLang="en-US" dirty="0" smtClean="0">
                <a:solidFill>
                  <a:schemeClr val="tx2"/>
                </a:solidFill>
              </a:rPr>
              <a:t>Civil rights violation</a:t>
            </a:r>
          </a:p>
          <a:p>
            <a:pPr>
              <a:defRPr/>
            </a:pPr>
            <a:r>
              <a:rPr lang="en-IN" altLang="en-US" dirty="0">
                <a:solidFill>
                  <a:schemeClr val="tx2"/>
                </a:solidFill>
                <a:ea typeface="Rockwell" panose="02060603020205020403" pitchFamily="18" charset="0"/>
                <a:cs typeface="Rockwell" panose="02060603020205020403" pitchFamily="18" charset="0"/>
              </a:rPr>
              <a:t>Police corruption</a:t>
            </a:r>
          </a:p>
          <a:p>
            <a:pPr>
              <a:defRPr/>
            </a:pPr>
            <a:r>
              <a:rPr lang="en-IN" altLang="en-US" dirty="0">
                <a:solidFill>
                  <a:schemeClr val="tx2"/>
                </a:solidFill>
                <a:ea typeface="Rockwell" panose="02060603020205020403" pitchFamily="18" charset="0"/>
                <a:cs typeface="Rockwell" panose="02060603020205020403" pitchFamily="18" charset="0"/>
              </a:rPr>
              <a:t>Noble cause corruption</a:t>
            </a:r>
          </a:p>
          <a:p>
            <a:pPr>
              <a:defRPr/>
            </a:pPr>
            <a:r>
              <a:rPr lang="en-IN" altLang="en-US" dirty="0" smtClean="0">
                <a:solidFill>
                  <a:schemeClr val="tx2"/>
                </a:solidFill>
                <a:ea typeface="Rockwell" panose="02060603020205020403" pitchFamily="18" charset="0"/>
                <a:cs typeface="Rockwell" panose="02060603020205020403" pitchFamily="18" charset="0"/>
              </a:rPr>
              <a:t>Duty</a:t>
            </a:r>
            <a:endParaRPr lang="en-IN" altLang="en-US" dirty="0">
              <a:solidFill>
                <a:schemeClr val="tx2"/>
              </a:solidFill>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37142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p:txBody>
          <a:bodyPr/>
          <a:lstStyle/>
          <a:p>
            <a:r>
              <a:rPr lang="en-US" dirty="0" smtClean="0">
                <a:solidFill>
                  <a:schemeClr val="tx2"/>
                </a:solidFill>
              </a:rPr>
              <a:t>Purpose </a:t>
            </a:r>
            <a:r>
              <a:rPr lang="en-US" dirty="0">
                <a:solidFill>
                  <a:schemeClr val="tx2"/>
                </a:solidFill>
              </a:rPr>
              <a:t>of police patrol </a:t>
            </a:r>
            <a:endParaRPr lang="en-US" dirty="0" smtClean="0">
              <a:solidFill>
                <a:schemeClr val="tx2"/>
              </a:solidFill>
            </a:endParaRPr>
          </a:p>
          <a:p>
            <a:pPr lvl="1"/>
            <a:r>
              <a:rPr lang="en-US" dirty="0" smtClean="0">
                <a:solidFill>
                  <a:schemeClr val="tx2"/>
                </a:solidFill>
              </a:rPr>
              <a:t>Deter </a:t>
            </a:r>
            <a:r>
              <a:rPr lang="en-US" dirty="0">
                <a:solidFill>
                  <a:schemeClr val="tx2"/>
                </a:solidFill>
              </a:rPr>
              <a:t>crime, maintain public order and </a:t>
            </a:r>
            <a:r>
              <a:rPr lang="en-US" dirty="0" smtClean="0">
                <a:solidFill>
                  <a:schemeClr val="tx2"/>
                </a:solidFill>
              </a:rPr>
              <a:t>a sense </a:t>
            </a:r>
            <a:r>
              <a:rPr lang="en-US" dirty="0">
                <a:solidFill>
                  <a:schemeClr val="tx2"/>
                </a:solidFill>
              </a:rPr>
              <a:t>of security, and </a:t>
            </a:r>
            <a:r>
              <a:rPr lang="en-US" dirty="0" smtClean="0">
                <a:solidFill>
                  <a:schemeClr val="tx2"/>
                </a:solidFill>
              </a:rPr>
              <a:t>twenty-four-hour </a:t>
            </a:r>
            <a:r>
              <a:rPr lang="en-US" dirty="0">
                <a:solidFill>
                  <a:schemeClr val="tx2"/>
                </a:solidFill>
              </a:rPr>
              <a:t>provision of services that are not crime </a:t>
            </a:r>
            <a:r>
              <a:rPr lang="en-US" dirty="0" smtClean="0">
                <a:solidFill>
                  <a:schemeClr val="tx2"/>
                </a:solidFill>
              </a:rPr>
              <a:t>related</a:t>
            </a:r>
          </a:p>
          <a:p>
            <a:pPr lvl="0"/>
            <a:r>
              <a:rPr lang="en-US" dirty="0">
                <a:solidFill>
                  <a:schemeClr val="tx2"/>
                </a:solidFill>
              </a:rPr>
              <a:t>DNA fingerprinting is the identification of a person based on a sample of her or his DNA</a:t>
            </a:r>
          </a:p>
          <a:p>
            <a:pPr lvl="0"/>
            <a:r>
              <a:rPr lang="en-US" dirty="0">
                <a:solidFill>
                  <a:schemeClr val="tx2"/>
                </a:solidFill>
              </a:rPr>
              <a:t>Police officers and civilians </a:t>
            </a:r>
            <a:r>
              <a:rPr lang="en-US" dirty="0" smtClean="0">
                <a:solidFill>
                  <a:schemeClr val="tx2"/>
                </a:solidFill>
              </a:rPr>
              <a:t>equate </a:t>
            </a:r>
            <a:r>
              <a:rPr lang="en-US" dirty="0">
                <a:solidFill>
                  <a:schemeClr val="tx2"/>
                </a:solidFill>
              </a:rPr>
              <a:t>terms such as authority and respect with the ability to use force</a:t>
            </a:r>
          </a:p>
          <a:p>
            <a:r>
              <a:rPr lang="en-US" dirty="0" smtClean="0">
                <a:solidFill>
                  <a:schemeClr val="tx2"/>
                </a:solidFill>
              </a:rPr>
              <a:t>Categories </a:t>
            </a:r>
            <a:r>
              <a:rPr lang="en-US" dirty="0">
                <a:solidFill>
                  <a:schemeClr val="tx2"/>
                </a:solidFill>
              </a:rPr>
              <a:t>of ethical dilemmas </a:t>
            </a:r>
            <a:endParaRPr lang="en-US" dirty="0" smtClean="0">
              <a:solidFill>
                <a:schemeClr val="tx2"/>
              </a:solidFill>
            </a:endParaRPr>
          </a:p>
          <a:p>
            <a:pPr lvl="1"/>
            <a:r>
              <a:rPr lang="en-US" dirty="0">
                <a:solidFill>
                  <a:schemeClr val="tx2"/>
                </a:solidFill>
              </a:rPr>
              <a:t>D</a:t>
            </a:r>
            <a:r>
              <a:rPr lang="en-US" dirty="0" smtClean="0">
                <a:solidFill>
                  <a:schemeClr val="tx2"/>
                </a:solidFill>
              </a:rPr>
              <a:t>iscretion</a:t>
            </a:r>
            <a:r>
              <a:rPr lang="en-US" dirty="0">
                <a:solidFill>
                  <a:schemeClr val="tx2"/>
                </a:solidFill>
              </a:rPr>
              <a:t>, duty, honesty, and </a:t>
            </a:r>
            <a:r>
              <a:rPr lang="en-US" dirty="0" smtClean="0">
                <a:solidFill>
                  <a:schemeClr val="tx2"/>
                </a:solidFill>
              </a:rPr>
              <a:t>loyalty</a:t>
            </a:r>
            <a:endParaRPr lang="en-IN" dirty="0">
              <a:solidFill>
                <a:schemeClr val="tx2"/>
              </a:solidFill>
            </a:endParaRPr>
          </a:p>
        </p:txBody>
      </p:sp>
      <p:sp>
        <p:nvSpPr>
          <p:cNvPr id="4" name="Title 3"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2703583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End</a:t>
            </a:r>
            <a:endParaRPr lang="en-IN" dirty="0"/>
          </a:p>
        </p:txBody>
      </p:sp>
    </p:spTree>
    <p:extLst>
      <p:ext uri="{BB962C8B-B14F-4D97-AF65-F5344CB8AC3E}">
        <p14:creationId xmlns:p14="http://schemas.microsoft.com/office/powerpoint/2010/main" val="2762208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US" sz="3600" b="1" dirty="0" smtClean="0">
                <a:solidFill>
                  <a:srgbClr val="D09545"/>
                </a:solidFill>
                <a:latin typeface="+mn-lt"/>
              </a:rPr>
              <a:t>LO - 1</a:t>
            </a:r>
            <a:r>
              <a:rPr lang="en-US" sz="3600" dirty="0" smtClean="0">
                <a:latin typeface="+mn-lt"/>
              </a:rPr>
              <a:t/>
            </a:r>
            <a:br>
              <a:rPr lang="en-US" sz="3600" dirty="0" smtClean="0">
                <a:latin typeface="+mn-lt"/>
              </a:rPr>
            </a:br>
            <a:r>
              <a:rPr lang="en-US" sz="2800" b="0" dirty="0"/>
              <a:t>Explain why police officers are allowed discretionary </a:t>
            </a:r>
            <a:r>
              <a:rPr lang="en-US" sz="2800" b="0" dirty="0" smtClean="0"/>
              <a:t>powers</a:t>
            </a:r>
            <a:endParaRPr lang="en-US" sz="2800" b="0" dirty="0">
              <a:latin typeface="Arial" charset="0"/>
            </a:endParaRPr>
          </a:p>
        </p:txBody>
      </p:sp>
    </p:spTree>
    <p:extLst>
      <p:ext uri="{BB962C8B-B14F-4D97-AF65-F5344CB8AC3E}">
        <p14:creationId xmlns:p14="http://schemas.microsoft.com/office/powerpoint/2010/main" val="91538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1" algn="l"/>
            <a:r>
              <a:rPr lang="en-US" sz="3200" b="1" dirty="0" smtClean="0">
                <a:solidFill>
                  <a:schemeClr val="tx2"/>
                </a:solidFill>
                <a:latin typeface="Franklin Gothic Medium" panose="020B0603020102020204" pitchFamily="34" charset="0"/>
              </a:rPr>
              <a:t>Elements of Discretion</a:t>
            </a:r>
            <a:endParaRPr lang="en-US" sz="3200" b="1" dirty="0">
              <a:solidFill>
                <a:schemeClr val="tx2"/>
              </a:solidFill>
              <a:latin typeface="Franklin Gothic Medium" panose="020B0603020102020204" pitchFamily="34" charset="0"/>
            </a:endParaRPr>
          </a:p>
        </p:txBody>
      </p:sp>
      <p:sp>
        <p:nvSpPr>
          <p:cNvPr id="23555" name="Rectangle 3"/>
          <p:cNvSpPr>
            <a:spLocks noGrp="1" noChangeArrowheads="1"/>
          </p:cNvSpPr>
          <p:nvPr>
            <p:ph idx="1"/>
          </p:nvPr>
        </p:nvSpPr>
        <p:spPr/>
        <p:txBody>
          <a:bodyPr/>
          <a:lstStyle/>
          <a:p>
            <a:r>
              <a:rPr lang="en-US" dirty="0" smtClean="0"/>
              <a:t>Nature of the criminal act</a:t>
            </a:r>
          </a:p>
          <a:p>
            <a:r>
              <a:rPr lang="en-US" dirty="0" smtClean="0"/>
              <a:t>Attitude of the wrongdoer toward the officer</a:t>
            </a:r>
          </a:p>
          <a:p>
            <a:r>
              <a:rPr lang="en-US" dirty="0" smtClean="0"/>
              <a:t>Relationship between the victim and offender</a:t>
            </a:r>
          </a:p>
          <a:p>
            <a:pPr eaLnBrk="1" hangingPunct="1"/>
            <a:r>
              <a:rPr lang="en-US" dirty="0">
                <a:cs typeface="Arial" charset="0"/>
              </a:rPr>
              <a:t>Departmental </a:t>
            </a:r>
            <a:r>
              <a:rPr lang="en-US" b="1" dirty="0" smtClean="0">
                <a:cs typeface="Arial" charset="0"/>
              </a:rPr>
              <a:t>policy</a:t>
            </a:r>
            <a:endParaRPr lang="en-US" b="1" dirty="0">
              <a:cs typeface="Arial" charset="0"/>
            </a:endParaRPr>
          </a:p>
        </p:txBody>
      </p:sp>
      <p:pic>
        <p:nvPicPr>
          <p:cNvPr id="4" name="Picture 3" descr="This image shows a ground level view of two police officers standing. They are wearing their uniforms and duty belts. They also have their walkie-talkies with them. There are six microphones placed in front of them. They are standing in front of a closed shop. There are non-uniformed men looking on. &#10;&#10;" title="Justification for Police Discre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64" y="4263252"/>
            <a:ext cx="3543300" cy="2184563"/>
          </a:xfrm>
          <a:prstGeom prst="rect">
            <a:avLst/>
          </a:prstGeom>
        </p:spPr>
      </p:pic>
    </p:spTree>
    <p:extLst>
      <p:ext uri="{BB962C8B-B14F-4D97-AF65-F5344CB8AC3E}">
        <p14:creationId xmlns:p14="http://schemas.microsoft.com/office/powerpoint/2010/main" val="1172833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52563" y="397404"/>
            <a:ext cx="7536700" cy="983201"/>
          </a:xfrm>
        </p:spPr>
        <p:txBody>
          <a:bodyPr/>
          <a:lstStyle/>
          <a:p>
            <a:r>
              <a:rPr lang="en-US" dirty="0" smtClean="0">
                <a:solidFill>
                  <a:schemeClr val="bg1"/>
                </a:solidFill>
                <a:cs typeface="Arial" charset="0"/>
              </a:rPr>
              <a:t>5.1	</a:t>
            </a:r>
            <a:r>
              <a:rPr lang="en-IN" dirty="0" smtClean="0">
                <a:solidFill>
                  <a:schemeClr val="tx2"/>
                </a:solidFill>
              </a:rPr>
              <a:t>A </a:t>
            </a:r>
            <a:r>
              <a:rPr lang="en-IN" dirty="0">
                <a:solidFill>
                  <a:schemeClr val="tx2"/>
                </a:solidFill>
              </a:rPr>
              <a:t>Typical </a:t>
            </a:r>
            <a:r>
              <a:rPr lang="en-IN" dirty="0" smtClean="0">
                <a:solidFill>
                  <a:schemeClr val="tx2"/>
                </a:solidFill>
              </a:rPr>
              <a:t>Police Department Chain</a:t>
            </a:r>
            <a:r>
              <a:rPr lang="en-IN" dirty="0">
                <a:solidFill>
                  <a:schemeClr val="tx2"/>
                </a:solidFill>
              </a:rPr>
              <a:t> </a:t>
            </a:r>
            <a:r>
              <a:rPr lang="en-IN" dirty="0" smtClean="0">
                <a:solidFill>
                  <a:schemeClr val="tx2"/>
                </a:solidFill>
              </a:rPr>
              <a:t>of </a:t>
            </a:r>
            <a:r>
              <a:rPr lang="en-IN" dirty="0">
                <a:solidFill>
                  <a:schemeClr val="tx2"/>
                </a:solidFill>
              </a:rPr>
              <a:t>Command</a:t>
            </a:r>
            <a:endParaRPr lang="en-US" dirty="0">
              <a:solidFill>
                <a:schemeClr val="tx2"/>
              </a:solidFill>
              <a:cs typeface="Arial" charset="0"/>
            </a:endParaRPr>
          </a:p>
        </p:txBody>
      </p:sp>
      <p:pic>
        <p:nvPicPr>
          <p:cNvPr id="5" name="Picture 4" descr="The figure depicts the hierarchy of a typical police department. The figure contains seven rectangular boxes. Starting from the top, the first box is labeled Chief of Police, the second box is labeled Deputy Chief, the third box is labeled Assistant Chief, the fourth box is labeled Captain, the fifth box is labeled Lieutenant, the sixth box is labeled Sergeant, and the seventh box is labeled Patrol Officers and Detectives. There is a line between each of the boxes, which connects the hierarchy." title="Figure 5.1- A Typical Police Department Chain of Comm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11" y="1380605"/>
            <a:ext cx="2909978" cy="5151637"/>
          </a:xfrm>
          <a:prstGeom prst="rect">
            <a:avLst/>
          </a:prstGeom>
        </p:spPr>
      </p:pic>
    </p:spTree>
    <p:extLst>
      <p:ext uri="{BB962C8B-B14F-4D97-AF65-F5344CB8AC3E}">
        <p14:creationId xmlns:p14="http://schemas.microsoft.com/office/powerpoint/2010/main" val="9521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LO2</a:t>
            </a:r>
            <a:endParaRPr lang="en-IN" dirty="0"/>
          </a:p>
        </p:txBody>
      </p:sp>
      <p:sp>
        <p:nvSpPr>
          <p:cNvPr id="5"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300" dirty="0">
                <a:solidFill>
                  <a:srgbClr val="D09545"/>
                </a:solidFill>
                <a:latin typeface="+mn-lt"/>
              </a:rPr>
              <a:t>LO - 2</a:t>
            </a:r>
            <a:r>
              <a:rPr lang="en-US" sz="3600" dirty="0" smtClean="0">
                <a:latin typeface="+mn-lt"/>
              </a:rPr>
              <a:t/>
            </a:r>
            <a:br>
              <a:rPr lang="en-US" sz="3600" dirty="0" smtClean="0">
                <a:latin typeface="+mn-lt"/>
              </a:rPr>
            </a:br>
            <a:r>
              <a:rPr lang="en-US" sz="2600" b="0" dirty="0">
                <a:solidFill>
                  <a:srgbClr val="000000"/>
                </a:solidFill>
                <a:cs typeface="Arial" charset="0"/>
              </a:rPr>
              <a:t>List the three primary </a:t>
            </a:r>
            <a:r>
              <a:rPr lang="en-US" sz="2600" b="0" dirty="0" smtClean="0">
                <a:solidFill>
                  <a:srgbClr val="000000"/>
                </a:solidFill>
                <a:cs typeface="Arial" charset="0"/>
              </a:rPr>
              <a:t>purposes </a:t>
            </a:r>
            <a:r>
              <a:rPr lang="en-US" sz="2600" b="0" dirty="0">
                <a:solidFill>
                  <a:srgbClr val="000000"/>
                </a:solidFill>
                <a:cs typeface="Arial" charset="0"/>
              </a:rPr>
              <a:t>of police </a:t>
            </a:r>
            <a:r>
              <a:rPr lang="en-US" sz="2600" b="0" dirty="0" smtClean="0">
                <a:solidFill>
                  <a:srgbClr val="000000"/>
                </a:solidFill>
                <a:cs typeface="Arial" charset="0"/>
              </a:rPr>
              <a:t>patrol</a:t>
            </a:r>
            <a:r>
              <a:rPr lang="en-US" sz="2800" b="0" dirty="0" smtClean="0">
                <a:latin typeface="Arial" charset="0"/>
              </a:rPr>
              <a:t/>
            </a:r>
            <a:br>
              <a:rPr lang="en-US" sz="2800" b="0" dirty="0" smtClean="0">
                <a:latin typeface="Arial" charset="0"/>
              </a:rPr>
            </a:br>
            <a:endParaRPr lang="en-US" sz="2800" b="0" dirty="0">
              <a:latin typeface="Arial" charset="0"/>
            </a:endParaRPr>
          </a:p>
        </p:txBody>
      </p:sp>
    </p:spTree>
    <p:extLst>
      <p:ext uri="{BB962C8B-B14F-4D97-AF65-F5344CB8AC3E}">
        <p14:creationId xmlns:p14="http://schemas.microsoft.com/office/powerpoint/2010/main" val="367393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Purpose of Patrol</a:t>
            </a:r>
            <a:endParaRPr lang="en-US" dirty="0"/>
          </a:p>
        </p:txBody>
      </p:sp>
      <p:sp>
        <p:nvSpPr>
          <p:cNvPr id="27651" name="Rectangle 3"/>
          <p:cNvSpPr>
            <a:spLocks noGrp="1" noChangeArrowheads="1"/>
          </p:cNvSpPr>
          <p:nvPr>
            <p:ph idx="1"/>
          </p:nvPr>
        </p:nvSpPr>
        <p:spPr/>
        <p:txBody>
          <a:bodyPr/>
          <a:lstStyle/>
          <a:p>
            <a:r>
              <a:rPr lang="en-US" dirty="0" smtClean="0"/>
              <a:t>Deterrence of crime by maintaining visible police presence</a:t>
            </a:r>
          </a:p>
          <a:p>
            <a:r>
              <a:rPr lang="en-US" dirty="0" smtClean="0"/>
              <a:t>Maintenance of public order and sense of security in the community</a:t>
            </a:r>
          </a:p>
          <a:p>
            <a:r>
              <a:rPr lang="en-US" dirty="0" smtClean="0"/>
              <a:t>Provide services that are not crime related</a:t>
            </a:r>
            <a:endParaRPr lang="en-US" dirty="0"/>
          </a:p>
        </p:txBody>
      </p:sp>
      <p:pic>
        <p:nvPicPr>
          <p:cNvPr id="4" name="Picture 3" descr="This image shows a speeding car. The car is a patrol car with flashlights and sirens above. It has POLICE written on it. " title="Purpose of Patr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793" y="4129935"/>
            <a:ext cx="3937531" cy="2366664"/>
          </a:xfrm>
          <a:prstGeom prst="rect">
            <a:avLst/>
          </a:prstGeom>
        </p:spPr>
      </p:pic>
    </p:spTree>
    <p:extLst>
      <p:ext uri="{BB962C8B-B14F-4D97-AF65-F5344CB8AC3E}">
        <p14:creationId xmlns:p14="http://schemas.microsoft.com/office/powerpoint/2010/main" val="38393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5612" y="68708"/>
            <a:ext cx="8231188" cy="972564"/>
          </a:xfrm>
        </p:spPr>
        <p:txBody>
          <a:bodyPr/>
          <a:lstStyle/>
          <a:p>
            <a:pPr eaLnBrk="1" hangingPunct="1"/>
            <a:r>
              <a:rPr lang="en-US" dirty="0" smtClean="0">
                <a:cs typeface="Arial" charset="0"/>
              </a:rPr>
              <a:t>Patrol Activities</a:t>
            </a:r>
            <a:endParaRPr lang="en-US" dirty="0">
              <a:cs typeface="Arial" charset="0"/>
            </a:endParaRPr>
          </a:p>
        </p:txBody>
      </p:sp>
      <p:sp>
        <p:nvSpPr>
          <p:cNvPr id="9" name="Freeform 8" descr="This slide contains four rectangular boxes. Starting from the left, the first box is labeled preventative patrol and the second box is labeled calls for service. The third box is labeled administrative duties and is placed below the first box. The fourth box is labeled officer initiated activities and is placed below the second box." title="Patrol Activities"/>
          <p:cNvSpPr/>
          <p:nvPr/>
        </p:nvSpPr>
        <p:spPr>
          <a:xfrm>
            <a:off x="926181" y="1775329"/>
            <a:ext cx="3368224" cy="2020934"/>
          </a:xfrm>
          <a:custGeom>
            <a:avLst/>
            <a:gdLst>
              <a:gd name="connsiteX0" fmla="*/ 0 w 3368224"/>
              <a:gd name="connsiteY0" fmla="*/ 0 h 2020934"/>
              <a:gd name="connsiteX1" fmla="*/ 3368224 w 3368224"/>
              <a:gd name="connsiteY1" fmla="*/ 0 h 2020934"/>
              <a:gd name="connsiteX2" fmla="*/ 3368224 w 3368224"/>
              <a:gd name="connsiteY2" fmla="*/ 2020934 h 2020934"/>
              <a:gd name="connsiteX3" fmla="*/ 0 w 3368224"/>
              <a:gd name="connsiteY3" fmla="*/ 2020934 h 2020934"/>
              <a:gd name="connsiteX4" fmla="*/ 0 w 3368224"/>
              <a:gd name="connsiteY4" fmla="*/ 0 h 202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224" h="2020934">
                <a:moveTo>
                  <a:pt x="0" y="0"/>
                </a:moveTo>
                <a:lnTo>
                  <a:pt x="3368224" y="0"/>
                </a:lnTo>
                <a:lnTo>
                  <a:pt x="3368224" y="2020934"/>
                </a:lnTo>
                <a:lnTo>
                  <a:pt x="0" y="202093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Arial"/>
                <a:cs typeface="Arial" charset="0"/>
              </a:rPr>
              <a:t>Preventive patrol</a:t>
            </a:r>
            <a:endParaRPr lang="en-IN" sz="2800" kern="1200" dirty="0">
              <a:solidFill>
                <a:schemeClr val="bg1"/>
              </a:solidFill>
            </a:endParaRPr>
          </a:p>
        </p:txBody>
      </p:sp>
      <p:sp>
        <p:nvSpPr>
          <p:cNvPr id="10" name="Freeform 9" descr="This slide contains four rectangular boxes. Starting from the left, the first box is labeled preventative patrol and the second box is labeled calls for service. The third box is labeled administrative duties and is placed below the first box. The fourth box is labeled officer initiated activities and is placed below the second box." title="Patrol Activities"/>
          <p:cNvSpPr/>
          <p:nvPr/>
        </p:nvSpPr>
        <p:spPr>
          <a:xfrm>
            <a:off x="4631229" y="1775329"/>
            <a:ext cx="3368224" cy="2020934"/>
          </a:xfrm>
          <a:custGeom>
            <a:avLst/>
            <a:gdLst>
              <a:gd name="connsiteX0" fmla="*/ 0 w 3368224"/>
              <a:gd name="connsiteY0" fmla="*/ 0 h 2020934"/>
              <a:gd name="connsiteX1" fmla="*/ 3368224 w 3368224"/>
              <a:gd name="connsiteY1" fmla="*/ 0 h 2020934"/>
              <a:gd name="connsiteX2" fmla="*/ 3368224 w 3368224"/>
              <a:gd name="connsiteY2" fmla="*/ 2020934 h 2020934"/>
              <a:gd name="connsiteX3" fmla="*/ 0 w 3368224"/>
              <a:gd name="connsiteY3" fmla="*/ 2020934 h 2020934"/>
              <a:gd name="connsiteX4" fmla="*/ 0 w 3368224"/>
              <a:gd name="connsiteY4" fmla="*/ 0 h 202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224" h="2020934">
                <a:moveTo>
                  <a:pt x="0" y="0"/>
                </a:moveTo>
                <a:lnTo>
                  <a:pt x="3368224" y="0"/>
                </a:lnTo>
                <a:lnTo>
                  <a:pt x="3368224" y="2020934"/>
                </a:lnTo>
                <a:lnTo>
                  <a:pt x="0" y="202093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Arial"/>
                <a:cs typeface="Arial" charset="0"/>
              </a:rPr>
              <a:t>Calls for service</a:t>
            </a:r>
            <a:endParaRPr lang="en-IN" sz="2800" kern="1200" dirty="0">
              <a:solidFill>
                <a:schemeClr val="bg1"/>
              </a:solidFill>
            </a:endParaRPr>
          </a:p>
        </p:txBody>
      </p:sp>
      <p:sp>
        <p:nvSpPr>
          <p:cNvPr id="11" name="Freeform 10" descr="This slide contains four rectangular boxes. Starting from the left, the first box is labeled preventative patrol and the second box is labeled calls for service. The third box is labeled administrative duties and is placed below the first box. The fourth box is labeled officer initiated activities and is placed below the second box." title="Patrol Activities"/>
          <p:cNvSpPr/>
          <p:nvPr/>
        </p:nvSpPr>
        <p:spPr>
          <a:xfrm>
            <a:off x="926181" y="4133087"/>
            <a:ext cx="3368224" cy="2020934"/>
          </a:xfrm>
          <a:custGeom>
            <a:avLst/>
            <a:gdLst>
              <a:gd name="connsiteX0" fmla="*/ 0 w 3368224"/>
              <a:gd name="connsiteY0" fmla="*/ 0 h 2020934"/>
              <a:gd name="connsiteX1" fmla="*/ 3368224 w 3368224"/>
              <a:gd name="connsiteY1" fmla="*/ 0 h 2020934"/>
              <a:gd name="connsiteX2" fmla="*/ 3368224 w 3368224"/>
              <a:gd name="connsiteY2" fmla="*/ 2020934 h 2020934"/>
              <a:gd name="connsiteX3" fmla="*/ 0 w 3368224"/>
              <a:gd name="connsiteY3" fmla="*/ 2020934 h 2020934"/>
              <a:gd name="connsiteX4" fmla="*/ 0 w 3368224"/>
              <a:gd name="connsiteY4" fmla="*/ 0 h 202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224" h="2020934">
                <a:moveTo>
                  <a:pt x="0" y="0"/>
                </a:moveTo>
                <a:lnTo>
                  <a:pt x="3368224" y="0"/>
                </a:lnTo>
                <a:lnTo>
                  <a:pt x="3368224" y="2020934"/>
                </a:lnTo>
                <a:lnTo>
                  <a:pt x="0" y="202093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Arial"/>
                <a:cs typeface="Arial" charset="0"/>
              </a:rPr>
              <a:t>Administrative duties </a:t>
            </a:r>
            <a:endParaRPr lang="en-IN" sz="2800" kern="1200" dirty="0">
              <a:solidFill>
                <a:schemeClr val="bg1"/>
              </a:solidFill>
            </a:endParaRPr>
          </a:p>
        </p:txBody>
      </p:sp>
      <p:sp>
        <p:nvSpPr>
          <p:cNvPr id="12" name="Freeform 11" descr="This slide contains four rectangular boxes. Starting from the left, the first box is labeled preventative patrol and the second box is labeled calls for service. The third box is labeled administrative duties and is placed below the first box. The fourth box is labeled officer initiated activities and is placed below the second box." title="Patrol Activities"/>
          <p:cNvSpPr/>
          <p:nvPr/>
        </p:nvSpPr>
        <p:spPr>
          <a:xfrm>
            <a:off x="4631229" y="4133087"/>
            <a:ext cx="3368224" cy="2020934"/>
          </a:xfrm>
          <a:custGeom>
            <a:avLst/>
            <a:gdLst>
              <a:gd name="connsiteX0" fmla="*/ 0 w 3368224"/>
              <a:gd name="connsiteY0" fmla="*/ 0 h 2020934"/>
              <a:gd name="connsiteX1" fmla="*/ 3368224 w 3368224"/>
              <a:gd name="connsiteY1" fmla="*/ 0 h 2020934"/>
              <a:gd name="connsiteX2" fmla="*/ 3368224 w 3368224"/>
              <a:gd name="connsiteY2" fmla="*/ 2020934 h 2020934"/>
              <a:gd name="connsiteX3" fmla="*/ 0 w 3368224"/>
              <a:gd name="connsiteY3" fmla="*/ 2020934 h 2020934"/>
              <a:gd name="connsiteX4" fmla="*/ 0 w 3368224"/>
              <a:gd name="connsiteY4" fmla="*/ 0 h 202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224" h="2020934">
                <a:moveTo>
                  <a:pt x="0" y="0"/>
                </a:moveTo>
                <a:lnTo>
                  <a:pt x="3368224" y="0"/>
                </a:lnTo>
                <a:lnTo>
                  <a:pt x="3368224" y="2020934"/>
                </a:lnTo>
                <a:lnTo>
                  <a:pt x="0" y="2020934"/>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Arial"/>
                <a:cs typeface="Arial" charset="0"/>
              </a:rPr>
              <a:t>Officer-initiated activities </a:t>
            </a:r>
            <a:endParaRPr lang="en-IN" sz="2800" kern="1200" dirty="0">
              <a:solidFill>
                <a:schemeClr val="bg1"/>
              </a:solidFill>
            </a:endParaRPr>
          </a:p>
        </p:txBody>
      </p:sp>
    </p:spTree>
    <p:extLst>
      <p:ext uri="{BB962C8B-B14F-4D97-AF65-F5344CB8AC3E}">
        <p14:creationId xmlns:p14="http://schemas.microsoft.com/office/powerpoint/2010/main" val="16508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300" dirty="0">
                <a:solidFill>
                  <a:srgbClr val="D09545"/>
                </a:solidFill>
                <a:latin typeface="+mn-lt"/>
              </a:rPr>
              <a:t>LO - 3</a:t>
            </a:r>
            <a:r>
              <a:rPr lang="en-US" sz="3600" dirty="0" smtClean="0">
                <a:latin typeface="+mn-lt"/>
              </a:rPr>
              <a:t/>
            </a:r>
            <a:br>
              <a:rPr lang="en-US" sz="3600" dirty="0" smtClean="0">
                <a:latin typeface="+mn-lt"/>
              </a:rPr>
            </a:br>
            <a:r>
              <a:rPr lang="en-US" sz="2600" b="0" dirty="0"/>
              <a:t>Describe how forensic experts use DNA fingerprinting to solve </a:t>
            </a:r>
            <a:r>
              <a:rPr lang="en-US" sz="2600" b="0" dirty="0" smtClean="0"/>
              <a:t>crimes</a:t>
            </a:r>
            <a:endParaRPr lang="en-US" sz="2600" b="0" dirty="0"/>
          </a:p>
        </p:txBody>
      </p:sp>
      <p:sp>
        <p:nvSpPr>
          <p:cNvPr id="2" name="Title 1" hidden="1"/>
          <p:cNvSpPr>
            <a:spLocks noGrp="1"/>
          </p:cNvSpPr>
          <p:nvPr>
            <p:ph type="title"/>
          </p:nvPr>
        </p:nvSpPr>
        <p:spPr/>
        <p:txBody>
          <a:bodyPr/>
          <a:lstStyle/>
          <a:p>
            <a:r>
              <a:rPr lang="en-IN" dirty="0" smtClean="0"/>
              <a:t>LO3</a:t>
            </a:r>
            <a:endParaRPr lang="en-IN" dirty="0"/>
          </a:p>
        </p:txBody>
      </p:sp>
    </p:spTree>
    <p:extLst>
      <p:ext uri="{BB962C8B-B14F-4D97-AF65-F5344CB8AC3E}">
        <p14:creationId xmlns:p14="http://schemas.microsoft.com/office/powerpoint/2010/main" val="240264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2868</TotalTime>
  <Words>809</Words>
  <Application>Microsoft Office PowerPoint</Application>
  <PresentationFormat>On-screen Show (4:3)</PresentationFormat>
  <Paragraphs>152</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3_Office Theme</vt:lpstr>
      <vt:lpstr>Chapter 5</vt:lpstr>
      <vt:lpstr>Learning Objectives</vt:lpstr>
      <vt:lpstr>LO - 1 Explain why police officers are allowed discretionary powers</vt:lpstr>
      <vt:lpstr>Elements of Discretion</vt:lpstr>
      <vt:lpstr>5.1 A Typical Police Department Chain of Command</vt:lpstr>
      <vt:lpstr>LO2</vt:lpstr>
      <vt:lpstr>Purpose of Patrol</vt:lpstr>
      <vt:lpstr>Patrol Activities</vt:lpstr>
      <vt:lpstr>LO3</vt:lpstr>
      <vt:lpstr>Facts Determined by Forensic Experts</vt:lpstr>
      <vt:lpstr>DNA Revolution</vt:lpstr>
      <vt:lpstr>Patrol Strategies </vt:lpstr>
      <vt:lpstr>Patrol Strategies </vt:lpstr>
      <vt:lpstr>Arrest Strategies</vt:lpstr>
      <vt:lpstr>Community Policing and Problem-Oriented Policing </vt:lpstr>
      <vt:lpstr>Challenges of Being a Police Officer </vt:lpstr>
      <vt:lpstr>LO4</vt:lpstr>
      <vt:lpstr>5.3 The Orlando (Florida) Police Department’s Use of Force Matrix</vt:lpstr>
      <vt:lpstr>Types of Force</vt:lpstr>
      <vt:lpstr>Use of Force and Racial Bias</vt:lpstr>
      <vt:lpstr>LO5</vt:lpstr>
      <vt:lpstr>Ethical Dilemma</vt:lpstr>
      <vt:lpstr>Elements of Ethics</vt:lpstr>
      <vt:lpstr> Careers in Criminal Justice: Fish and Wildlife Service Officer </vt:lpstr>
      <vt:lpstr>Careers in Criminal Justice: Forensic Scientist </vt:lpstr>
      <vt:lpstr>Key Terms</vt:lpstr>
      <vt:lpstr>Key Terms (Continued)</vt:lpstr>
      <vt:lpstr>Summary</vt:lpstr>
      <vt:lpstr>End</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180</cp:revision>
  <dcterms:created xsi:type="dcterms:W3CDTF">2013-10-25T01:45:49Z</dcterms:created>
  <dcterms:modified xsi:type="dcterms:W3CDTF">2015-09-28T10:23:52Z</dcterms:modified>
</cp:coreProperties>
</file>