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1"/>
  </p:sldMasterIdLst>
  <p:notesMasterIdLst>
    <p:notesMasterId r:id="rId32"/>
  </p:notesMasterIdLst>
  <p:sldIdLst>
    <p:sldId id="256" r:id="rId2"/>
    <p:sldId id="257" r:id="rId3"/>
    <p:sldId id="258" r:id="rId4"/>
    <p:sldId id="284" r:id="rId5"/>
    <p:sldId id="260" r:id="rId6"/>
    <p:sldId id="261" r:id="rId7"/>
    <p:sldId id="262" r:id="rId8"/>
    <p:sldId id="264" r:id="rId9"/>
    <p:sldId id="265" r:id="rId10"/>
    <p:sldId id="268" r:id="rId11"/>
    <p:sldId id="290" r:id="rId12"/>
    <p:sldId id="271" r:id="rId13"/>
    <p:sldId id="272" r:id="rId14"/>
    <p:sldId id="273" r:id="rId15"/>
    <p:sldId id="292" r:id="rId16"/>
    <p:sldId id="274" r:id="rId17"/>
    <p:sldId id="275" r:id="rId18"/>
    <p:sldId id="276" r:id="rId19"/>
    <p:sldId id="295" r:id="rId20"/>
    <p:sldId id="297" r:id="rId21"/>
    <p:sldId id="278" r:id="rId22"/>
    <p:sldId id="313" r:id="rId23"/>
    <p:sldId id="281" r:id="rId24"/>
    <p:sldId id="302" r:id="rId25"/>
    <p:sldId id="303" r:id="rId26"/>
    <p:sldId id="305" r:id="rId27"/>
    <p:sldId id="318" r:id="rId28"/>
    <p:sldId id="307" r:id="rId29"/>
    <p:sldId id="309" r:id="rId30"/>
    <p:sldId id="312"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885">
          <p15:clr>
            <a:srgbClr val="A4A3A4"/>
          </p15:clr>
        </p15:guide>
        <p15:guide id="2" orient="horz" pos="1902">
          <p15:clr>
            <a:srgbClr val="A4A3A4"/>
          </p15:clr>
        </p15:guide>
        <p15:guide id="3" pos="287">
          <p15:clr>
            <a:srgbClr val="A4A3A4"/>
          </p15:clr>
        </p15:guide>
        <p15:guide id="4" pos="5325">
          <p15:clr>
            <a:srgbClr val="A4A3A4"/>
          </p15:clr>
        </p15:guide>
        <p15:guide id="5"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habi T Chakrawarty" initials="MTC" lastIdx="9" clrIdx="0">
    <p:extLst>
      <p:ext uri="{19B8F6BF-5375-455C-9EA6-DF929625EA0E}">
        <p15:presenceInfo xmlns:p15="http://schemas.microsoft.com/office/powerpoint/2012/main" userId="S-1-5-21-3361151005-2080053223-3394076701-16371" providerId="AD"/>
      </p:ext>
    </p:extLst>
  </p:cmAuthor>
  <p:cmAuthor id="2" name="Vasundhara Karkare" initials="VK" lastIdx="3" clrIdx="1">
    <p:extLst>
      <p:ext uri="{19B8F6BF-5375-455C-9EA6-DF929625EA0E}">
        <p15:presenceInfo xmlns:p15="http://schemas.microsoft.com/office/powerpoint/2012/main" userId="S-1-5-21-3361151005-2080053223-3394076701-18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545"/>
    <a:srgbClr val="0068A2"/>
    <a:srgbClr val="FFE5AA"/>
    <a:srgbClr val="EC00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392" y="60"/>
      </p:cViewPr>
      <p:guideLst>
        <p:guide orient="horz" pos="885"/>
        <p:guide orient="horz" pos="1902"/>
        <p:guide pos="287"/>
        <p:guide pos="5325"/>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ea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ea typeface="Arial"/>
                <a:cs typeface="Arial"/>
              </a:defRPr>
            </a:lvl1pPr>
          </a:lstStyle>
          <a:p>
            <a:fld id="{65AA7FD2-5906-1D4C-A40A-C1503D22A541}" type="datetimeFigureOut">
              <a:rPr lang="en-US" smtClean="0"/>
              <a:pPr/>
              <a:t>9/28/2015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ea typeface="Arial"/>
                <a:cs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ea typeface="Arial"/>
                <a:cs typeface="Arial"/>
              </a:defRPr>
            </a:lvl1pPr>
          </a:lstStyle>
          <a:p>
            <a:fld id="{8E25E665-D376-AC40-8571-2A9FCD3E2D18}" type="slidenum">
              <a:rPr lang="en-US" smtClean="0"/>
              <a:pPr/>
              <a:t>‹#›</a:t>
            </a:fld>
            <a:endParaRPr lang="en-US" dirty="0"/>
          </a:p>
        </p:txBody>
      </p:sp>
    </p:spTree>
    <p:extLst>
      <p:ext uri="{BB962C8B-B14F-4D97-AF65-F5344CB8AC3E}">
        <p14:creationId xmlns:p14="http://schemas.microsoft.com/office/powerpoint/2010/main" val="38913770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Arial"/>
            </a:endParaRPr>
          </a:p>
        </p:txBody>
      </p:sp>
      <p:sp>
        <p:nvSpPr>
          <p:cNvPr id="53252"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71231E50-FA0C-8742-A52F-A668035B998E}" type="slidenum">
              <a:rPr lang="en-US">
                <a:latin typeface="Arial" charset="0"/>
                <a:ea typeface="Arial"/>
              </a:rPr>
              <a:pPr/>
              <a:t>14</a:t>
            </a:fld>
            <a:endParaRPr lang="en-US" dirty="0">
              <a:latin typeface="Arial" charset="0"/>
              <a:ea typeface="Arial"/>
            </a:endParaRPr>
          </a:p>
        </p:txBody>
      </p:sp>
    </p:spTree>
    <p:extLst>
      <p:ext uri="{BB962C8B-B14F-4D97-AF65-F5344CB8AC3E}">
        <p14:creationId xmlns:p14="http://schemas.microsoft.com/office/powerpoint/2010/main" val="622210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Arial"/>
            </a:endParaRPr>
          </a:p>
        </p:txBody>
      </p:sp>
      <p:sp>
        <p:nvSpPr>
          <p:cNvPr id="54276"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095CED3D-367D-524D-A4F8-0734E828B5CF}" type="slidenum">
              <a:rPr lang="en-US">
                <a:latin typeface="Arial" charset="0"/>
                <a:ea typeface="Arial"/>
              </a:rPr>
              <a:pPr/>
              <a:t>17</a:t>
            </a:fld>
            <a:endParaRPr lang="en-US" dirty="0">
              <a:latin typeface="Arial" charset="0"/>
              <a:ea typeface="Arial"/>
            </a:endParaRPr>
          </a:p>
        </p:txBody>
      </p:sp>
    </p:spTree>
    <p:extLst>
      <p:ext uri="{BB962C8B-B14F-4D97-AF65-F5344CB8AC3E}">
        <p14:creationId xmlns:p14="http://schemas.microsoft.com/office/powerpoint/2010/main" val="1135182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302"/>
            <a:ext cx="9162288" cy="1440371"/>
          </a:xfrm>
          <a:prstGeom prst="rect">
            <a:avLst/>
          </a:prstGeom>
          <a:solidFill>
            <a:srgbClr val="D09545"/>
          </a:solidFill>
          <a:ln>
            <a:solidFill>
              <a:srgbClr val="D095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 name="TextBox 3"/>
          <p:cNvSpPr txBox="1">
            <a:spLocks noChangeArrowheads="1"/>
          </p:cNvSpPr>
          <p:nvPr userDrawn="1"/>
        </p:nvSpPr>
        <p:spPr bwMode="auto">
          <a:xfrm>
            <a:off x="5508625" y="3165475"/>
            <a:ext cx="320516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defRPr/>
            </a:pPr>
            <a:r>
              <a:rPr lang="en-IN" sz="3200" dirty="0" smtClean="0">
                <a:solidFill>
                  <a:schemeClr val="tx2"/>
                </a:solidFill>
                <a:latin typeface="Arial" panose="020B0604020202020204" pitchFamily="34" charset="0"/>
              </a:rPr>
              <a:t>Police and the Constitution: The Rules of Law Enforcement</a:t>
            </a:r>
          </a:p>
        </p:txBody>
      </p:sp>
      <p:sp>
        <p:nvSpPr>
          <p:cNvPr id="5" name="TextBox 4"/>
          <p:cNvSpPr txBox="1">
            <a:spLocks noChangeArrowheads="1"/>
          </p:cNvSpPr>
          <p:nvPr userDrawn="1"/>
        </p:nvSpPr>
        <p:spPr bwMode="auto">
          <a:xfrm>
            <a:off x="5508625" y="1778000"/>
            <a:ext cx="1328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dirty="0" smtClean="0">
                <a:solidFill>
                  <a:schemeClr val="tx2"/>
                </a:solidFill>
                <a:latin typeface="DINPro-CondBlack"/>
                <a:ea typeface="DINPro-CondBlack"/>
                <a:cs typeface="DINPro-CondBlack"/>
              </a:rPr>
              <a:t> 6</a:t>
            </a:r>
          </a:p>
        </p:txBody>
      </p:sp>
      <p:cxnSp>
        <p:nvCxnSpPr>
          <p:cNvPr id="6" name="Straight Connector 5"/>
          <p:cNvCxnSpPr/>
          <p:nvPr userDrawn="1"/>
        </p:nvCxnSpPr>
        <p:spPr>
          <a:xfrm>
            <a:off x="4832350" y="2987675"/>
            <a:ext cx="4311650" cy="0"/>
          </a:xfrm>
          <a:prstGeom prst="line">
            <a:avLst/>
          </a:prstGeom>
          <a:ln w="38100" cmpd="sng">
            <a:solidFill>
              <a:srgbClr val="D09545"/>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userDrawn="1"/>
        </p:nvSpPr>
        <p:spPr bwMode="auto">
          <a:xfrm>
            <a:off x="444500" y="241300"/>
            <a:ext cx="30083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endParaRPr lang="en-US" altLang="en-US" sz="1800" dirty="0" smtClean="0">
              <a:solidFill>
                <a:schemeClr val="tx2"/>
              </a:solidFill>
              <a:latin typeface="Calibri" pitchFamily="34" charset="0"/>
            </a:endParaRPr>
          </a:p>
          <a:p>
            <a:pPr eaLnBrk="1" hangingPunct="1">
              <a:defRPr/>
            </a:pPr>
            <a:endParaRPr lang="en-US" altLang="en-US" dirty="0" smtClean="0"/>
          </a:p>
        </p:txBody>
      </p:sp>
      <p:sp>
        <p:nvSpPr>
          <p:cNvPr id="9"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0" name="Footer Placeholder 1"/>
          <p:cNvSpPr>
            <a:spLocks noGrp="1"/>
          </p:cNvSpPr>
          <p:nvPr>
            <p:ph type="ftr" sz="quarter" idx="10"/>
          </p:nvPr>
        </p:nvSpPr>
        <p:spPr>
          <a:xfrm>
            <a:off x="5508625" y="6440488"/>
            <a:ext cx="3635375" cy="422275"/>
          </a:xfrm>
        </p:spPr>
        <p:txBody>
          <a:bodyPr anchor="b"/>
          <a:lstStyle>
            <a:lvl1pPr algn="ctr">
              <a:defRPr sz="700" kern="700" spc="50" dirty="0">
                <a:solidFill>
                  <a:schemeClr val="tx2"/>
                </a:solidFill>
                <a:latin typeface="Arial Narrow"/>
                <a:cs typeface="Arial Narrow"/>
              </a:defRPr>
            </a:lvl1pPr>
          </a:lstStyle>
          <a:p>
            <a:pPr>
              <a:defRPr/>
            </a:pPr>
            <a:r>
              <a:rPr lang="en-US"/>
              <a:t>Copyright ©2016 Cengage Learning. All Rights Reserved. May not be scanned, copied or duplicated, or posted to a publicly accessible website, in whole or in part. </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2"/>
            <a:ext cx="5124450" cy="6858000"/>
          </a:xfrm>
          <a:prstGeom prst="rect">
            <a:avLst/>
          </a:prstGeom>
        </p:spPr>
      </p:pic>
    </p:spTree>
    <p:extLst>
      <p:ext uri="{BB962C8B-B14F-4D97-AF65-F5344CB8AC3E}">
        <p14:creationId xmlns:p14="http://schemas.microsoft.com/office/powerpoint/2010/main" val="24977122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SUMMARY</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A84ED04F-F85E-4E5B-B220-5CCEB3C570BA}"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CH6</a:t>
            </a:r>
            <a:endParaRPr lang="en-US" sz="1000" b="1" dirty="0">
              <a:solidFill>
                <a:srgbClr val="000000"/>
              </a:solidFill>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5" name="Date Placeholder 3"/>
          <p:cNvSpPr>
            <a:spLocks noGrp="1"/>
          </p:cNvSpPr>
          <p:nvPr>
            <p:ph type="dt" sz="half" idx="13"/>
          </p:nvPr>
        </p:nvSpPr>
        <p:spPr/>
        <p:txBody>
          <a:bodyPr/>
          <a:lstStyle>
            <a:lvl1pPr>
              <a:defRPr dirty="0"/>
            </a:lvl1pPr>
          </a:lstStyle>
          <a:p>
            <a:pPr>
              <a:defRPr/>
            </a:pPr>
            <a:endParaRPr lang="en-US"/>
          </a:p>
        </p:txBody>
      </p:sp>
      <p:sp>
        <p:nvSpPr>
          <p:cNvPr id="16" name="Footer Placeholder 4"/>
          <p:cNvSpPr>
            <a:spLocks noGrp="1"/>
          </p:cNvSpPr>
          <p:nvPr>
            <p:ph type="ftr" sz="quarter" idx="14"/>
          </p:nvPr>
        </p:nvSpPr>
        <p:spPr/>
        <p:txBody>
          <a:bodyPr/>
          <a:lstStyle>
            <a:lvl1pPr>
              <a:defRPr dirty="0"/>
            </a:lvl1pPr>
          </a:lstStyle>
          <a:p>
            <a:pPr>
              <a:defRPr/>
            </a:pPr>
            <a:endParaRPr lang="en-US"/>
          </a:p>
        </p:txBody>
      </p:sp>
      <p:sp>
        <p:nvSpPr>
          <p:cNvPr id="18"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0783776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3" descr="4ltr_logo_new_REVISEDbw.psd"/>
          <p:cNvPicPr>
            <a:picLocks noChangeAspect="1"/>
          </p:cNvPicPr>
          <p:nvPr userDrawn="1"/>
        </p:nvPicPr>
        <p:blipFill rotWithShape="1">
          <a:blip r:embed="rId2">
            <a:extLst>
              <a:ext uri="{28A0092B-C50C-407E-A947-70E740481C1C}">
                <a14:useLocalDpi xmlns:a14="http://schemas.microsoft.com/office/drawing/2010/main" val="0"/>
              </a:ext>
            </a:extLst>
          </a:blip>
          <a:srcRect l="6824" t="6983" r="7072" b="4960"/>
          <a:stretch/>
        </p:blipFill>
        <p:spPr>
          <a:xfrm>
            <a:off x="3465147" y="2078159"/>
            <a:ext cx="2204181" cy="2210533"/>
          </a:xfrm>
          <a:prstGeom prst="ellipse">
            <a:avLst/>
          </a:prstGeom>
        </p:spPr>
      </p:pic>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7645DAB3-4B86-4D57-BF5E-010105C92323}"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7"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CH6</a:t>
            </a:r>
            <a:endParaRPr lang="en-US" sz="1000" b="1" dirty="0">
              <a:solidFill>
                <a:srgbClr val="000000"/>
              </a:solidFill>
            </a:endParaRPr>
          </a:p>
        </p:txBody>
      </p:sp>
      <p:sp>
        <p:nvSpPr>
          <p:cNvPr id="9"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8"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2"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6457042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8AB859-266C-4F66-8EA9-CF9A014AB1A1}" type="slidenum">
              <a:rPr lang="en-US" altLang="en-US"/>
              <a:pPr>
                <a:defRPr/>
              </a:pPr>
              <a:t>‹#›</a:t>
            </a:fld>
            <a:endParaRPr lang="en-US" altLang="en-US" dirty="0"/>
          </a:p>
        </p:txBody>
      </p:sp>
    </p:spTree>
    <p:extLst>
      <p:ext uri="{BB962C8B-B14F-4D97-AF65-F5344CB8AC3E}">
        <p14:creationId xmlns:p14="http://schemas.microsoft.com/office/powerpoint/2010/main" val="3491142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D977EE-B7A7-47B5-AD3F-5E00A5243696}" type="slidenum">
              <a:rPr lang="en-US" altLang="en-US"/>
              <a:pPr>
                <a:defRPr/>
              </a:pPr>
              <a:t>‹#›</a:t>
            </a:fld>
            <a:endParaRPr lang="en-US" altLang="en-US" dirty="0"/>
          </a:p>
        </p:txBody>
      </p:sp>
    </p:spTree>
    <p:extLst>
      <p:ext uri="{BB962C8B-B14F-4D97-AF65-F5344CB8AC3E}">
        <p14:creationId xmlns:p14="http://schemas.microsoft.com/office/powerpoint/2010/main" val="2085151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FD6BF75-3383-47C6-8A82-14465E9E8470}" type="slidenum">
              <a:rPr lang="en-US" altLang="en-US"/>
              <a:pPr>
                <a:defRPr/>
              </a:pPr>
              <a:t>‹#›</a:t>
            </a:fld>
            <a:endParaRPr lang="en-US" altLang="en-US" dirty="0"/>
          </a:p>
        </p:txBody>
      </p:sp>
    </p:spTree>
    <p:extLst>
      <p:ext uri="{BB962C8B-B14F-4D97-AF65-F5344CB8AC3E}">
        <p14:creationId xmlns:p14="http://schemas.microsoft.com/office/powerpoint/2010/main" val="1691312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4BBE55-EE5C-42E0-81F5-900CCAA1931B}" type="slidenum">
              <a:rPr lang="en-US" altLang="en-US"/>
              <a:pPr>
                <a:defRPr/>
              </a:pPr>
              <a:t>‹#›</a:t>
            </a:fld>
            <a:endParaRPr lang="en-US" altLang="en-US" dirty="0"/>
          </a:p>
        </p:txBody>
      </p:sp>
    </p:spTree>
    <p:extLst>
      <p:ext uri="{BB962C8B-B14F-4D97-AF65-F5344CB8AC3E}">
        <p14:creationId xmlns:p14="http://schemas.microsoft.com/office/powerpoint/2010/main" val="1616066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6A09BC-5BF5-4F16-B2B6-8146AFF55538}" type="slidenum">
              <a:rPr lang="en-US" altLang="en-US"/>
              <a:pPr>
                <a:defRPr/>
              </a:pPr>
              <a:t>‹#›</a:t>
            </a:fld>
            <a:endParaRPr lang="en-US" altLang="en-US" dirty="0"/>
          </a:p>
        </p:txBody>
      </p:sp>
    </p:spTree>
    <p:extLst>
      <p:ext uri="{BB962C8B-B14F-4D97-AF65-F5344CB8AC3E}">
        <p14:creationId xmlns:p14="http://schemas.microsoft.com/office/powerpoint/2010/main" val="2969306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B70D1A-3353-43B8-8928-EC034552A3DF}" type="slidenum">
              <a:rPr lang="en-US" altLang="en-US"/>
              <a:pPr>
                <a:defRPr/>
              </a:pPr>
              <a:t>‹#›</a:t>
            </a:fld>
            <a:endParaRPr lang="en-US" altLang="en-US" dirty="0"/>
          </a:p>
        </p:txBody>
      </p:sp>
    </p:spTree>
    <p:extLst>
      <p:ext uri="{BB962C8B-B14F-4D97-AF65-F5344CB8AC3E}">
        <p14:creationId xmlns:p14="http://schemas.microsoft.com/office/powerpoint/2010/main" val="3634430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077584-2A63-41BA-9D5D-58A567CC2E68}" type="slidenum">
              <a:rPr lang="en-US" altLang="en-US"/>
              <a:pPr>
                <a:defRPr/>
              </a:pPr>
              <a:t>‹#›</a:t>
            </a:fld>
            <a:endParaRPr lang="en-US" altLang="en-US" dirty="0"/>
          </a:p>
        </p:txBody>
      </p:sp>
    </p:spTree>
    <p:extLst>
      <p:ext uri="{BB962C8B-B14F-4D97-AF65-F5344CB8AC3E}">
        <p14:creationId xmlns:p14="http://schemas.microsoft.com/office/powerpoint/2010/main" val="1248639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1381C0-8695-4AA7-9871-77D62F72DA22}" type="slidenum">
              <a:rPr lang="en-US" altLang="en-US"/>
              <a:pPr>
                <a:defRPr/>
              </a:pPr>
              <a:t>‹#›</a:t>
            </a:fld>
            <a:endParaRPr lang="en-US" altLang="en-US" dirty="0"/>
          </a:p>
        </p:txBody>
      </p:sp>
    </p:spTree>
    <p:extLst>
      <p:ext uri="{BB962C8B-B14F-4D97-AF65-F5344CB8AC3E}">
        <p14:creationId xmlns:p14="http://schemas.microsoft.com/office/powerpoint/2010/main" val="356425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1C534A1E-3330-4D33-8B86-3AA32EA7BA30}"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CH6</a:t>
            </a:r>
            <a:endParaRPr lang="en-US" b="1" dirty="0">
              <a:solidFill>
                <a:srgbClr val="000000"/>
              </a:solidFill>
            </a:endParaRPr>
          </a:p>
        </p:txBody>
      </p:sp>
      <p:sp>
        <p:nvSpPr>
          <p:cNvPr id="7" name="Chord 6"/>
          <p:cNvSpPr/>
          <p:nvPr userDrawn="1"/>
        </p:nvSpPr>
        <p:spPr>
          <a:xfrm rot="13320000">
            <a:off x="-465138" y="155575"/>
            <a:ext cx="987426" cy="987425"/>
          </a:xfrm>
          <a:prstGeom prst="chord">
            <a:avLst>
              <a:gd name="adj1" fmla="val 2700000"/>
              <a:gd name="adj2" fmla="val 13872841"/>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25764" y="3251"/>
            <a:ext cx="8229600" cy="1143000"/>
          </a:xfrm>
        </p:spPr>
        <p:txBody>
          <a:bodyPr>
            <a:normAutofit/>
          </a:bodyPr>
          <a:lstStyle>
            <a:lvl1pPr algn="l">
              <a:defRPr sz="3200" b="1">
                <a:solidFill>
                  <a:schemeClr val="tx2"/>
                </a:solidFill>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solidFill>
                  <a:schemeClr val="tx2"/>
                </a:solidFill>
              </a:defRPr>
            </a:lvl1pPr>
            <a:lvl2pPr marL="640080" indent="-274320">
              <a:lnSpc>
                <a:spcPct val="90000"/>
              </a:lnSpc>
              <a:buClr>
                <a:srgbClr val="B00027"/>
              </a:buClr>
              <a:buFont typeface="Arial"/>
              <a:buChar char="•"/>
              <a:defRPr b="0" i="1">
                <a:solidFill>
                  <a:schemeClr val="tx2"/>
                </a:solidFill>
              </a:defRPr>
            </a:lvl2pPr>
            <a:lvl3pPr marL="960120" indent="-320040">
              <a:lnSpc>
                <a:spcPct val="90000"/>
              </a:lnSpc>
              <a:buClr>
                <a:srgbClr val="B00027"/>
              </a:buClr>
              <a:buSzPct val="100000"/>
              <a:buFont typeface="Lucida Grande"/>
              <a:buChar char="-"/>
              <a:defRPr sz="2800">
                <a:solidFill>
                  <a:schemeClr val="tx2"/>
                </a:solidFill>
              </a:defRPr>
            </a:lvl3pPr>
            <a:lvl4pPr marL="1234440" indent="-228600">
              <a:lnSpc>
                <a:spcPct val="90000"/>
              </a:lnSpc>
              <a:buFont typeface="Arial"/>
              <a:buChar char="▸"/>
              <a:defRPr sz="2400">
                <a:solidFill>
                  <a:schemeClr val="tx2"/>
                </a:solidFill>
              </a:defRPr>
            </a:lvl4pPr>
            <a:lvl5pPr marL="1508760" indent="-228600">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0B46C8D1-BB15-4662-925A-F84576813618}"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15254750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8CF3AD-2970-4EAB-B50E-DE5976F7787D}" type="slidenum">
              <a:rPr lang="en-US" altLang="en-US"/>
              <a:pPr>
                <a:defRPr/>
              </a:pPr>
              <a:t>‹#›</a:t>
            </a:fld>
            <a:endParaRPr lang="en-US" altLang="en-US" dirty="0"/>
          </a:p>
        </p:txBody>
      </p:sp>
    </p:spTree>
    <p:extLst>
      <p:ext uri="{BB962C8B-B14F-4D97-AF65-F5344CB8AC3E}">
        <p14:creationId xmlns:p14="http://schemas.microsoft.com/office/powerpoint/2010/main" val="4092624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1253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3" name="Picture 8" descr="HIST978049591546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8" y="892175"/>
            <a:ext cx="3921125"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resixe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7975" y="6096000"/>
            <a:ext cx="12160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7" descr="Expban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invGray">
          <a:xfrm>
            <a:off x="-7938" y="0"/>
            <a:ext cx="91519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8" descr="Expban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invGray">
          <a:xfrm>
            <a:off x="-7938" y="6459538"/>
            <a:ext cx="915193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ctrTitle"/>
          </p:nvPr>
        </p:nvSpPr>
        <p:spPr>
          <a:xfrm>
            <a:off x="4419600" y="2582863"/>
            <a:ext cx="4267200" cy="2674937"/>
          </a:xfrm>
        </p:spPr>
        <p:txBody>
          <a:bodyPr/>
          <a:lstStyle>
            <a:lvl1pPr>
              <a:defRPr sz="3600" smtClean="0"/>
            </a:lvl1pPr>
          </a:lstStyle>
          <a:p>
            <a:r>
              <a:rPr lang="en-US" smtClean="0"/>
              <a:t>Click to edit Master title style</a:t>
            </a:r>
          </a:p>
        </p:txBody>
      </p:sp>
    </p:spTree>
    <p:extLst>
      <p:ext uri="{BB962C8B-B14F-4D97-AF65-F5344CB8AC3E}">
        <p14:creationId xmlns:p14="http://schemas.microsoft.com/office/powerpoint/2010/main" val="2829663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51005"/>
            <a:ext cx="6400800" cy="1752600"/>
          </a:xfrm>
        </p:spPr>
        <p:txBody>
          <a:bodyPr/>
          <a:lstStyle>
            <a:lvl1pPr marL="0" indent="0" algn="ctr" eaLnBrk="1" hangingPunct="1">
              <a:lnSpc>
                <a:spcPct val="80000"/>
              </a:lnSpc>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7" name="Title Placeholder 1"/>
          <p:cNvSpPr>
            <a:spLocks noGrp="1"/>
          </p:cNvSpPr>
          <p:nvPr>
            <p:ph type="title"/>
          </p:nvPr>
        </p:nvSpPr>
        <p:spPr>
          <a:xfrm>
            <a:off x="457200" y="1594710"/>
            <a:ext cx="8229600" cy="1143000"/>
          </a:xfrm>
          <a:prstGeom prst="rect">
            <a:avLst/>
          </a:prstGeom>
        </p:spPr>
        <p:txBody>
          <a:bodyPr rtlCol="0">
            <a:normAutofit/>
          </a:bodyPr>
          <a:lstStyle/>
          <a:p>
            <a:r>
              <a:rPr lang="en-US" dirty="0" smtClean="0"/>
              <a:t>Chapter 1:</a:t>
            </a:r>
            <a:br>
              <a:rPr lang="en-US" dirty="0" smtClean="0"/>
            </a:br>
            <a:r>
              <a:rPr lang="en-US" dirty="0" smtClean="0"/>
              <a:t>Communication Perspectives</a:t>
            </a:r>
            <a:endParaRPr lang="en-US" dirty="0"/>
          </a:p>
        </p:txBody>
      </p:sp>
    </p:spTree>
    <p:extLst>
      <p:ext uri="{BB962C8B-B14F-4D97-AF65-F5344CB8AC3E}">
        <p14:creationId xmlns:p14="http://schemas.microsoft.com/office/powerpoint/2010/main" val="667133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450" y="279790"/>
            <a:ext cx="8065050" cy="1470025"/>
          </a:xfrm>
        </p:spPr>
        <p:txBody>
          <a:bodyPr>
            <a:normAutofit/>
          </a:bodyPr>
          <a:lstStyle>
            <a:lvl1pPr>
              <a:defRPr sz="6000" b="1">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23525" y="1547155"/>
            <a:ext cx="6912900" cy="4301359"/>
          </a:xfrm>
        </p:spPr>
        <p:txBody>
          <a:bodyPr>
            <a:normAutofit/>
          </a:bodyPr>
          <a:lstStyle>
            <a:lvl1pPr marL="0" indent="0" algn="l" eaLnBrk="1" hangingPunct="1">
              <a:buFontTx/>
              <a:buNone/>
              <a:defRPr sz="2400" b="1" baseline="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4" name="Footer Placeholder 4"/>
          <p:cNvSpPr>
            <a:spLocks noGrp="1"/>
          </p:cNvSpPr>
          <p:nvPr>
            <p:ph type="ftr" sz="quarter" idx="10"/>
          </p:nvPr>
        </p:nvSpPr>
        <p:spPr/>
        <p:txBody>
          <a:bodyPr/>
          <a:lstStyle>
            <a:lvl1pPr>
              <a:defRPr dirty="0"/>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73B6A0F-A554-42F8-84D6-7D478DBDA617}" type="slidenum">
              <a:rPr lang="en-US" altLang="en-US"/>
              <a:pPr>
                <a:defRPr/>
              </a:pPr>
              <a:t>‹#›</a:t>
            </a:fld>
            <a:endParaRPr lang="en-US" altLang="en-US" dirty="0"/>
          </a:p>
        </p:txBody>
      </p:sp>
    </p:spTree>
    <p:extLst>
      <p:ext uri="{BB962C8B-B14F-4D97-AF65-F5344CB8AC3E}">
        <p14:creationId xmlns:p14="http://schemas.microsoft.com/office/powerpoint/2010/main" val="177249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307575" y="433410"/>
            <a:ext cx="7258546" cy="1113745"/>
          </a:xfrm>
          <a:prstGeom prst="rect">
            <a:avLst/>
          </a:prstGeom>
        </p:spPr>
        <p:txBody>
          <a:bodyPr rtlCol="0">
            <a:normAutofit/>
          </a:bodyPr>
          <a:lstStyle/>
          <a:p>
            <a:r>
              <a:rPr lang="en-US" smtClean="0"/>
              <a:t>Click to edit Master title style</a:t>
            </a:r>
            <a:endParaRPr lang="en-US"/>
          </a:p>
        </p:txBody>
      </p:sp>
      <p:sp>
        <p:nvSpPr>
          <p:cNvPr id="8" name="Text Placeholder 2"/>
          <p:cNvSpPr>
            <a:spLocks noGrp="1"/>
          </p:cNvSpPr>
          <p:nvPr>
            <p:ph idx="1"/>
          </p:nvPr>
        </p:nvSpPr>
        <p:spPr>
          <a:xfrm>
            <a:off x="457200" y="1668197"/>
            <a:ext cx="8229600" cy="4525963"/>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Date Placeholder 3"/>
          <p:cNvSpPr>
            <a:spLocks noGrp="1"/>
          </p:cNvSpPr>
          <p:nvPr>
            <p:ph type="dt" sz="half" idx="10"/>
          </p:nvPr>
        </p:nvSpPr>
        <p:spPr>
          <a:xfrm>
            <a:off x="155575" y="165100"/>
            <a:ext cx="3341688" cy="268288"/>
          </a:xfrm>
        </p:spPr>
        <p:txBody>
          <a:bodyPr/>
          <a:lstStyle>
            <a:lvl1pPr algn="ctr">
              <a:defRPr sz="1800" b="1" baseline="0">
                <a:solidFill>
                  <a:schemeClr val="tx2">
                    <a:lumMod val="75000"/>
                  </a:schemeClr>
                </a:solidFill>
              </a:defRPr>
            </a:lvl1pPr>
          </a:lstStyle>
          <a:p>
            <a:pPr>
              <a:defRPr/>
            </a:pPr>
            <a:fld id="{47C7CCB9-D982-4729-A461-E5AB4561AE65}" type="datetime1">
              <a:rPr lang="en-US"/>
              <a:pPr>
                <a:defRPr/>
              </a:pPr>
              <a:t>9/28/2015</a:t>
            </a:fld>
            <a:endParaRPr lang="en-US" dirty="0"/>
          </a:p>
        </p:txBody>
      </p:sp>
      <p:sp>
        <p:nvSpPr>
          <p:cNvPr id="5" name="Footer Placeholder 4"/>
          <p:cNvSpPr>
            <a:spLocks noGrp="1"/>
          </p:cNvSpPr>
          <p:nvPr>
            <p:ph type="ftr" sz="quarter" idx="11"/>
          </p:nvPr>
        </p:nvSpPr>
        <p:spPr/>
        <p:txBody>
          <a:bodyPr/>
          <a:lstStyle>
            <a:lvl1pPr algn="ctr">
              <a:defRPr sz="1200" dirty="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283513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307575" y="433410"/>
            <a:ext cx="7258546" cy="1113745"/>
          </a:xfrm>
          <a:prstGeom prst="rect">
            <a:avLst/>
          </a:prstGeom>
        </p:spPr>
        <p:txBody>
          <a:bodyPr rtlCol="0">
            <a:normAutofit/>
          </a:bodyPr>
          <a:lstStyle/>
          <a:p>
            <a:r>
              <a:rPr lang="en-US" smtClean="0"/>
              <a:t>Click to edit Master title style</a:t>
            </a:r>
            <a:endParaRPr lang="en-US"/>
          </a:p>
        </p:txBody>
      </p:sp>
      <p:sp>
        <p:nvSpPr>
          <p:cNvPr id="8" name="Text Placeholder 2"/>
          <p:cNvSpPr>
            <a:spLocks noGrp="1"/>
          </p:cNvSpPr>
          <p:nvPr>
            <p:ph idx="1"/>
          </p:nvPr>
        </p:nvSpPr>
        <p:spPr>
          <a:xfrm>
            <a:off x="457200" y="1668197"/>
            <a:ext cx="8229600" cy="4525963"/>
          </a:xfrm>
          <a:prstGeom prst="rect">
            <a:avLst/>
          </a:prstGeom>
        </p:spPr>
        <p:txBody>
          <a:bodyPr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 name="Date Placeholder 3"/>
          <p:cNvSpPr>
            <a:spLocks noGrp="1"/>
          </p:cNvSpPr>
          <p:nvPr>
            <p:ph type="dt" sz="half" idx="10"/>
          </p:nvPr>
        </p:nvSpPr>
        <p:spPr>
          <a:xfrm>
            <a:off x="155575" y="165100"/>
            <a:ext cx="3341688" cy="268288"/>
          </a:xfrm>
        </p:spPr>
        <p:txBody>
          <a:bodyPr/>
          <a:lstStyle>
            <a:lvl1pPr algn="ctr">
              <a:defRPr sz="1800" b="1" baseline="0">
                <a:solidFill>
                  <a:schemeClr val="tx2">
                    <a:lumMod val="75000"/>
                  </a:schemeClr>
                </a:solidFill>
              </a:defRPr>
            </a:lvl1pPr>
          </a:lstStyle>
          <a:p>
            <a:pPr>
              <a:defRPr/>
            </a:pPr>
            <a:fld id="{E671D911-914C-411D-875D-41E1B47890CA}" type="datetime1">
              <a:rPr lang="en-US"/>
              <a:pPr>
                <a:defRPr/>
              </a:pPr>
              <a:t>9/28/2015</a:t>
            </a:fld>
            <a:endParaRPr lang="en-US" dirty="0"/>
          </a:p>
        </p:txBody>
      </p:sp>
      <p:sp>
        <p:nvSpPr>
          <p:cNvPr id="5" name="Footer Placeholder 4"/>
          <p:cNvSpPr>
            <a:spLocks noGrp="1"/>
          </p:cNvSpPr>
          <p:nvPr>
            <p:ph type="ftr" sz="quarter" idx="11"/>
          </p:nvPr>
        </p:nvSpPr>
        <p:spPr/>
        <p:txBody>
          <a:bodyPr/>
          <a:lstStyle>
            <a:lvl1pPr algn="ctr">
              <a:defRPr sz="1200" dirty="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211279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54DE4439-9069-406B-A5A3-068F8C441EB7}"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pic>
        <p:nvPicPr>
          <p:cNvPr id="6"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CH1</a:t>
            </a:r>
            <a:endParaRPr lang="en-US" b="1" dirty="0">
              <a:solidFill>
                <a:srgbClr val="000000"/>
              </a:solidFill>
            </a:endParaRPr>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F1DAFEA3-46F0-494B-9DC5-64C601FF302B}"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26236386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7B8B7DB-D301-4F44-B771-CAA6B4BCA9B8}"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D09545"/>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Table</a:t>
            </a:r>
            <a:endParaRPr lang="en-US" altLang="en-US" sz="3200" b="1" i="1" dirty="0" smtClean="0">
              <a:solidFill>
                <a:schemeClr val="bg1"/>
              </a:solidFill>
              <a:latin typeface="Franklin Gothic Medium"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CH6</a:t>
            </a:r>
            <a:endParaRPr lang="en-US" b="1" dirty="0">
              <a:solidFill>
                <a:srgbClr val="000000"/>
              </a:solidFill>
            </a:endParaRPr>
          </a:p>
        </p:txBody>
      </p:sp>
      <p:sp>
        <p:nvSpPr>
          <p:cNvPr id="2" name="Title 1"/>
          <p:cNvSpPr>
            <a:spLocks noGrp="1"/>
          </p:cNvSpPr>
          <p:nvPr>
            <p:ph type="title"/>
          </p:nvPr>
        </p:nvSpPr>
        <p:spPr>
          <a:xfrm>
            <a:off x="1452563" y="331859"/>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45E40AD4-491A-4DD1-9693-34372DAEB1DD}" type="slidenum">
              <a:rPr lang="en-US" altLang="en-US"/>
              <a:pPr>
                <a:defRPr/>
              </a:pPr>
              <a:t>‹#›</a:t>
            </a:fld>
            <a:endParaRPr lang="en-US" altLang="en-US" dirty="0"/>
          </a:p>
        </p:txBody>
      </p:sp>
    </p:spTree>
    <p:extLst>
      <p:ext uri="{BB962C8B-B14F-4D97-AF65-F5344CB8AC3E}">
        <p14:creationId xmlns:p14="http://schemas.microsoft.com/office/powerpoint/2010/main" val="31696996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0F81268-23D6-473E-A611-DD1A2F49A420}"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D09545"/>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Map</a:t>
            </a:r>
            <a:endParaRPr lang="en-US" altLang="en-US" sz="3200" b="1" i="1" dirty="0" smtClean="0">
              <a:solidFill>
                <a:schemeClr val="bg1"/>
              </a:solidFill>
              <a:latin typeface="Franklin Gothic Medium"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CH6</a:t>
            </a:r>
            <a:endParaRPr lang="en-US" sz="1000" b="1" dirty="0">
              <a:solidFill>
                <a:srgbClr val="000000"/>
              </a:solidFill>
            </a:endParaRPr>
          </a:p>
        </p:txBody>
      </p:sp>
      <p:sp>
        <p:nvSpPr>
          <p:cNvPr id="2" name="Title 1"/>
          <p:cNvSpPr>
            <a:spLocks noGrp="1"/>
          </p:cNvSpPr>
          <p:nvPr>
            <p:ph type="title"/>
          </p:nvPr>
        </p:nvSpPr>
        <p:spPr>
          <a:xfrm>
            <a:off x="1453012" y="391900"/>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CFD03A1A-AA9E-4509-BBB5-C908CEDDA74F}" type="slidenum">
              <a:rPr lang="en-US" altLang="en-US"/>
              <a:pPr>
                <a:defRPr/>
              </a:pPr>
              <a:t>‹#›</a:t>
            </a:fld>
            <a:endParaRPr lang="en-US" altLang="en-US" dirty="0"/>
          </a:p>
        </p:txBody>
      </p:sp>
    </p:spTree>
    <p:extLst>
      <p:ext uri="{BB962C8B-B14F-4D97-AF65-F5344CB8AC3E}">
        <p14:creationId xmlns:p14="http://schemas.microsoft.com/office/powerpoint/2010/main" val="19473407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7D799AC3-176F-4FB3-A22E-3BCEC2851414}"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D09545"/>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Figure</a:t>
            </a:r>
            <a:endParaRPr lang="en-US" altLang="en-US" sz="3200" b="1" i="1" dirty="0" smtClean="0">
              <a:solidFill>
                <a:schemeClr val="bg1"/>
              </a:solidFill>
              <a:latin typeface="Franklin Gothic Medium" pitchFamily="34" charset="0"/>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CH6</a:t>
            </a:r>
            <a:endParaRPr lang="en-US" sz="1000" b="1" dirty="0">
              <a:solidFill>
                <a:srgbClr val="000000"/>
              </a:solidFill>
            </a:endParaRPr>
          </a:p>
        </p:txBody>
      </p:sp>
      <p:sp>
        <p:nvSpPr>
          <p:cNvPr id="2" name="Title 1"/>
          <p:cNvSpPr>
            <a:spLocks noGrp="1"/>
          </p:cNvSpPr>
          <p:nvPr>
            <p:ph type="title"/>
          </p:nvPr>
        </p:nvSpPr>
        <p:spPr>
          <a:xfrm>
            <a:off x="1452563" y="168799"/>
            <a:ext cx="7536700" cy="983201"/>
          </a:xfrm>
        </p:spPr>
        <p:txBody>
          <a:bodyPr>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B9C5E746-9CF0-4373-87D0-3568854BF073}"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31621413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LEARNING OUTCOMES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63395B54-4E75-4DE6-BC03-36123E26E8B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CH6</a:t>
            </a:r>
            <a:endParaRPr lang="en-US" sz="1000" b="1" dirty="0">
              <a:solidFill>
                <a:srgbClr val="000000"/>
              </a:solidFill>
            </a:endParaRP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3" name="Date Placeholder 3"/>
          <p:cNvSpPr>
            <a:spLocks noGrp="1"/>
          </p:cNvSpPr>
          <p:nvPr>
            <p:ph type="dt" sz="half" idx="10"/>
          </p:nvPr>
        </p:nvSpPr>
        <p:spPr/>
        <p:txBody>
          <a:bodyPr/>
          <a:lstStyle>
            <a:lvl1pPr>
              <a:defRPr dirty="0"/>
            </a:lvl1pPr>
          </a:lstStyle>
          <a:p>
            <a:pPr>
              <a:defRPr/>
            </a:pPr>
            <a:endParaRPr lang="en-US"/>
          </a:p>
        </p:txBody>
      </p:sp>
      <p:sp>
        <p:nvSpPr>
          <p:cNvPr id="15" name="Footer Placeholder 4"/>
          <p:cNvSpPr>
            <a:spLocks noGrp="1"/>
          </p:cNvSpPr>
          <p:nvPr>
            <p:ph type="ftr" sz="quarter" idx="11"/>
          </p:nvPr>
        </p:nvSpPr>
        <p:spPr/>
        <p:txBody>
          <a:bodyPr/>
          <a:lstStyle>
            <a:lvl1pPr>
              <a:defRPr dirty="0"/>
            </a:lvl1pPr>
          </a:lstStyle>
          <a:p>
            <a:pPr>
              <a:defRPr/>
            </a:pPr>
            <a:endParaRPr lang="en-US"/>
          </a:p>
        </p:txBody>
      </p:sp>
      <p:sp>
        <p:nvSpPr>
          <p:cNvPr id="17"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5007448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8"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021ABFF9-6122-49AE-8636-BE4D76B4987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8" name="TextBox 7"/>
          <p:cNvSpPr txBox="1">
            <a:spLocks noChangeArrowheads="1"/>
          </p:cNvSpPr>
          <p:nvPr userDrawn="1"/>
        </p:nvSpPr>
        <p:spPr bwMode="auto">
          <a:xfrm>
            <a:off x="1001713" y="220663"/>
            <a:ext cx="691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dirty="0" smtClean="0">
                <a:solidFill>
                  <a:srgbClr val="B00027"/>
                </a:solidFill>
                <a:latin typeface="Arial Narrow" pitchFamily="34" charset="0"/>
              </a:rPr>
              <a:t>LEARNING OUTCOMES </a:t>
            </a:r>
            <a:r>
              <a:rPr lang="en-US" altLang="en-US" sz="2000" i="1" dirty="0" smtClean="0">
                <a:solidFill>
                  <a:srgbClr val="B00027"/>
                </a:solidFill>
                <a:latin typeface="Arial Narrow" pitchFamily="34" charset="0"/>
              </a:rPr>
              <a:t>(continued)</a:t>
            </a:r>
          </a:p>
        </p:txBody>
      </p:sp>
      <p:sp>
        <p:nvSpPr>
          <p:cNvPr id="10" name="Title 1"/>
          <p:cNvSpPr txBox="1">
            <a:spLocks/>
          </p:cNvSpPr>
          <p:nvPr userDrawn="1"/>
        </p:nvSpPr>
        <p:spPr bwMode="auto">
          <a:xfrm>
            <a:off x="677863" y="1555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defRPr/>
            </a:pPr>
            <a:endParaRPr lang="en-US" altLang="en-US" dirty="0" smtClean="0">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11"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CH6</a:t>
            </a:r>
            <a:endParaRPr lang="en-US" sz="1000" b="1" dirty="0">
              <a:solidFill>
                <a:srgbClr val="000000"/>
              </a:solidFill>
            </a:endParaRP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2" name="Date Placeholder 3"/>
          <p:cNvSpPr>
            <a:spLocks noGrp="1"/>
          </p:cNvSpPr>
          <p:nvPr>
            <p:ph type="dt" sz="half" idx="10"/>
          </p:nvPr>
        </p:nvSpPr>
        <p:spPr/>
        <p:txBody>
          <a:bodyPr/>
          <a:lstStyle>
            <a:lvl1pPr>
              <a:defRPr dirty="0"/>
            </a:lvl1pPr>
          </a:lstStyle>
          <a:p>
            <a:pPr>
              <a:defRPr/>
            </a:pPr>
            <a:endParaRPr lang="en-US"/>
          </a:p>
        </p:txBody>
      </p:sp>
      <p:sp>
        <p:nvSpPr>
          <p:cNvPr id="14" name="Footer Placeholder 4"/>
          <p:cNvSpPr>
            <a:spLocks noGrp="1"/>
          </p:cNvSpPr>
          <p:nvPr>
            <p:ph type="ftr" sz="quarter" idx="11"/>
          </p:nvPr>
        </p:nvSpPr>
        <p:spPr/>
        <p:txBody>
          <a:bodyPr/>
          <a:lstStyle>
            <a:lvl1pPr>
              <a:defRPr dirty="0"/>
            </a:lvl1pPr>
          </a:lstStyle>
          <a:p>
            <a:pPr>
              <a:defRPr/>
            </a:pPr>
            <a:endParaRPr lang="en-US"/>
          </a:p>
        </p:txBody>
      </p:sp>
      <p:sp>
        <p:nvSpPr>
          <p:cNvPr id="15"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32818546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KEY TERMS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0F4A80CA-B378-471A-8729-0D272997C406}"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CH6</a:t>
            </a:r>
            <a:endParaRPr lang="en-US" sz="1000" b="1" dirty="0">
              <a:solidFill>
                <a:srgbClr val="000000"/>
              </a:solidFill>
            </a:endParaRPr>
          </a:p>
        </p:txBody>
      </p:sp>
      <p:sp>
        <p:nvSpPr>
          <p:cNvPr id="3" name="Content Placeholder 2"/>
          <p:cNvSpPr>
            <a:spLocks noGrp="1"/>
          </p:cNvSpPr>
          <p:nvPr>
            <p:ph idx="1"/>
          </p:nvPr>
        </p:nvSpPr>
        <p:spPr>
          <a:xfrm>
            <a:off x="1235393" y="1456104"/>
            <a:ext cx="7410767" cy="4639895"/>
          </a:xfrm>
        </p:spPr>
        <p:txBody>
          <a:bodyPr>
            <a:normAutofit/>
          </a:bodyPr>
          <a:lstStyle>
            <a:lvl1pPr marL="0" indent="0">
              <a:lnSpc>
                <a:spcPct val="90000"/>
              </a:lnSpc>
              <a:spcBef>
                <a:spcPts val="2400"/>
              </a:spcBef>
              <a:buClrTx/>
              <a:buFont typeface="Wingdings" charset="2"/>
              <a:buNone/>
              <a:defRPr sz="2800">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3" name="Date Placeholder 3"/>
          <p:cNvSpPr>
            <a:spLocks noGrp="1"/>
          </p:cNvSpPr>
          <p:nvPr>
            <p:ph type="dt" sz="half" idx="10"/>
          </p:nvPr>
        </p:nvSpPr>
        <p:spPr/>
        <p:txBody>
          <a:bodyPr/>
          <a:lstStyle>
            <a:lvl1pPr>
              <a:defRPr dirty="0"/>
            </a:lvl1pPr>
          </a:lstStyle>
          <a:p>
            <a:pPr>
              <a:defRPr/>
            </a:pPr>
            <a:endParaRPr lang="en-US"/>
          </a:p>
        </p:txBody>
      </p:sp>
      <p:sp>
        <p:nvSpPr>
          <p:cNvPr id="15" name="Footer Placeholder 4"/>
          <p:cNvSpPr>
            <a:spLocks noGrp="1"/>
          </p:cNvSpPr>
          <p:nvPr>
            <p:ph type="ftr" sz="quarter" idx="11"/>
          </p:nvPr>
        </p:nvSpPr>
        <p:spPr/>
        <p:txBody>
          <a:bodyPr/>
          <a:lstStyle>
            <a:lvl1pPr>
              <a:defRPr dirty="0"/>
            </a:lvl1pPr>
          </a:lstStyle>
          <a:p>
            <a:pPr>
              <a:defRPr/>
            </a:pPr>
            <a:endParaRPr lang="en-US"/>
          </a:p>
        </p:txBody>
      </p:sp>
      <p:sp>
        <p:nvSpPr>
          <p:cNvPr id="17"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1269628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dirty="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dirty="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EACB8"/>
                </a:solidFill>
                <a:ea typeface="ＭＳ Ｐゴシック" panose="020B0600070205080204" pitchFamily="34" charset="-128"/>
                <a:cs typeface="Arial" panose="020B0604020202020204" pitchFamily="34" charset="0"/>
              </a:defRPr>
            </a:lvl1pPr>
          </a:lstStyle>
          <a:p>
            <a:pPr>
              <a:defRPr/>
            </a:pPr>
            <a:fld id="{3A014513-17C8-4B83-86AA-AF0FE4E88669}" type="slidenum">
              <a:rPr lang="en-US" altLang="en-US"/>
              <a:pPr>
                <a:defRPr/>
              </a:pPr>
              <a:t>‹#›</a:t>
            </a:fld>
            <a:endParaRPr lang="en-US" altLang="en-US" dirty="0"/>
          </a:p>
        </p:txBody>
      </p:sp>
    </p:spTree>
    <p:extLst>
      <p:ext uri="{BB962C8B-B14F-4D97-AF65-F5344CB8AC3E}">
        <p14:creationId xmlns:p14="http://schemas.microsoft.com/office/powerpoint/2010/main" val="352817230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IN" dirty="0" smtClean="0"/>
              <a:t>Chapter 6</a:t>
            </a:r>
            <a:endParaRPr lang="en-IN" dirty="0"/>
          </a:p>
        </p:txBody>
      </p:sp>
      <p:sp>
        <p:nvSpPr>
          <p:cNvPr id="6" name="Footer Placeholder 4"/>
          <p:cNvSpPr>
            <a:spLocks noGrp="1"/>
          </p:cNvSpPr>
          <p:nvPr>
            <p:ph type="ftr" sz="quarter" idx="10"/>
          </p:nvPr>
        </p:nvSpPr>
        <p:spPr/>
        <p:txBody>
          <a:bodyPr/>
          <a:lstStyle>
            <a:lvl1pPr fontAlgn="base">
              <a:spcBef>
                <a:spcPct val="0"/>
              </a:spcBef>
              <a:spcAft>
                <a:spcPct val="0"/>
              </a:spcAft>
              <a:defRPr lang="en-US" sz="700" smtClean="0">
                <a:effectLst/>
                <a:latin typeface="Arial" panose="020B0604020202020204" pitchFamily="34" charset="0"/>
                <a:cs typeface="Arial" panose="020B0604020202020204" pitchFamily="34" charset="0"/>
              </a:defRPr>
            </a:lvl1pPr>
          </a:lstStyle>
          <a:p>
            <a:r>
              <a:rPr lang="en-IN" smtClean="0"/>
              <a:t>Copyright ©2016 Cengage Learning. All Rights Reserved. May not be scanned, copied or duplicated, or posted to a publicly accessible website, in whole or in part.</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25764" y="3251"/>
            <a:ext cx="8229600" cy="1143000"/>
          </a:xfrm>
        </p:spPr>
        <p:txBody>
          <a:bodyPr/>
          <a:lstStyle/>
          <a:p>
            <a:r>
              <a:rPr lang="en-US" dirty="0"/>
              <a:t>Searches and </a:t>
            </a:r>
            <a:r>
              <a:rPr lang="en-US" dirty="0" smtClean="0"/>
              <a:t>Seizures without </a:t>
            </a:r>
            <a:r>
              <a:rPr lang="en-US" dirty="0"/>
              <a:t>a Warrant</a:t>
            </a:r>
          </a:p>
        </p:txBody>
      </p:sp>
      <p:sp>
        <p:nvSpPr>
          <p:cNvPr id="3" name="Content Placeholder 2"/>
          <p:cNvSpPr>
            <a:spLocks noGrp="1"/>
          </p:cNvSpPr>
          <p:nvPr>
            <p:ph idx="1"/>
          </p:nvPr>
        </p:nvSpPr>
        <p:spPr/>
        <p:txBody>
          <a:bodyPr/>
          <a:lstStyle/>
          <a:p>
            <a:r>
              <a:rPr lang="en-US" b="1" dirty="0" smtClean="0"/>
              <a:t>Searches incidental to arrests</a:t>
            </a:r>
          </a:p>
          <a:p>
            <a:pPr lvl="1"/>
            <a:r>
              <a:rPr lang="en-IN" dirty="0" smtClean="0"/>
              <a:t>Searches for weapons and evidence that are conducted on persons who have just been arrested</a:t>
            </a:r>
          </a:p>
          <a:p>
            <a:r>
              <a:rPr lang="en-IN" b="1" dirty="0" smtClean="0"/>
              <a:t>Consent searches</a:t>
            </a:r>
            <a:r>
              <a:rPr lang="en-IN" dirty="0" smtClean="0"/>
              <a:t>: Conducted </a:t>
            </a:r>
            <a:r>
              <a:rPr lang="en-IN" dirty="0"/>
              <a:t>by police after the subject has agreed to the </a:t>
            </a:r>
            <a:r>
              <a:rPr lang="en-IN" dirty="0" smtClean="0"/>
              <a:t>action</a:t>
            </a:r>
          </a:p>
          <a:p>
            <a:endParaRPr lang="en-IN" dirty="0" smtClean="0"/>
          </a:p>
          <a:p>
            <a:pPr marL="365760" lvl="1" indent="0">
              <a:buNone/>
            </a:pPr>
            <a:endParaRPr lang="en-US" b="1" dirty="0" smtClean="0"/>
          </a:p>
        </p:txBody>
      </p:sp>
    </p:spTree>
    <p:extLst>
      <p:ext uri="{BB962C8B-B14F-4D97-AF65-F5344CB8AC3E}">
        <p14:creationId xmlns:p14="http://schemas.microsoft.com/office/powerpoint/2010/main" val="4288754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mtClean="0"/>
              <a:t>Plain View Doctrine</a:t>
            </a:r>
            <a:endParaRPr lang="en-IN" dirty="0"/>
          </a:p>
        </p:txBody>
      </p:sp>
      <p:sp>
        <p:nvSpPr>
          <p:cNvPr id="3" name="Content Placeholder 2"/>
          <p:cNvSpPr>
            <a:spLocks noGrp="1"/>
          </p:cNvSpPr>
          <p:nvPr>
            <p:ph idx="1"/>
          </p:nvPr>
        </p:nvSpPr>
        <p:spPr/>
        <p:txBody>
          <a:bodyPr/>
          <a:lstStyle/>
          <a:p>
            <a:r>
              <a:rPr lang="en-IN" dirty="0" smtClean="0"/>
              <a:t>Objects in plain view of a law enforcement agent may be seized without a warrant and introduced as evidence</a:t>
            </a:r>
          </a:p>
          <a:p>
            <a:r>
              <a:rPr lang="en-IN" dirty="0" smtClean="0"/>
              <a:t>Criteria for a warrantless seizure</a:t>
            </a:r>
          </a:p>
          <a:p>
            <a:pPr lvl="1"/>
            <a:r>
              <a:rPr lang="en-IN" dirty="0" smtClean="0"/>
              <a:t>Officer can easily spot or sense the item</a:t>
            </a:r>
          </a:p>
          <a:p>
            <a:pPr lvl="1"/>
            <a:r>
              <a:rPr lang="en-IN" dirty="0" smtClean="0"/>
              <a:t>Officer is legally in a position to notice the item</a:t>
            </a:r>
          </a:p>
          <a:p>
            <a:pPr lvl="1"/>
            <a:r>
              <a:rPr lang="en-IN" dirty="0" smtClean="0"/>
              <a:t>Discovery of the item is inadvertent</a:t>
            </a:r>
          </a:p>
          <a:p>
            <a:pPr lvl="1"/>
            <a:r>
              <a:rPr lang="en-IN" dirty="0" smtClean="0"/>
              <a:t>Officer immediately recognizes the illegal nature of the item</a:t>
            </a:r>
          </a:p>
          <a:p>
            <a:pPr lvl="2"/>
            <a:endParaRPr lang="en-IN" dirty="0"/>
          </a:p>
        </p:txBody>
      </p:sp>
    </p:spTree>
    <p:extLst>
      <p:ext uri="{BB962C8B-B14F-4D97-AF65-F5344CB8AC3E}">
        <p14:creationId xmlns:p14="http://schemas.microsoft.com/office/powerpoint/2010/main" val="1908132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Electronic Surveillance </a:t>
            </a:r>
            <a:endParaRPr lang="en-US" dirty="0"/>
          </a:p>
        </p:txBody>
      </p:sp>
      <p:sp>
        <p:nvSpPr>
          <p:cNvPr id="35843" name="Rectangle 3"/>
          <p:cNvSpPr>
            <a:spLocks noGrp="1" noChangeArrowheads="1"/>
          </p:cNvSpPr>
          <p:nvPr>
            <p:ph idx="1"/>
          </p:nvPr>
        </p:nvSpPr>
        <p:spPr/>
        <p:txBody>
          <a:bodyPr/>
          <a:lstStyle/>
          <a:p>
            <a:r>
              <a:rPr lang="en-IN" dirty="0" smtClean="0"/>
              <a:t>Use of electronic equipment by law enforcement agents to record private conversations or observe private conduct</a:t>
            </a:r>
          </a:p>
        </p:txBody>
      </p:sp>
      <p:pic>
        <p:nvPicPr>
          <p:cNvPr id="2" name="Picture 1" descr="This is an image of a screen of a smartphone. The screen shows the text Enter Passcode and four small circles below the text. The numbers 1,2,3,4, and 5  enclosed within cicles are visible on the screen. The image shows a finger on top of the cricle labled two.&#10;" title="Electronic Surveillanc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614" y="3127326"/>
            <a:ext cx="4857750" cy="3185339"/>
          </a:xfrm>
          <a:prstGeom prst="rect">
            <a:avLst/>
          </a:prstGeom>
        </p:spPr>
      </p:pic>
    </p:spTree>
    <p:extLst>
      <p:ext uri="{BB962C8B-B14F-4D97-AF65-F5344CB8AC3E}">
        <p14:creationId xmlns:p14="http://schemas.microsoft.com/office/powerpoint/2010/main" val="2191736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41445" y="2654205"/>
            <a:ext cx="7615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3300" dirty="0">
                <a:solidFill>
                  <a:srgbClr val="D09545"/>
                </a:solidFill>
                <a:latin typeface="+mn-lt"/>
              </a:rPr>
              <a:t>LO - 3</a:t>
            </a:r>
            <a:r>
              <a:rPr lang="en-US" sz="3600" dirty="0" smtClean="0">
                <a:latin typeface="+mn-lt"/>
              </a:rPr>
              <a:t/>
            </a:r>
            <a:br>
              <a:rPr lang="en-US" sz="3600" dirty="0" smtClean="0">
                <a:latin typeface="+mn-lt"/>
              </a:rPr>
            </a:br>
            <a:r>
              <a:rPr lang="en-US" sz="2600" b="0" dirty="0">
                <a:solidFill>
                  <a:srgbClr val="000000"/>
                </a:solidFill>
                <a:cs typeface="Arial" charset="0"/>
              </a:rPr>
              <a:t>Distinguish between a stop and a frisk, and indicate the importance of the case Terry v. </a:t>
            </a:r>
            <a:r>
              <a:rPr lang="en-US" sz="2600" b="0" dirty="0" smtClean="0">
                <a:solidFill>
                  <a:srgbClr val="000000"/>
                </a:solidFill>
                <a:cs typeface="Arial" charset="0"/>
              </a:rPr>
              <a:t>Ohio</a:t>
            </a:r>
            <a:endParaRPr lang="en-US" sz="2600" b="0" dirty="0">
              <a:latin typeface="Arial" charset="0"/>
            </a:endParaRPr>
          </a:p>
        </p:txBody>
      </p:sp>
      <p:sp>
        <p:nvSpPr>
          <p:cNvPr id="2" name="Title 1" hidden="1"/>
          <p:cNvSpPr>
            <a:spLocks noGrp="1"/>
          </p:cNvSpPr>
          <p:nvPr>
            <p:ph type="title"/>
          </p:nvPr>
        </p:nvSpPr>
        <p:spPr/>
        <p:txBody>
          <a:bodyPr/>
          <a:lstStyle/>
          <a:p>
            <a:r>
              <a:rPr lang="en-IN" dirty="0" smtClean="0"/>
              <a:t>LO3</a:t>
            </a:r>
            <a:endParaRPr lang="en-IN" dirty="0"/>
          </a:p>
        </p:txBody>
      </p:sp>
    </p:spTree>
    <p:extLst>
      <p:ext uri="{BB962C8B-B14F-4D97-AF65-F5344CB8AC3E}">
        <p14:creationId xmlns:p14="http://schemas.microsoft.com/office/powerpoint/2010/main" val="995947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Stop and Frisk</a:t>
            </a:r>
            <a:endParaRPr lang="en-US" dirty="0"/>
          </a:p>
        </p:txBody>
      </p:sp>
      <p:sp>
        <p:nvSpPr>
          <p:cNvPr id="37891" name="Rectangle 3"/>
          <p:cNvSpPr>
            <a:spLocks noGrp="1" noChangeArrowheads="1"/>
          </p:cNvSpPr>
          <p:nvPr>
            <p:ph idx="1"/>
          </p:nvPr>
        </p:nvSpPr>
        <p:spPr/>
        <p:txBody>
          <a:bodyPr/>
          <a:lstStyle/>
          <a:p>
            <a:r>
              <a:rPr lang="en-IN" b="1" dirty="0"/>
              <a:t>Stop</a:t>
            </a:r>
            <a:r>
              <a:rPr lang="en-IN" dirty="0"/>
              <a:t>: Brief detention of a person by law enforcement agents for questioning</a:t>
            </a:r>
          </a:p>
          <a:p>
            <a:r>
              <a:rPr lang="en-IN" b="1" dirty="0"/>
              <a:t>Frisk</a:t>
            </a:r>
            <a:r>
              <a:rPr lang="en-IN" dirty="0"/>
              <a:t>: Pat-down or minimal search by police to discover </a:t>
            </a:r>
            <a:r>
              <a:rPr lang="en-IN" dirty="0" smtClean="0"/>
              <a:t>weapons</a:t>
            </a:r>
            <a:endParaRPr lang="en-US" dirty="0" smtClean="0"/>
          </a:p>
        </p:txBody>
      </p:sp>
      <p:pic>
        <p:nvPicPr>
          <p:cNvPr id="2" name="Picture 1" descr="This image shows a police officer frisking a man. The police officer is wearing a police jacket with a symbol on the right side of the jacket. His duty belt consists of a pistol. The man being frisked is wearing a cap and a jacket with the zip open. There is a bus in front of them and they are standing in the middle of the road. There is a car parked behind them and there are shops located nearby." title="Stop and Fris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564" y="3516381"/>
            <a:ext cx="4254801" cy="2898198"/>
          </a:xfrm>
          <a:prstGeom prst="rect">
            <a:avLst/>
          </a:prstGeom>
        </p:spPr>
      </p:pic>
    </p:spTree>
    <p:extLst>
      <p:ext uri="{BB962C8B-B14F-4D97-AF65-F5344CB8AC3E}">
        <p14:creationId xmlns:p14="http://schemas.microsoft.com/office/powerpoint/2010/main" val="3134807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Terry v. Ohio</a:t>
            </a:r>
            <a:endParaRPr lang="en-IN" dirty="0"/>
          </a:p>
        </p:txBody>
      </p:sp>
      <p:sp>
        <p:nvSpPr>
          <p:cNvPr id="3" name="Content Placeholder 2"/>
          <p:cNvSpPr>
            <a:spLocks noGrp="1"/>
          </p:cNvSpPr>
          <p:nvPr>
            <p:ph idx="1"/>
          </p:nvPr>
        </p:nvSpPr>
        <p:spPr/>
        <p:txBody>
          <a:bodyPr/>
          <a:lstStyle/>
          <a:p>
            <a:r>
              <a:rPr lang="en-IN" dirty="0" smtClean="0"/>
              <a:t>Detective found three men with suspicious behavior</a:t>
            </a:r>
          </a:p>
          <a:p>
            <a:pPr lvl="1"/>
            <a:r>
              <a:rPr lang="en-IN" dirty="0"/>
              <a:t>Suspected men were frisked and handguns were found on two of them</a:t>
            </a:r>
            <a:endParaRPr lang="en-US" dirty="0"/>
          </a:p>
          <a:p>
            <a:r>
              <a:rPr lang="en-IN" dirty="0" smtClean="0"/>
              <a:t>Court </a:t>
            </a:r>
            <a:r>
              <a:rPr lang="en-IN" dirty="0"/>
              <a:t>concluded that the detectives suspicion was </a:t>
            </a:r>
            <a:r>
              <a:rPr lang="en-IN" dirty="0" smtClean="0"/>
              <a:t>reasonable</a:t>
            </a:r>
          </a:p>
          <a:p>
            <a:r>
              <a:rPr lang="en-US" dirty="0" smtClean="0"/>
              <a:t>Court judgement was based on totality </a:t>
            </a:r>
            <a:r>
              <a:rPr lang="en-US" dirty="0"/>
              <a:t>of the </a:t>
            </a:r>
            <a:r>
              <a:rPr lang="en-US" dirty="0" smtClean="0"/>
              <a:t>circumstances</a:t>
            </a:r>
            <a:endParaRPr lang="en-IN" dirty="0"/>
          </a:p>
        </p:txBody>
      </p:sp>
    </p:spTree>
    <p:extLst>
      <p:ext uri="{BB962C8B-B14F-4D97-AF65-F5344CB8AC3E}">
        <p14:creationId xmlns:p14="http://schemas.microsoft.com/office/powerpoint/2010/main" val="3056775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41445" y="2654205"/>
            <a:ext cx="7615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3300" dirty="0">
                <a:solidFill>
                  <a:srgbClr val="D09545"/>
                </a:solidFill>
                <a:latin typeface="+mn-lt"/>
              </a:rPr>
              <a:t>LO - 4</a:t>
            </a:r>
            <a:r>
              <a:rPr lang="en-US" sz="3600" dirty="0" smtClean="0">
                <a:latin typeface="+mn-lt"/>
              </a:rPr>
              <a:t/>
            </a:r>
            <a:br>
              <a:rPr lang="en-US" sz="3600" dirty="0" smtClean="0">
                <a:latin typeface="+mn-lt"/>
              </a:rPr>
            </a:br>
            <a:r>
              <a:rPr lang="en-US" sz="2600" b="0" dirty="0">
                <a:solidFill>
                  <a:srgbClr val="000000"/>
                </a:solidFill>
                <a:cs typeface="Arial" charset="0"/>
              </a:rPr>
              <a:t>List the four elements that must be present for an arrest to take place</a:t>
            </a:r>
            <a:endParaRPr lang="en-US" sz="2600" b="0" dirty="0">
              <a:latin typeface="Arial" charset="0"/>
            </a:endParaRPr>
          </a:p>
        </p:txBody>
      </p:sp>
      <p:sp>
        <p:nvSpPr>
          <p:cNvPr id="2" name="Title 1" hidden="1"/>
          <p:cNvSpPr>
            <a:spLocks noGrp="1"/>
          </p:cNvSpPr>
          <p:nvPr>
            <p:ph type="title"/>
          </p:nvPr>
        </p:nvSpPr>
        <p:spPr/>
        <p:txBody>
          <a:bodyPr/>
          <a:lstStyle/>
          <a:p>
            <a:r>
              <a:rPr lang="en-IN" dirty="0" smtClean="0"/>
              <a:t>LO4</a:t>
            </a:r>
            <a:endParaRPr lang="en-IN" dirty="0"/>
          </a:p>
        </p:txBody>
      </p:sp>
    </p:spTree>
    <p:extLst>
      <p:ext uri="{BB962C8B-B14F-4D97-AF65-F5344CB8AC3E}">
        <p14:creationId xmlns:p14="http://schemas.microsoft.com/office/powerpoint/2010/main" val="820173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Freeform 9" descr="This slide contains four rectangular boxes. The first box from the left is labeled intent to arrest. The second box is labeled authority to arrest. The third box is labeled seizure or detention and is placed below the first box. The fourth box is labeled understanding and is placed below the second box." title="Elements of an Arrest"/>
          <p:cNvSpPr/>
          <p:nvPr/>
        </p:nvSpPr>
        <p:spPr>
          <a:xfrm>
            <a:off x="1179190" y="1707738"/>
            <a:ext cx="3146761" cy="1888057"/>
          </a:xfrm>
          <a:custGeom>
            <a:avLst/>
            <a:gdLst>
              <a:gd name="connsiteX0" fmla="*/ 0 w 3146761"/>
              <a:gd name="connsiteY0" fmla="*/ 0 h 1888057"/>
              <a:gd name="connsiteX1" fmla="*/ 3146761 w 3146761"/>
              <a:gd name="connsiteY1" fmla="*/ 0 h 1888057"/>
              <a:gd name="connsiteX2" fmla="*/ 3146761 w 3146761"/>
              <a:gd name="connsiteY2" fmla="*/ 1888057 h 1888057"/>
              <a:gd name="connsiteX3" fmla="*/ 0 w 3146761"/>
              <a:gd name="connsiteY3" fmla="*/ 1888057 h 1888057"/>
              <a:gd name="connsiteX4" fmla="*/ 0 w 3146761"/>
              <a:gd name="connsiteY4" fmla="*/ 0 h 1888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6761" h="1888057">
                <a:moveTo>
                  <a:pt x="0" y="0"/>
                </a:moveTo>
                <a:lnTo>
                  <a:pt x="3146761" y="0"/>
                </a:lnTo>
                <a:lnTo>
                  <a:pt x="3146761" y="1888057"/>
                </a:lnTo>
                <a:lnTo>
                  <a:pt x="0" y="1888057"/>
                </a:lnTo>
                <a:lnTo>
                  <a:pt x="0" y="0"/>
                </a:lnTo>
                <a:close/>
              </a:path>
            </a:pathLst>
          </a:custGeom>
          <a:solidFill>
            <a:srgbClr val="D0954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solidFill>
                  <a:schemeClr val="tx2"/>
                </a:solidFill>
              </a:rPr>
              <a:t>Intent to arrest</a:t>
            </a:r>
            <a:endParaRPr lang="en-US" sz="3000" kern="1200" dirty="0">
              <a:solidFill>
                <a:schemeClr val="tx2"/>
              </a:solidFill>
            </a:endParaRPr>
          </a:p>
        </p:txBody>
      </p:sp>
      <p:sp>
        <p:nvSpPr>
          <p:cNvPr id="11" name="Freeform 10" descr="This slide contains four rectangular boxes. The first box from the left is labeled intent to arrest. The second box is labeled authority to arrest. The third box is labeled seizure or detention and is placed below the first box. The fourth box is labeled understanding and is placed below the second box." title="Elements of an Arrest"/>
          <p:cNvSpPr/>
          <p:nvPr/>
        </p:nvSpPr>
        <p:spPr>
          <a:xfrm>
            <a:off x="4640628" y="1707738"/>
            <a:ext cx="3146761" cy="1888057"/>
          </a:xfrm>
          <a:custGeom>
            <a:avLst/>
            <a:gdLst>
              <a:gd name="connsiteX0" fmla="*/ 0 w 3146761"/>
              <a:gd name="connsiteY0" fmla="*/ 0 h 1888057"/>
              <a:gd name="connsiteX1" fmla="*/ 3146761 w 3146761"/>
              <a:gd name="connsiteY1" fmla="*/ 0 h 1888057"/>
              <a:gd name="connsiteX2" fmla="*/ 3146761 w 3146761"/>
              <a:gd name="connsiteY2" fmla="*/ 1888057 h 1888057"/>
              <a:gd name="connsiteX3" fmla="*/ 0 w 3146761"/>
              <a:gd name="connsiteY3" fmla="*/ 1888057 h 1888057"/>
              <a:gd name="connsiteX4" fmla="*/ 0 w 3146761"/>
              <a:gd name="connsiteY4" fmla="*/ 0 h 1888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6761" h="1888057">
                <a:moveTo>
                  <a:pt x="0" y="0"/>
                </a:moveTo>
                <a:lnTo>
                  <a:pt x="3146761" y="0"/>
                </a:lnTo>
                <a:lnTo>
                  <a:pt x="3146761" y="1888057"/>
                </a:lnTo>
                <a:lnTo>
                  <a:pt x="0" y="1888057"/>
                </a:lnTo>
                <a:lnTo>
                  <a:pt x="0" y="0"/>
                </a:lnTo>
                <a:close/>
              </a:path>
            </a:pathLst>
          </a:custGeom>
          <a:solidFill>
            <a:srgbClr val="D0954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smtClean="0">
                <a:solidFill>
                  <a:schemeClr val="tx2"/>
                </a:solidFill>
              </a:rPr>
              <a:t>Authority to arrest</a:t>
            </a:r>
            <a:endParaRPr lang="en-US" sz="3000" kern="1200" dirty="0">
              <a:solidFill>
                <a:schemeClr val="tx2"/>
              </a:solidFill>
            </a:endParaRPr>
          </a:p>
        </p:txBody>
      </p:sp>
      <p:sp>
        <p:nvSpPr>
          <p:cNvPr id="12" name="Freeform 11" descr="This slide contains four rectangular boxes. The first box from the left is labeled intent to arrest. The second box is labeled authority to arrest. The third box is labeled seizure or detention and is placed below the first box. The fourth box is labeled understanding and is placed below the second box." title="Elements of an Arrest"/>
          <p:cNvSpPr/>
          <p:nvPr/>
        </p:nvSpPr>
        <p:spPr>
          <a:xfrm>
            <a:off x="1179190" y="3910471"/>
            <a:ext cx="3146761" cy="1888057"/>
          </a:xfrm>
          <a:custGeom>
            <a:avLst/>
            <a:gdLst>
              <a:gd name="connsiteX0" fmla="*/ 0 w 3146761"/>
              <a:gd name="connsiteY0" fmla="*/ 0 h 1888057"/>
              <a:gd name="connsiteX1" fmla="*/ 3146761 w 3146761"/>
              <a:gd name="connsiteY1" fmla="*/ 0 h 1888057"/>
              <a:gd name="connsiteX2" fmla="*/ 3146761 w 3146761"/>
              <a:gd name="connsiteY2" fmla="*/ 1888057 h 1888057"/>
              <a:gd name="connsiteX3" fmla="*/ 0 w 3146761"/>
              <a:gd name="connsiteY3" fmla="*/ 1888057 h 1888057"/>
              <a:gd name="connsiteX4" fmla="*/ 0 w 3146761"/>
              <a:gd name="connsiteY4" fmla="*/ 0 h 1888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6761" h="1888057">
                <a:moveTo>
                  <a:pt x="0" y="0"/>
                </a:moveTo>
                <a:lnTo>
                  <a:pt x="3146761" y="0"/>
                </a:lnTo>
                <a:lnTo>
                  <a:pt x="3146761" y="1888057"/>
                </a:lnTo>
                <a:lnTo>
                  <a:pt x="0" y="1888057"/>
                </a:lnTo>
                <a:lnTo>
                  <a:pt x="0" y="0"/>
                </a:lnTo>
                <a:close/>
              </a:path>
            </a:pathLst>
          </a:custGeom>
          <a:solidFill>
            <a:srgbClr val="D0954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smtClean="0">
                <a:solidFill>
                  <a:schemeClr val="tx2"/>
                </a:solidFill>
              </a:rPr>
              <a:t>Seizure or detention</a:t>
            </a:r>
            <a:endParaRPr lang="en-US" sz="3000" kern="1200">
              <a:solidFill>
                <a:schemeClr val="tx2"/>
              </a:solidFill>
            </a:endParaRPr>
          </a:p>
        </p:txBody>
      </p:sp>
      <p:sp>
        <p:nvSpPr>
          <p:cNvPr id="13" name="Freeform 12" descr="This slide contains four rectangular boxes. The first box from the left is labeled intent to arrest. The second box is labeled authority to arrest. The third box is labeled seizure or detention and is placed below the first box. The fourth box is labeled understanding and is placed below the second box." title="Elements of an Arrest"/>
          <p:cNvSpPr/>
          <p:nvPr/>
        </p:nvSpPr>
        <p:spPr>
          <a:xfrm>
            <a:off x="4640628" y="3910471"/>
            <a:ext cx="3146761" cy="1888057"/>
          </a:xfrm>
          <a:custGeom>
            <a:avLst/>
            <a:gdLst>
              <a:gd name="connsiteX0" fmla="*/ 0 w 3146761"/>
              <a:gd name="connsiteY0" fmla="*/ 0 h 1888057"/>
              <a:gd name="connsiteX1" fmla="*/ 3146761 w 3146761"/>
              <a:gd name="connsiteY1" fmla="*/ 0 h 1888057"/>
              <a:gd name="connsiteX2" fmla="*/ 3146761 w 3146761"/>
              <a:gd name="connsiteY2" fmla="*/ 1888057 h 1888057"/>
              <a:gd name="connsiteX3" fmla="*/ 0 w 3146761"/>
              <a:gd name="connsiteY3" fmla="*/ 1888057 h 1888057"/>
              <a:gd name="connsiteX4" fmla="*/ 0 w 3146761"/>
              <a:gd name="connsiteY4" fmla="*/ 0 h 1888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6761" h="1888057">
                <a:moveTo>
                  <a:pt x="0" y="0"/>
                </a:moveTo>
                <a:lnTo>
                  <a:pt x="3146761" y="0"/>
                </a:lnTo>
                <a:lnTo>
                  <a:pt x="3146761" y="1888057"/>
                </a:lnTo>
                <a:lnTo>
                  <a:pt x="0" y="1888057"/>
                </a:lnTo>
                <a:lnTo>
                  <a:pt x="0" y="0"/>
                </a:lnTo>
                <a:close/>
              </a:path>
            </a:pathLst>
          </a:custGeom>
          <a:solidFill>
            <a:srgbClr val="D0954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smtClean="0">
                <a:solidFill>
                  <a:schemeClr val="tx2"/>
                </a:solidFill>
              </a:rPr>
              <a:t>Understanding</a:t>
            </a:r>
            <a:endParaRPr lang="en-US" sz="3000" kern="1200">
              <a:solidFill>
                <a:schemeClr val="tx2"/>
              </a:solidFill>
            </a:endParaRPr>
          </a:p>
        </p:txBody>
      </p:sp>
      <p:sp>
        <p:nvSpPr>
          <p:cNvPr id="8" name="Title 7"/>
          <p:cNvSpPr>
            <a:spLocks noGrp="1"/>
          </p:cNvSpPr>
          <p:nvPr>
            <p:ph type="title"/>
          </p:nvPr>
        </p:nvSpPr>
        <p:spPr/>
        <p:txBody>
          <a:bodyPr/>
          <a:lstStyle/>
          <a:p>
            <a:r>
              <a:rPr lang="en-US" dirty="0" smtClean="0"/>
              <a:t>Elements of an Arrest</a:t>
            </a:r>
            <a:endParaRPr lang="en-US" dirty="0"/>
          </a:p>
        </p:txBody>
      </p:sp>
    </p:spTree>
    <p:extLst>
      <p:ext uri="{BB962C8B-B14F-4D97-AF65-F5344CB8AC3E}">
        <p14:creationId xmlns:p14="http://schemas.microsoft.com/office/powerpoint/2010/main" val="89543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452563" y="414458"/>
            <a:ext cx="7536700" cy="983201"/>
          </a:xfrm>
        </p:spPr>
        <p:txBody>
          <a:bodyPr/>
          <a:lstStyle/>
          <a:p>
            <a:r>
              <a:rPr lang="en-US" dirty="0" smtClean="0">
                <a:solidFill>
                  <a:schemeClr val="bg1"/>
                </a:solidFill>
              </a:rPr>
              <a:t>6.3 </a:t>
            </a:r>
            <a:r>
              <a:rPr lang="en-US" dirty="0" smtClean="0"/>
              <a:t>       </a:t>
            </a:r>
            <a:r>
              <a:rPr lang="en-US" dirty="0" smtClean="0">
                <a:solidFill>
                  <a:schemeClr val="tx2"/>
                </a:solidFill>
              </a:rPr>
              <a:t>The Difference between a Stop and an Arrest</a:t>
            </a:r>
            <a:endParaRPr lang="en-US" dirty="0">
              <a:solidFill>
                <a:schemeClr val="tx2"/>
              </a:solidFill>
            </a:endParaRPr>
          </a:p>
        </p:txBody>
      </p:sp>
      <p:pic>
        <p:nvPicPr>
          <p:cNvPr id="3" name="Picture 2" descr="This table has six rows and three columns. The first column does not have any title. The second column is titled stop. The third column is titled arrest.&#10;The contents in the rows are as follows:&#10;Row 2: Justification - The first column is labeled reasonable suspicion only. The second column is  labeled probable cause.&#10;Row 3: Warrant - The first column is  labeled none. The second column is  labeled required in some, but not all, situations.&#10;Row 4: Intent of officer - The first column is  labeled to investigate suspicious activity. The second column is  labeled to make a formal charge against the suspect.&#10;Row 5: Search - The first column is  labeled may frisk, or “pat down,” for weapons. The second column is  labeled may conduct a full search for weapons or evidence.&#10;Row 6: Scope of search - The first column is  labeled outer clothing only. The second column is  labeled area within the suspect’s immediate control or “reach.”&#10;" title="Figure 6.3 - The Difference between a Stop and an Arrest"/>
          <p:cNvPicPr>
            <a:picLocks noChangeAspect="1"/>
          </p:cNvPicPr>
          <p:nvPr/>
        </p:nvPicPr>
        <p:blipFill rotWithShape="1">
          <a:blip r:embed="rId2">
            <a:extLst>
              <a:ext uri="{28A0092B-C50C-407E-A947-70E740481C1C}">
                <a14:useLocalDpi xmlns:a14="http://schemas.microsoft.com/office/drawing/2010/main" val="0"/>
              </a:ext>
            </a:extLst>
          </a:blip>
          <a:srcRect l="3205" r="1495" b="56588"/>
          <a:stretch/>
        </p:blipFill>
        <p:spPr>
          <a:xfrm>
            <a:off x="351687" y="2752911"/>
            <a:ext cx="8463681" cy="1688123"/>
          </a:xfrm>
          <a:prstGeom prst="rect">
            <a:avLst/>
          </a:prstGeom>
        </p:spPr>
      </p:pic>
    </p:spTree>
    <p:extLst>
      <p:ext uri="{BB962C8B-B14F-4D97-AF65-F5344CB8AC3E}">
        <p14:creationId xmlns:p14="http://schemas.microsoft.com/office/powerpoint/2010/main" val="1701527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Arrest</a:t>
            </a:r>
            <a:endParaRPr lang="en-IN" dirty="0"/>
          </a:p>
        </p:txBody>
      </p:sp>
      <p:sp>
        <p:nvSpPr>
          <p:cNvPr id="3" name="Content Placeholder 2"/>
          <p:cNvSpPr>
            <a:spLocks noGrp="1"/>
          </p:cNvSpPr>
          <p:nvPr>
            <p:ph idx="1"/>
          </p:nvPr>
        </p:nvSpPr>
        <p:spPr/>
        <p:txBody>
          <a:bodyPr/>
          <a:lstStyle/>
          <a:p>
            <a:r>
              <a:rPr lang="en-US" dirty="0" smtClean="0"/>
              <a:t>To </a:t>
            </a:r>
            <a:r>
              <a:rPr lang="en-US" dirty="0"/>
              <a:t>deprive the liberty of a person suspected of criminal activity</a:t>
            </a:r>
            <a:endParaRPr lang="en-IN" b="1" dirty="0" smtClean="0"/>
          </a:p>
          <a:p>
            <a:r>
              <a:rPr lang="en-IN" b="1" dirty="0" smtClean="0"/>
              <a:t>Arrest warrant</a:t>
            </a:r>
            <a:r>
              <a:rPr lang="en-IN" dirty="0" smtClean="0"/>
              <a:t>: Written order commanding that the person named on the warrant be arrested by the police</a:t>
            </a:r>
          </a:p>
          <a:p>
            <a:pPr lvl="1"/>
            <a:r>
              <a:rPr lang="en-IN" dirty="0" smtClean="0"/>
              <a:t>Based </a:t>
            </a:r>
            <a:r>
              <a:rPr lang="en-IN" dirty="0"/>
              <a:t>on probable </a:t>
            </a:r>
            <a:r>
              <a:rPr lang="en-IN" dirty="0" smtClean="0"/>
              <a:t>cause and issued </a:t>
            </a:r>
            <a:r>
              <a:rPr lang="en-IN" dirty="0"/>
              <a:t>by a judge or </a:t>
            </a:r>
            <a:r>
              <a:rPr lang="en-IN" dirty="0" smtClean="0"/>
              <a:t>magistrate</a:t>
            </a:r>
          </a:p>
          <a:p>
            <a:r>
              <a:rPr lang="en-IN" b="1" dirty="0"/>
              <a:t>Exigent </a:t>
            </a:r>
            <a:r>
              <a:rPr lang="en-IN" b="1" dirty="0" smtClean="0"/>
              <a:t>circumstances</a:t>
            </a:r>
            <a:r>
              <a:rPr lang="en-IN" dirty="0" smtClean="0"/>
              <a:t>: Require </a:t>
            </a:r>
            <a:r>
              <a:rPr lang="en-IN" dirty="0"/>
              <a:t>extralegal or exceptional actions by the police</a:t>
            </a:r>
          </a:p>
          <a:p>
            <a:endParaRPr lang="en-IN" dirty="0"/>
          </a:p>
          <a:p>
            <a:pPr lvl="1"/>
            <a:endParaRPr lang="en-IN" dirty="0" smtClean="0"/>
          </a:p>
        </p:txBody>
      </p:sp>
    </p:spTree>
    <p:extLst>
      <p:ext uri="{BB962C8B-B14F-4D97-AF65-F5344CB8AC3E}">
        <p14:creationId xmlns:p14="http://schemas.microsoft.com/office/powerpoint/2010/main" val="2503801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noAutofit/>
          </a:bodyPr>
          <a:lstStyle/>
          <a:p>
            <a:r>
              <a:rPr lang="en-US" dirty="0">
                <a:solidFill>
                  <a:schemeClr val="tx2"/>
                </a:solidFill>
              </a:rPr>
              <a:t>Outline the four major sources that may provide probable cause</a:t>
            </a:r>
          </a:p>
          <a:p>
            <a:r>
              <a:rPr lang="en-US" dirty="0">
                <a:solidFill>
                  <a:schemeClr val="tx2"/>
                </a:solidFill>
              </a:rPr>
              <a:t>Explain when searches can be made without a warrant</a:t>
            </a:r>
          </a:p>
          <a:p>
            <a:r>
              <a:rPr lang="en-US" dirty="0">
                <a:solidFill>
                  <a:schemeClr val="tx2"/>
                </a:solidFill>
              </a:rPr>
              <a:t>Distinguish between a stop and a frisk, and indicate the importance of the case Terry v. Ohio</a:t>
            </a:r>
          </a:p>
          <a:p>
            <a:r>
              <a:rPr lang="en-US" dirty="0">
                <a:solidFill>
                  <a:schemeClr val="tx2"/>
                </a:solidFill>
              </a:rPr>
              <a:t>List the four elements that must be present for an arrest to take place </a:t>
            </a:r>
          </a:p>
          <a:p>
            <a:r>
              <a:rPr lang="en-US" dirty="0">
                <a:solidFill>
                  <a:schemeClr val="tx2"/>
                </a:solidFill>
              </a:rPr>
              <a:t>Indicate situations in which a Miranda warning is unnecessary</a:t>
            </a:r>
          </a:p>
          <a:p>
            <a:endParaRPr lang="en-US" dirty="0"/>
          </a:p>
        </p:txBody>
      </p:sp>
      <p:sp>
        <p:nvSpPr>
          <p:cNvPr id="21506" name="Rectangle 2" hidden="1"/>
          <p:cNvSpPr>
            <a:spLocks noGrp="1" noChangeArrowheads="1"/>
          </p:cNvSpPr>
          <p:nvPr>
            <p:ph type="title"/>
          </p:nvPr>
        </p:nvSpPr>
        <p:spPr/>
        <p:txBody>
          <a:bodyPr/>
          <a:lstStyle/>
          <a:p>
            <a:r>
              <a:rPr lang="en-US" dirty="0" smtClean="0"/>
              <a:t>Learning Objectives</a:t>
            </a:r>
            <a:endParaRPr lang="en-US" dirty="0"/>
          </a:p>
        </p:txBody>
      </p:sp>
    </p:spTree>
    <p:extLst>
      <p:ext uri="{BB962C8B-B14F-4D97-AF65-F5344CB8AC3E}">
        <p14:creationId xmlns:p14="http://schemas.microsoft.com/office/powerpoint/2010/main" val="1773932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Warrantless Arrest</a:t>
            </a:r>
            <a:endParaRPr lang="en-IN" dirty="0"/>
          </a:p>
        </p:txBody>
      </p:sp>
      <p:sp>
        <p:nvSpPr>
          <p:cNvPr id="3" name="Content Placeholder 2"/>
          <p:cNvSpPr>
            <a:spLocks noGrp="1"/>
          </p:cNvSpPr>
          <p:nvPr>
            <p:ph idx="1"/>
          </p:nvPr>
        </p:nvSpPr>
        <p:spPr/>
        <p:txBody>
          <a:bodyPr/>
          <a:lstStyle/>
          <a:p>
            <a:r>
              <a:rPr lang="en-IN" dirty="0" smtClean="0"/>
              <a:t>Made without seeking a prior warrant for the action</a:t>
            </a:r>
          </a:p>
          <a:p>
            <a:r>
              <a:rPr lang="en-IN" dirty="0" smtClean="0"/>
              <a:t>Is permissible in the following circumstances</a:t>
            </a:r>
          </a:p>
          <a:p>
            <a:pPr lvl="1"/>
            <a:r>
              <a:rPr lang="en-IN" dirty="0" smtClean="0"/>
              <a:t>Offence is committed in the officer’s presence</a:t>
            </a:r>
          </a:p>
          <a:p>
            <a:pPr lvl="1"/>
            <a:r>
              <a:rPr lang="en-IN" dirty="0" smtClean="0"/>
              <a:t>Officer believes that the suspect has committed a certain crime</a:t>
            </a:r>
          </a:p>
          <a:p>
            <a:pPr lvl="1"/>
            <a:r>
              <a:rPr lang="en-IN" dirty="0" smtClean="0"/>
              <a:t>There is a possibility that the suspect could escape or destroy evidence in the time taken to procure a warrant</a:t>
            </a:r>
            <a:endParaRPr lang="en-IN" dirty="0"/>
          </a:p>
        </p:txBody>
      </p:sp>
    </p:spTree>
    <p:extLst>
      <p:ext uri="{BB962C8B-B14F-4D97-AF65-F5344CB8AC3E}">
        <p14:creationId xmlns:p14="http://schemas.microsoft.com/office/powerpoint/2010/main" val="3275726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41445" y="2654205"/>
            <a:ext cx="7615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3300" dirty="0">
                <a:solidFill>
                  <a:srgbClr val="D09545"/>
                </a:solidFill>
                <a:latin typeface="+mn-lt"/>
              </a:rPr>
              <a:t>LO - 5</a:t>
            </a:r>
            <a:r>
              <a:rPr lang="en-US" sz="3600" dirty="0" smtClean="0">
                <a:latin typeface="+mn-lt"/>
              </a:rPr>
              <a:t/>
            </a:r>
            <a:br>
              <a:rPr lang="en-US" sz="3600" dirty="0" smtClean="0">
                <a:latin typeface="+mn-lt"/>
              </a:rPr>
            </a:br>
            <a:r>
              <a:rPr lang="en-US" sz="2600" b="0" dirty="0">
                <a:solidFill>
                  <a:srgbClr val="000000"/>
                </a:solidFill>
                <a:cs typeface="Arial" charset="0"/>
              </a:rPr>
              <a:t>Indicate situations in which a Miranda</a:t>
            </a:r>
            <a:r>
              <a:rPr lang="en-US" sz="2600" b="0" i="1" dirty="0">
                <a:solidFill>
                  <a:srgbClr val="000000"/>
                </a:solidFill>
                <a:cs typeface="Arial" charset="0"/>
              </a:rPr>
              <a:t> </a:t>
            </a:r>
            <a:r>
              <a:rPr lang="en-US" sz="2600" b="0" dirty="0">
                <a:solidFill>
                  <a:srgbClr val="000000"/>
                </a:solidFill>
                <a:cs typeface="Arial" charset="0"/>
              </a:rPr>
              <a:t>warning is unnecessary</a:t>
            </a:r>
            <a:endParaRPr lang="en-US" sz="2600" b="0" dirty="0">
              <a:latin typeface="Arial" charset="0"/>
            </a:endParaRPr>
          </a:p>
        </p:txBody>
      </p:sp>
      <p:sp>
        <p:nvSpPr>
          <p:cNvPr id="3" name="Title 2" hidden="1"/>
          <p:cNvSpPr>
            <a:spLocks noGrp="1"/>
          </p:cNvSpPr>
          <p:nvPr>
            <p:ph type="title"/>
          </p:nvPr>
        </p:nvSpPr>
        <p:spPr/>
        <p:txBody>
          <a:bodyPr/>
          <a:lstStyle/>
          <a:p>
            <a:r>
              <a:rPr lang="en-IN" dirty="0" smtClean="0"/>
              <a:t>LO5</a:t>
            </a:r>
            <a:endParaRPr lang="en-IN" dirty="0"/>
          </a:p>
        </p:txBody>
      </p:sp>
    </p:spTree>
    <p:extLst>
      <p:ext uri="{BB962C8B-B14F-4D97-AF65-F5344CB8AC3E}">
        <p14:creationId xmlns:p14="http://schemas.microsoft.com/office/powerpoint/2010/main" val="1961115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Miranda Warning</a:t>
            </a:r>
          </a:p>
        </p:txBody>
      </p:sp>
      <p:sp>
        <p:nvSpPr>
          <p:cNvPr id="3" name="Content Placeholder 2"/>
          <p:cNvSpPr>
            <a:spLocks noGrp="1"/>
          </p:cNvSpPr>
          <p:nvPr>
            <p:ph idx="1"/>
          </p:nvPr>
        </p:nvSpPr>
        <p:spPr/>
        <p:txBody>
          <a:bodyPr/>
          <a:lstStyle/>
          <a:p>
            <a:r>
              <a:rPr lang="en-US" dirty="0" smtClean="0"/>
              <a:t>A suspect has the right to: </a:t>
            </a:r>
          </a:p>
          <a:p>
            <a:pPr lvl="1"/>
            <a:r>
              <a:rPr lang="en-US" dirty="0"/>
              <a:t>R</a:t>
            </a:r>
            <a:r>
              <a:rPr lang="en-US" dirty="0" smtClean="0"/>
              <a:t>emain silent</a:t>
            </a:r>
          </a:p>
          <a:p>
            <a:pPr lvl="1"/>
            <a:r>
              <a:rPr lang="en-US" dirty="0" smtClean="0"/>
              <a:t>Speak </a:t>
            </a:r>
            <a:r>
              <a:rPr lang="en-US" dirty="0"/>
              <a:t>with an attorney and to have the attorney present during </a:t>
            </a:r>
            <a:r>
              <a:rPr lang="en-US" dirty="0" smtClean="0"/>
              <a:t>questioning</a:t>
            </a:r>
          </a:p>
          <a:p>
            <a:r>
              <a:rPr lang="en-US" dirty="0" smtClean="0"/>
              <a:t>Protects from </a:t>
            </a:r>
            <a:r>
              <a:rPr lang="en-US" b="1" dirty="0"/>
              <a:t>coercion</a:t>
            </a:r>
          </a:p>
          <a:p>
            <a:endParaRPr lang="en-US" dirty="0"/>
          </a:p>
          <a:p>
            <a:pPr marL="365760" lvl="1" indent="0">
              <a:buNone/>
            </a:pPr>
            <a:endParaRPr lang="en-US" dirty="0" smtClean="0"/>
          </a:p>
        </p:txBody>
      </p:sp>
      <p:pic>
        <p:nvPicPr>
          <p:cNvPr id="4" name="Picture 3" descr="This image shows a stationary car. There is a policeman, with goggles on his forehead, holding a man who is handcuffed. The front door of the car is open. There is a star symbol in the front side of the car. " title="Miranda Warn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6502" y="3930555"/>
            <a:ext cx="3840409" cy="2492030"/>
          </a:xfrm>
          <a:prstGeom prst="rect">
            <a:avLst/>
          </a:prstGeom>
        </p:spPr>
      </p:pic>
    </p:spTree>
    <p:extLst>
      <p:ext uri="{BB962C8B-B14F-4D97-AF65-F5344CB8AC3E}">
        <p14:creationId xmlns:p14="http://schemas.microsoft.com/office/powerpoint/2010/main" val="3314811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When a Miranda Warning is not Required</a:t>
            </a:r>
            <a:endParaRPr lang="en-US" dirty="0"/>
          </a:p>
        </p:txBody>
      </p:sp>
      <p:sp>
        <p:nvSpPr>
          <p:cNvPr id="46083" name="Rectangle 3"/>
          <p:cNvSpPr>
            <a:spLocks noGrp="1" noChangeArrowheads="1"/>
          </p:cNvSpPr>
          <p:nvPr>
            <p:ph idx="1"/>
          </p:nvPr>
        </p:nvSpPr>
        <p:spPr/>
        <p:txBody>
          <a:bodyPr/>
          <a:lstStyle/>
          <a:p>
            <a:r>
              <a:rPr lang="en-IN" dirty="0" smtClean="0"/>
              <a:t>An officer does not ask the suspect any testimonial questions</a:t>
            </a:r>
          </a:p>
          <a:p>
            <a:r>
              <a:rPr lang="en-IN" dirty="0"/>
              <a:t>P</a:t>
            </a:r>
            <a:r>
              <a:rPr lang="en-IN" dirty="0" smtClean="0"/>
              <a:t>olice </a:t>
            </a:r>
            <a:r>
              <a:rPr lang="en-IN" dirty="0"/>
              <a:t>are questioning witnesses without a focus on the </a:t>
            </a:r>
            <a:r>
              <a:rPr lang="en-IN" dirty="0" smtClean="0"/>
              <a:t>suspect</a:t>
            </a:r>
          </a:p>
          <a:p>
            <a:r>
              <a:rPr lang="en-US" dirty="0"/>
              <a:t>A</a:t>
            </a:r>
            <a:r>
              <a:rPr lang="en-US" dirty="0" smtClean="0"/>
              <a:t> person gives information voluntarily</a:t>
            </a:r>
          </a:p>
          <a:p>
            <a:r>
              <a:rPr lang="en-US" dirty="0" smtClean="0"/>
              <a:t>A person </a:t>
            </a:r>
            <a:r>
              <a:rPr lang="en-US" dirty="0"/>
              <a:t>has given a statement privately to a friend or </a:t>
            </a:r>
            <a:r>
              <a:rPr lang="en-US" dirty="0" smtClean="0"/>
              <a:t>acquaintance</a:t>
            </a:r>
          </a:p>
          <a:p>
            <a:r>
              <a:rPr lang="en-US" dirty="0"/>
              <a:t>During a stop and </a:t>
            </a:r>
            <a:r>
              <a:rPr lang="en-US" dirty="0" smtClean="0"/>
              <a:t>frisk and </a:t>
            </a:r>
            <a:r>
              <a:rPr lang="en-US" dirty="0"/>
              <a:t>a traffic </a:t>
            </a:r>
            <a:r>
              <a:rPr lang="en-US" dirty="0" smtClean="0"/>
              <a:t>stop</a:t>
            </a:r>
            <a:endParaRPr lang="en-US" dirty="0"/>
          </a:p>
        </p:txBody>
      </p:sp>
    </p:spTree>
    <p:extLst>
      <p:ext uri="{BB962C8B-B14F-4D97-AF65-F5344CB8AC3E}">
        <p14:creationId xmlns:p14="http://schemas.microsoft.com/office/powerpoint/2010/main" val="3935475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False Confessions</a:t>
            </a:r>
            <a:endParaRPr lang="en-IN" dirty="0"/>
          </a:p>
        </p:txBody>
      </p:sp>
      <p:sp>
        <p:nvSpPr>
          <p:cNvPr id="3" name="Content Placeholder 2"/>
          <p:cNvSpPr>
            <a:spLocks noGrp="1"/>
          </p:cNvSpPr>
          <p:nvPr>
            <p:ph idx="1"/>
          </p:nvPr>
        </p:nvSpPr>
        <p:spPr/>
        <p:txBody>
          <a:bodyPr/>
          <a:lstStyle/>
          <a:p>
            <a:r>
              <a:rPr lang="en-IN" dirty="0" smtClean="0"/>
              <a:t>Admission of guilt when the confessor did not commit the crime</a:t>
            </a:r>
          </a:p>
          <a:p>
            <a:r>
              <a:rPr lang="en-IN" dirty="0" smtClean="0"/>
              <a:t>Types</a:t>
            </a:r>
          </a:p>
          <a:p>
            <a:pPr lvl="1"/>
            <a:r>
              <a:rPr lang="en-IN" dirty="0" smtClean="0"/>
              <a:t>Voluntary - </a:t>
            </a:r>
            <a:r>
              <a:rPr lang="en-US" dirty="0" smtClean="0"/>
              <a:t>Suspect </a:t>
            </a:r>
            <a:r>
              <a:rPr lang="en-US" dirty="0"/>
              <a:t>is seeking attention, or </a:t>
            </a:r>
            <a:r>
              <a:rPr lang="en-US" dirty="0" smtClean="0"/>
              <a:t>is delusional</a:t>
            </a:r>
            <a:endParaRPr lang="en-IN" dirty="0"/>
          </a:p>
          <a:p>
            <a:pPr lvl="1"/>
            <a:r>
              <a:rPr lang="en-IN" dirty="0" smtClean="0"/>
              <a:t>Internalized -</a:t>
            </a:r>
            <a:r>
              <a:rPr lang="en-US" dirty="0" smtClean="0"/>
              <a:t>Under the </a:t>
            </a:r>
            <a:r>
              <a:rPr lang="en-US" dirty="0"/>
              <a:t>stress of the </a:t>
            </a:r>
            <a:r>
              <a:rPr lang="en-US" dirty="0" smtClean="0"/>
              <a:t>interrogation, suspect comes </a:t>
            </a:r>
            <a:r>
              <a:rPr lang="en-US" dirty="0"/>
              <a:t>to believe that he or she committed </a:t>
            </a:r>
            <a:r>
              <a:rPr lang="en-US" dirty="0" smtClean="0"/>
              <a:t>the crime</a:t>
            </a:r>
            <a:endParaRPr lang="en-IN" dirty="0" smtClean="0"/>
          </a:p>
          <a:p>
            <a:pPr lvl="1"/>
            <a:r>
              <a:rPr lang="en-IN" dirty="0" smtClean="0"/>
              <a:t>Compliant - Suspect believes that to confess is in his/her best interest </a:t>
            </a:r>
          </a:p>
        </p:txBody>
      </p:sp>
    </p:spTree>
    <p:extLst>
      <p:ext uri="{BB962C8B-B14F-4D97-AF65-F5344CB8AC3E}">
        <p14:creationId xmlns:p14="http://schemas.microsoft.com/office/powerpoint/2010/main" val="83630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64" y="85139"/>
            <a:ext cx="8229600" cy="1143000"/>
          </a:xfrm>
        </p:spPr>
        <p:txBody>
          <a:bodyPr>
            <a:normAutofit fontScale="90000"/>
          </a:bodyPr>
          <a:lstStyle/>
          <a:p>
            <a:r>
              <a:rPr lang="en-US" dirty="0" smtClean="0"/>
              <a:t/>
            </a:r>
            <a:br>
              <a:rPr lang="en-US" dirty="0" smtClean="0"/>
            </a:br>
            <a:r>
              <a:rPr lang="en-US" sz="3100" dirty="0" smtClean="0"/>
              <a:t>Careers in Criminal Justice: </a:t>
            </a:r>
            <a:r>
              <a:rPr lang="en-IN" sz="3100" dirty="0"/>
              <a:t>Environmental </a:t>
            </a:r>
            <a:r>
              <a:rPr lang="en-IN" sz="3100" dirty="0" smtClean="0"/>
              <a:t>Protection Agency Criminal Investigation Division Special Agent</a:t>
            </a:r>
            <a:r>
              <a:rPr lang="en-IN" sz="3100" dirty="0"/>
              <a:t/>
            </a:r>
            <a:br>
              <a:rPr lang="en-IN" sz="3100" dirty="0"/>
            </a:br>
            <a:endParaRPr lang="en-IN" sz="3100" dirty="0"/>
          </a:p>
        </p:txBody>
      </p:sp>
      <p:sp>
        <p:nvSpPr>
          <p:cNvPr id="3" name="Content Placeholder 2"/>
          <p:cNvSpPr>
            <a:spLocks noGrp="1"/>
          </p:cNvSpPr>
          <p:nvPr>
            <p:ph idx="1"/>
          </p:nvPr>
        </p:nvSpPr>
        <p:spPr/>
        <p:txBody>
          <a:bodyPr/>
          <a:lstStyle/>
          <a:p>
            <a:r>
              <a:rPr lang="en-IN" sz="3100" dirty="0" smtClean="0"/>
              <a:t>Job description</a:t>
            </a:r>
          </a:p>
          <a:p>
            <a:pPr lvl="1"/>
            <a:r>
              <a:rPr lang="en-IN" sz="2700" dirty="0" smtClean="0"/>
              <a:t>Enforce the nation’s environmental laws </a:t>
            </a:r>
          </a:p>
          <a:p>
            <a:pPr lvl="1"/>
            <a:r>
              <a:rPr lang="en-IN" sz="2700" dirty="0" smtClean="0"/>
              <a:t>Investigate cases that involve negligent or willful violations of federal environmental laws</a:t>
            </a:r>
          </a:p>
          <a:p>
            <a:r>
              <a:rPr lang="en-IN" sz="3100" dirty="0"/>
              <a:t>Training requirements</a:t>
            </a:r>
          </a:p>
          <a:p>
            <a:pPr lvl="1"/>
            <a:r>
              <a:rPr lang="en-IN" sz="2700" dirty="0"/>
              <a:t>Eight weeks training at the Federal Law Enforcement Training </a:t>
            </a:r>
            <a:r>
              <a:rPr lang="en-IN" sz="2700" dirty="0" err="1"/>
              <a:t>Center</a:t>
            </a:r>
            <a:r>
              <a:rPr lang="en-IN" sz="2700" dirty="0"/>
              <a:t> in </a:t>
            </a:r>
            <a:r>
              <a:rPr lang="en-IN" sz="2700" dirty="0" err="1"/>
              <a:t>Glynco</a:t>
            </a:r>
            <a:r>
              <a:rPr lang="en-IN" sz="2700" dirty="0"/>
              <a:t>, Georgia</a:t>
            </a:r>
          </a:p>
          <a:p>
            <a:pPr lvl="1"/>
            <a:r>
              <a:rPr lang="en-IN" sz="2700" dirty="0"/>
              <a:t>An additional eight weeks of training in conducting investigations</a:t>
            </a:r>
          </a:p>
          <a:p>
            <a:r>
              <a:rPr lang="en-IN" sz="3100" dirty="0"/>
              <a:t>Annual salary </a:t>
            </a:r>
            <a:r>
              <a:rPr lang="en-IN" sz="3100" dirty="0" smtClean="0"/>
              <a:t>range - $43,000-</a:t>
            </a:r>
            <a:r>
              <a:rPr lang="en-IN" sz="3100" dirty="0"/>
              <a:t>$73,000</a:t>
            </a:r>
          </a:p>
          <a:p>
            <a:pPr marL="0" indent="0">
              <a:buNone/>
            </a:pPr>
            <a:endParaRPr lang="en-IN" sz="3100" dirty="0"/>
          </a:p>
        </p:txBody>
      </p:sp>
    </p:spTree>
    <p:extLst>
      <p:ext uri="{BB962C8B-B14F-4D97-AF65-F5344CB8AC3E}">
        <p14:creationId xmlns:p14="http://schemas.microsoft.com/office/powerpoint/2010/main" val="1536574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Careers in Criminal Justice: Detective</a:t>
            </a:r>
            <a:endParaRPr lang="en-IN" sz="2000" b="0" dirty="0"/>
          </a:p>
        </p:txBody>
      </p:sp>
      <p:sp>
        <p:nvSpPr>
          <p:cNvPr id="3" name="Content Placeholder 2"/>
          <p:cNvSpPr>
            <a:spLocks noGrp="1"/>
          </p:cNvSpPr>
          <p:nvPr>
            <p:ph idx="1"/>
          </p:nvPr>
        </p:nvSpPr>
        <p:spPr/>
        <p:txBody>
          <a:bodyPr/>
          <a:lstStyle/>
          <a:p>
            <a:r>
              <a:rPr lang="en-IN" dirty="0" smtClean="0"/>
              <a:t>Job description</a:t>
            </a:r>
          </a:p>
          <a:p>
            <a:pPr lvl="1"/>
            <a:r>
              <a:rPr lang="en-IN" dirty="0" smtClean="0"/>
              <a:t>Collect evidence and obtain facts pertaining to criminal cases</a:t>
            </a:r>
          </a:p>
          <a:p>
            <a:pPr lvl="1"/>
            <a:r>
              <a:rPr lang="en-IN" dirty="0" smtClean="0"/>
              <a:t>Conduct interviews, observe suspects, examine records, and help with raids and busts</a:t>
            </a:r>
          </a:p>
        </p:txBody>
      </p:sp>
      <p:pic>
        <p:nvPicPr>
          <p:cNvPr id="4" name="Picture 3" descr="This image shows two palms holding a circular shaped object. There is a glow emanating from the circular object.  " title="Careers in Criminal Justice: Detecti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950" y="3880992"/>
            <a:ext cx="3015599" cy="2610707"/>
          </a:xfrm>
          <a:prstGeom prst="rect">
            <a:avLst/>
          </a:prstGeom>
        </p:spPr>
      </p:pic>
    </p:spTree>
    <p:extLst>
      <p:ext uri="{BB962C8B-B14F-4D97-AF65-F5344CB8AC3E}">
        <p14:creationId xmlns:p14="http://schemas.microsoft.com/office/powerpoint/2010/main" val="2329239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Careers in Criminal Justice: </a:t>
            </a:r>
            <a:r>
              <a:rPr lang="en-US" dirty="0" smtClean="0"/>
              <a:t>Detective </a:t>
            </a:r>
            <a:br>
              <a:rPr lang="en-US" dirty="0" smtClean="0"/>
            </a:br>
            <a:r>
              <a:rPr lang="en-US" sz="2000" b="0" dirty="0" smtClean="0"/>
              <a:t>(continued)</a:t>
            </a:r>
            <a:endParaRPr lang="en-IN" sz="2000" b="0" dirty="0"/>
          </a:p>
        </p:txBody>
      </p:sp>
      <p:sp>
        <p:nvSpPr>
          <p:cNvPr id="3" name="Content Placeholder 2"/>
          <p:cNvSpPr>
            <a:spLocks noGrp="1"/>
          </p:cNvSpPr>
          <p:nvPr>
            <p:ph idx="1"/>
          </p:nvPr>
        </p:nvSpPr>
        <p:spPr/>
        <p:txBody>
          <a:bodyPr/>
          <a:lstStyle/>
          <a:p>
            <a:r>
              <a:rPr lang="en-IN" dirty="0"/>
              <a:t>Training requirements </a:t>
            </a:r>
          </a:p>
          <a:p>
            <a:pPr lvl="1"/>
            <a:r>
              <a:rPr lang="en-IN" dirty="0"/>
              <a:t>Two to five years of experience as police officer </a:t>
            </a:r>
          </a:p>
          <a:p>
            <a:pPr lvl="1"/>
            <a:r>
              <a:rPr lang="en-IN" dirty="0"/>
              <a:t>Larger departments require sixty units of college credit or an associate’s degree</a:t>
            </a:r>
          </a:p>
          <a:p>
            <a:r>
              <a:rPr lang="en-IN" dirty="0"/>
              <a:t>Annual salary range - $</a:t>
            </a:r>
            <a:r>
              <a:rPr lang="en-IN" dirty="0" smtClean="0"/>
              <a:t>40,000-</a:t>
            </a:r>
            <a:r>
              <a:rPr lang="en-IN" dirty="0"/>
              <a:t>$122,000</a:t>
            </a:r>
          </a:p>
          <a:p>
            <a:pPr marL="0" indent="0">
              <a:buNone/>
            </a:pPr>
            <a:endParaRPr lang="en-IN" dirty="0"/>
          </a:p>
          <a:p>
            <a:endParaRPr lang="en-IN" dirty="0"/>
          </a:p>
        </p:txBody>
      </p:sp>
      <p:pic>
        <p:nvPicPr>
          <p:cNvPr id="4" name="Picture 3" descr="This image shows a badge. It is oval in shape and contains the text DETECTIVE written on top of it. Below that, there are numerous stripes. Then there is a small symbol of a building. &#10;The front portion of the badge is a rectangle with curved edges. The rectangle is labeled POLICE 22. The top of the rectangle is covered with a hollow curve. A sphere is placed in the middle of the curve." title="Careers in Criminal Justice: Detective (continu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5766" y="4285397"/>
            <a:ext cx="1643457" cy="2149136"/>
          </a:xfrm>
          <a:prstGeom prst="rect">
            <a:avLst/>
          </a:prstGeom>
        </p:spPr>
      </p:pic>
    </p:spTree>
    <p:extLst>
      <p:ext uri="{BB962C8B-B14F-4D97-AF65-F5344CB8AC3E}">
        <p14:creationId xmlns:p14="http://schemas.microsoft.com/office/powerpoint/2010/main" val="2999205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1235393" y="1447800"/>
            <a:ext cx="3565207" cy="4648199"/>
          </a:xfrm>
        </p:spPr>
        <p:txBody>
          <a:bodyPr>
            <a:noAutofit/>
          </a:bodyPr>
          <a:lstStyle/>
          <a:p>
            <a:pPr marL="457200" indent="-457200">
              <a:spcBef>
                <a:spcPts val="600"/>
              </a:spcBef>
              <a:buFont typeface="Arial" panose="020B0604020202020204" pitchFamily="34" charset="0"/>
              <a:buChar char="•"/>
              <a:defRPr/>
            </a:pPr>
            <a:r>
              <a:rPr lang="en-IN" sz="2000" dirty="0" smtClean="0">
                <a:solidFill>
                  <a:schemeClr val="tx2"/>
                </a:solidFill>
              </a:rPr>
              <a:t>Searches and seizures</a:t>
            </a:r>
          </a:p>
          <a:p>
            <a:pPr marL="457200" indent="-457200">
              <a:spcBef>
                <a:spcPts val="600"/>
              </a:spcBef>
              <a:buFont typeface="Arial" panose="020B0604020202020204" pitchFamily="34" charset="0"/>
              <a:buChar char="•"/>
              <a:defRPr/>
            </a:pPr>
            <a:r>
              <a:rPr lang="en-IN" sz="2000" dirty="0" smtClean="0">
                <a:solidFill>
                  <a:schemeClr val="tx2"/>
                </a:solidFill>
              </a:rPr>
              <a:t>Probable cause</a:t>
            </a:r>
          </a:p>
          <a:p>
            <a:pPr marL="457200" indent="-457200">
              <a:spcBef>
                <a:spcPts val="600"/>
              </a:spcBef>
              <a:buFont typeface="Arial" panose="020B0604020202020204" pitchFamily="34" charset="0"/>
              <a:buChar char="•"/>
              <a:defRPr/>
            </a:pPr>
            <a:r>
              <a:rPr lang="en-IN" sz="2000" dirty="0" smtClean="0">
                <a:solidFill>
                  <a:schemeClr val="tx2"/>
                </a:solidFill>
              </a:rPr>
              <a:t>Exclusionary rule</a:t>
            </a:r>
          </a:p>
          <a:p>
            <a:pPr marL="457200" indent="-457200">
              <a:spcBef>
                <a:spcPts val="600"/>
              </a:spcBef>
              <a:buFont typeface="Arial" panose="020B0604020202020204" pitchFamily="34" charset="0"/>
              <a:buChar char="•"/>
              <a:defRPr/>
            </a:pPr>
            <a:r>
              <a:rPr lang="en-IN" sz="2000" dirty="0" smtClean="0">
                <a:solidFill>
                  <a:schemeClr val="tx2"/>
                </a:solidFill>
              </a:rPr>
              <a:t>Fruit of the poisoned tree</a:t>
            </a:r>
          </a:p>
          <a:p>
            <a:pPr marL="457200" indent="-457200">
              <a:spcBef>
                <a:spcPts val="600"/>
              </a:spcBef>
              <a:buFont typeface="Arial" panose="020B0604020202020204" pitchFamily="34" charset="0"/>
              <a:buChar char="•"/>
              <a:defRPr/>
            </a:pPr>
            <a:r>
              <a:rPr lang="en-IN" sz="2000" dirty="0" smtClean="0">
                <a:solidFill>
                  <a:schemeClr val="tx2"/>
                </a:solidFill>
              </a:rPr>
              <a:t>Inevitable discovery exception</a:t>
            </a:r>
          </a:p>
          <a:p>
            <a:pPr marL="457200" indent="-457200">
              <a:spcBef>
                <a:spcPts val="600"/>
              </a:spcBef>
              <a:buFont typeface="Arial" panose="020B0604020202020204" pitchFamily="34" charset="0"/>
              <a:buChar char="•"/>
              <a:defRPr/>
            </a:pPr>
            <a:r>
              <a:rPr lang="en-IN" sz="2000" dirty="0" smtClean="0">
                <a:solidFill>
                  <a:schemeClr val="tx2"/>
                </a:solidFill>
              </a:rPr>
              <a:t>Good faith exception</a:t>
            </a:r>
          </a:p>
          <a:p>
            <a:pPr marL="457200" indent="-457200">
              <a:spcBef>
                <a:spcPts val="600"/>
              </a:spcBef>
              <a:buFont typeface="Arial" panose="020B0604020202020204" pitchFamily="34" charset="0"/>
              <a:buChar char="•"/>
              <a:defRPr/>
            </a:pPr>
            <a:r>
              <a:rPr lang="en-IN" sz="2000" dirty="0" smtClean="0">
                <a:solidFill>
                  <a:schemeClr val="tx2"/>
                </a:solidFill>
              </a:rPr>
              <a:t>Search</a:t>
            </a:r>
            <a:endParaRPr lang="en-IN" sz="2000" dirty="0">
              <a:solidFill>
                <a:schemeClr val="tx2"/>
              </a:solidFill>
            </a:endParaRPr>
          </a:p>
          <a:p>
            <a:pPr marL="457200" indent="-457200">
              <a:spcBef>
                <a:spcPts val="600"/>
              </a:spcBef>
              <a:buFont typeface="Arial" panose="020B0604020202020204" pitchFamily="34" charset="0"/>
              <a:buChar char="•"/>
              <a:defRPr/>
            </a:pPr>
            <a:r>
              <a:rPr lang="en-IN" sz="2000" dirty="0">
                <a:solidFill>
                  <a:schemeClr val="tx2"/>
                </a:solidFill>
              </a:rPr>
              <a:t>Search warrant</a:t>
            </a:r>
          </a:p>
          <a:p>
            <a:pPr marL="457200" indent="-457200">
              <a:spcBef>
                <a:spcPts val="600"/>
              </a:spcBef>
              <a:buFont typeface="Arial" panose="020B0604020202020204" pitchFamily="34" charset="0"/>
              <a:buChar char="•"/>
              <a:defRPr/>
            </a:pPr>
            <a:r>
              <a:rPr lang="en-IN" sz="2000" dirty="0">
                <a:solidFill>
                  <a:schemeClr val="tx2"/>
                </a:solidFill>
              </a:rPr>
              <a:t>Affidavit</a:t>
            </a:r>
          </a:p>
          <a:p>
            <a:pPr marL="457200" indent="-457200">
              <a:spcBef>
                <a:spcPts val="600"/>
              </a:spcBef>
              <a:buFont typeface="Arial" panose="020B0604020202020204" pitchFamily="34" charset="0"/>
              <a:buChar char="•"/>
              <a:defRPr/>
            </a:pPr>
            <a:r>
              <a:rPr lang="en-IN" sz="2000" dirty="0">
                <a:solidFill>
                  <a:schemeClr val="tx2"/>
                </a:solidFill>
              </a:rPr>
              <a:t>Seizure</a:t>
            </a:r>
          </a:p>
          <a:p>
            <a:pPr marL="457200" indent="-457200">
              <a:spcBef>
                <a:spcPts val="600"/>
              </a:spcBef>
              <a:buFont typeface="Arial" panose="020B0604020202020204" pitchFamily="34" charset="0"/>
              <a:buChar char="•"/>
              <a:defRPr/>
            </a:pPr>
            <a:r>
              <a:rPr lang="en-IN" sz="2000" dirty="0">
                <a:solidFill>
                  <a:schemeClr val="tx2"/>
                </a:solidFill>
              </a:rPr>
              <a:t>Searches incidental to arrests</a:t>
            </a:r>
          </a:p>
          <a:p>
            <a:pPr marL="457200" indent="-457200">
              <a:spcBef>
                <a:spcPts val="600"/>
              </a:spcBef>
              <a:buFont typeface="Arial" panose="020B0604020202020204" pitchFamily="34" charset="0"/>
              <a:buChar char="•"/>
              <a:defRPr/>
            </a:pPr>
            <a:r>
              <a:rPr lang="en-IN" sz="2000" dirty="0">
                <a:solidFill>
                  <a:schemeClr val="tx2"/>
                </a:solidFill>
              </a:rPr>
              <a:t>Consent searches</a:t>
            </a:r>
          </a:p>
          <a:p>
            <a:pPr marL="457200" indent="-457200">
              <a:spcBef>
                <a:spcPts val="600"/>
              </a:spcBef>
              <a:buFont typeface="Arial" panose="020B0604020202020204" pitchFamily="34" charset="0"/>
              <a:buChar char="•"/>
              <a:defRPr/>
            </a:pPr>
            <a:r>
              <a:rPr lang="en-IN" sz="2000" dirty="0">
                <a:solidFill>
                  <a:schemeClr val="tx2"/>
                </a:solidFill>
              </a:rPr>
              <a:t>Plain view doctrine</a:t>
            </a:r>
          </a:p>
          <a:p>
            <a:pPr marL="457200" indent="-457200">
              <a:spcBef>
                <a:spcPts val="600"/>
              </a:spcBef>
              <a:buFont typeface="Arial" panose="020B0604020202020204" pitchFamily="34" charset="0"/>
              <a:buChar char="•"/>
              <a:defRPr/>
            </a:pPr>
            <a:endParaRPr lang="en-IN" altLang="en-US" dirty="0">
              <a:solidFill>
                <a:schemeClr val="tx2"/>
              </a:solidFill>
              <a:ea typeface="Rockwell" panose="02060603020205020403" pitchFamily="18" charset="0"/>
              <a:cs typeface="Rockwell" panose="02060603020205020403" pitchFamily="18" charset="0"/>
            </a:endParaRPr>
          </a:p>
        </p:txBody>
      </p:sp>
      <p:sp>
        <p:nvSpPr>
          <p:cNvPr id="4" name="Title 3" hidden="1"/>
          <p:cNvSpPr>
            <a:spLocks noGrp="1"/>
          </p:cNvSpPr>
          <p:nvPr>
            <p:ph type="title"/>
          </p:nvPr>
        </p:nvSpPr>
        <p:spPr/>
        <p:txBody>
          <a:bodyPr/>
          <a:lstStyle/>
          <a:p>
            <a:r>
              <a:rPr lang="en-IN" dirty="0" smtClean="0"/>
              <a:t>Key Terms</a:t>
            </a:r>
            <a:endParaRPr lang="en-IN" dirty="0"/>
          </a:p>
        </p:txBody>
      </p:sp>
      <p:sp>
        <p:nvSpPr>
          <p:cNvPr id="7" name="TextBox 6"/>
          <p:cNvSpPr txBox="1"/>
          <p:nvPr/>
        </p:nvSpPr>
        <p:spPr>
          <a:xfrm>
            <a:off x="4800600" y="1447800"/>
            <a:ext cx="3733800" cy="4495800"/>
          </a:xfrm>
          <a:prstGeom prst="rect">
            <a:avLst/>
          </a:prstGeom>
          <a:noFill/>
        </p:spPr>
        <p:txBody>
          <a:bodyPr/>
          <a:lstStyle/>
          <a:p>
            <a:pPr marL="457200" indent="-457200">
              <a:spcBef>
                <a:spcPts val="600"/>
              </a:spcBef>
              <a:buFont typeface="Arial" panose="020B0604020202020204" pitchFamily="34" charset="0"/>
              <a:buChar char="•"/>
              <a:defRPr/>
            </a:pPr>
            <a:r>
              <a:rPr lang="en-IN" sz="2000" dirty="0">
                <a:solidFill>
                  <a:schemeClr val="tx2"/>
                </a:solidFill>
              </a:rPr>
              <a:t>Electronic surveillance</a:t>
            </a:r>
            <a:endParaRPr lang="en-IN" altLang="en-US" sz="20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000" dirty="0">
                <a:solidFill>
                  <a:schemeClr val="tx2"/>
                </a:solidFill>
              </a:rPr>
              <a:t>Stop</a:t>
            </a:r>
            <a:endParaRPr lang="en-IN" altLang="en-US" sz="20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000" dirty="0">
                <a:solidFill>
                  <a:schemeClr val="tx2"/>
                </a:solidFill>
              </a:rPr>
              <a:t>Frisk</a:t>
            </a:r>
          </a:p>
          <a:p>
            <a:pPr marL="457200" indent="-457200">
              <a:spcBef>
                <a:spcPts val="600"/>
              </a:spcBef>
              <a:buFont typeface="Arial" panose="020B0604020202020204" pitchFamily="34" charset="0"/>
              <a:buChar char="•"/>
              <a:defRPr/>
            </a:pPr>
            <a:r>
              <a:rPr lang="en-IN" sz="2000" dirty="0">
                <a:solidFill>
                  <a:schemeClr val="tx2"/>
                </a:solidFill>
              </a:rPr>
              <a:t>Arrest</a:t>
            </a:r>
            <a:endParaRPr lang="en-IN" altLang="en-US" sz="20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000" dirty="0">
                <a:solidFill>
                  <a:schemeClr val="tx2"/>
                </a:solidFill>
              </a:rPr>
              <a:t>Arrest warrant</a:t>
            </a:r>
          </a:p>
          <a:p>
            <a:pPr marL="457200" indent="-457200">
              <a:spcBef>
                <a:spcPts val="600"/>
              </a:spcBef>
              <a:buFont typeface="Arial" panose="020B0604020202020204" pitchFamily="34" charset="0"/>
              <a:buChar char="•"/>
              <a:defRPr/>
            </a:pPr>
            <a:r>
              <a:rPr lang="en-IN" sz="2000" dirty="0">
                <a:solidFill>
                  <a:schemeClr val="tx2"/>
                </a:solidFill>
              </a:rPr>
              <a:t>Exigent circumstances</a:t>
            </a:r>
          </a:p>
          <a:p>
            <a:pPr marL="457200" indent="-457200">
              <a:spcBef>
                <a:spcPts val="600"/>
              </a:spcBef>
              <a:buFont typeface="Arial" panose="020B0604020202020204" pitchFamily="34" charset="0"/>
              <a:buChar char="•"/>
              <a:defRPr/>
            </a:pPr>
            <a:r>
              <a:rPr lang="en-IN" sz="2000" dirty="0">
                <a:solidFill>
                  <a:schemeClr val="tx2"/>
                </a:solidFill>
              </a:rPr>
              <a:t>Warrantless arrest</a:t>
            </a:r>
          </a:p>
          <a:p>
            <a:pPr marL="457200" indent="-457200">
              <a:spcBef>
                <a:spcPts val="600"/>
              </a:spcBef>
              <a:buFont typeface="Arial" panose="020B0604020202020204" pitchFamily="34" charset="0"/>
              <a:buChar char="•"/>
              <a:defRPr/>
            </a:pPr>
            <a:r>
              <a:rPr lang="en-IN" sz="2000" dirty="0">
                <a:solidFill>
                  <a:schemeClr val="tx2"/>
                </a:solidFill>
              </a:rPr>
              <a:t>Interrogation</a:t>
            </a:r>
          </a:p>
          <a:p>
            <a:pPr marL="457200" indent="-457200">
              <a:spcBef>
                <a:spcPts val="600"/>
              </a:spcBef>
              <a:buFont typeface="Arial" panose="020B0604020202020204" pitchFamily="34" charset="0"/>
              <a:buChar char="•"/>
              <a:defRPr/>
            </a:pPr>
            <a:r>
              <a:rPr lang="en-IN" sz="2000" dirty="0">
                <a:solidFill>
                  <a:schemeClr val="tx2"/>
                </a:solidFill>
              </a:rPr>
              <a:t>Coercion</a:t>
            </a:r>
            <a:endParaRPr lang="en-IN" altLang="en-US" sz="20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000" dirty="0">
                <a:solidFill>
                  <a:schemeClr val="tx2"/>
                </a:solidFill>
              </a:rPr>
              <a:t>Miranda rights</a:t>
            </a:r>
            <a:endParaRPr lang="en-IN" altLang="en-US" sz="20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000" dirty="0">
                <a:solidFill>
                  <a:schemeClr val="tx2"/>
                </a:solidFill>
              </a:rPr>
              <a:t>Custody</a:t>
            </a:r>
          </a:p>
          <a:p>
            <a:pPr marL="457200" indent="-457200">
              <a:spcBef>
                <a:spcPts val="600"/>
              </a:spcBef>
              <a:buFont typeface="Arial" panose="020B0604020202020204" pitchFamily="34" charset="0"/>
              <a:buChar char="•"/>
              <a:defRPr/>
            </a:pPr>
            <a:r>
              <a:rPr lang="en-IN" sz="2000" dirty="0">
                <a:solidFill>
                  <a:schemeClr val="tx2"/>
                </a:solidFill>
              </a:rPr>
              <a:t>Custodial interrogation</a:t>
            </a:r>
          </a:p>
          <a:p>
            <a:pPr marL="457200" indent="-457200">
              <a:spcBef>
                <a:spcPts val="600"/>
              </a:spcBef>
              <a:buFont typeface="Arial" panose="020B0604020202020204" pitchFamily="34" charset="0"/>
              <a:buChar char="•"/>
              <a:defRPr/>
            </a:pPr>
            <a:r>
              <a:rPr lang="en-IN" sz="2000" dirty="0">
                <a:solidFill>
                  <a:schemeClr val="tx2"/>
                </a:solidFill>
              </a:rPr>
              <a:t>False confession</a:t>
            </a:r>
            <a:endParaRPr lang="en-IN" altLang="en-US" sz="20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endParaRPr lang="en-IN" sz="2800" dirty="0" smtClean="0">
              <a:solidFill>
                <a:schemeClr val="tx2"/>
              </a:solidFill>
            </a:endParaRPr>
          </a:p>
        </p:txBody>
      </p:sp>
    </p:spTree>
    <p:extLst>
      <p:ext uri="{BB962C8B-B14F-4D97-AF65-F5344CB8AC3E}">
        <p14:creationId xmlns:p14="http://schemas.microsoft.com/office/powerpoint/2010/main" val="105145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2"/>
          </p:nvPr>
        </p:nvSpPr>
        <p:spPr/>
        <p:txBody>
          <a:bodyPr/>
          <a:lstStyle/>
          <a:p>
            <a:pPr lvl="0"/>
            <a:r>
              <a:rPr lang="en-US" sz="3000" dirty="0" smtClean="0">
                <a:solidFill>
                  <a:schemeClr val="tx2"/>
                </a:solidFill>
              </a:rPr>
              <a:t>Probable cause is required to issue warrant</a:t>
            </a:r>
            <a:endParaRPr lang="en-US" sz="3000" dirty="0">
              <a:solidFill>
                <a:schemeClr val="tx2"/>
              </a:solidFill>
            </a:endParaRPr>
          </a:p>
          <a:p>
            <a:pPr lvl="0"/>
            <a:r>
              <a:rPr lang="en-US" sz="3000" dirty="0">
                <a:solidFill>
                  <a:schemeClr val="tx2"/>
                </a:solidFill>
              </a:rPr>
              <a:t>Warrants are not needed for consent searches </a:t>
            </a:r>
            <a:r>
              <a:rPr lang="en-US" sz="3000" dirty="0" smtClean="0">
                <a:solidFill>
                  <a:schemeClr val="tx2"/>
                </a:solidFill>
              </a:rPr>
              <a:t>or </a:t>
            </a:r>
            <a:r>
              <a:rPr lang="en-US" sz="3000" dirty="0">
                <a:solidFill>
                  <a:schemeClr val="tx2"/>
                </a:solidFill>
              </a:rPr>
              <a:t>searches incidental to arrests </a:t>
            </a:r>
          </a:p>
          <a:p>
            <a:pPr lvl="0"/>
            <a:r>
              <a:rPr lang="en-US" sz="3000" dirty="0">
                <a:solidFill>
                  <a:schemeClr val="tx2"/>
                </a:solidFill>
              </a:rPr>
              <a:t>Stop is a brief detention of a </a:t>
            </a:r>
            <a:r>
              <a:rPr lang="en-US" sz="3000" dirty="0" smtClean="0">
                <a:solidFill>
                  <a:schemeClr val="tx2"/>
                </a:solidFill>
              </a:rPr>
              <a:t>person but frisking involves minimal </a:t>
            </a:r>
            <a:r>
              <a:rPr lang="en-US" sz="3000" dirty="0">
                <a:solidFill>
                  <a:schemeClr val="tx2"/>
                </a:solidFill>
              </a:rPr>
              <a:t>search by </a:t>
            </a:r>
            <a:r>
              <a:rPr lang="en-US" sz="3000" dirty="0" smtClean="0">
                <a:solidFill>
                  <a:schemeClr val="tx2"/>
                </a:solidFill>
              </a:rPr>
              <a:t>police</a:t>
            </a:r>
          </a:p>
          <a:p>
            <a:r>
              <a:rPr lang="en-US" sz="3000" dirty="0" smtClean="0">
                <a:solidFill>
                  <a:schemeClr val="tx2"/>
                </a:solidFill>
              </a:rPr>
              <a:t>Probable cause is required to make an arrest</a:t>
            </a:r>
          </a:p>
          <a:p>
            <a:r>
              <a:rPr lang="en-US" sz="3000" dirty="0" smtClean="0">
                <a:solidFill>
                  <a:schemeClr val="tx2"/>
                </a:solidFill>
              </a:rPr>
              <a:t>Miranda warning provides protection against coercion during custodial interrogation </a:t>
            </a:r>
          </a:p>
        </p:txBody>
      </p:sp>
      <p:sp>
        <p:nvSpPr>
          <p:cNvPr id="4" name="Title 3" hidden="1"/>
          <p:cNvSpPr>
            <a:spLocks noGrp="1"/>
          </p:cNvSpPr>
          <p:nvPr>
            <p:ph type="title"/>
          </p:nvPr>
        </p:nvSpPr>
        <p:spPr/>
        <p:txBody>
          <a:bodyPr/>
          <a:lstStyle/>
          <a:p>
            <a:r>
              <a:rPr lang="en-IN" dirty="0" smtClean="0"/>
              <a:t>Summary</a:t>
            </a:r>
            <a:endParaRPr lang="en-IN" dirty="0"/>
          </a:p>
        </p:txBody>
      </p:sp>
    </p:spTree>
    <p:extLst>
      <p:ext uri="{BB962C8B-B14F-4D97-AF65-F5344CB8AC3E}">
        <p14:creationId xmlns:p14="http://schemas.microsoft.com/office/powerpoint/2010/main" val="972418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41445" y="2654205"/>
            <a:ext cx="7615451" cy="1371600"/>
          </a:xfrm>
        </p:spPr>
        <p:txBody>
          <a:bodyPr>
            <a:normAutofit fontScale="90000"/>
          </a:bodyPr>
          <a:lstStyle/>
          <a:p>
            <a:pPr eaLnBrk="1" hangingPunct="1"/>
            <a:r>
              <a:rPr lang="en-US" sz="3600" b="1" dirty="0" smtClean="0">
                <a:solidFill>
                  <a:srgbClr val="D09545"/>
                </a:solidFill>
                <a:latin typeface="+mn-lt"/>
              </a:rPr>
              <a:t>LO - 1</a:t>
            </a:r>
            <a:r>
              <a:rPr lang="en-US" sz="3600" dirty="0" smtClean="0">
                <a:latin typeface="+mn-lt"/>
              </a:rPr>
              <a:t/>
            </a:r>
            <a:br>
              <a:rPr lang="en-US" sz="3600" dirty="0" smtClean="0">
                <a:latin typeface="+mn-lt"/>
              </a:rPr>
            </a:br>
            <a:r>
              <a:rPr lang="en-US" sz="2800" b="0" dirty="0"/>
              <a:t>Outline the four major sources that may provide probable cause</a:t>
            </a:r>
            <a:br>
              <a:rPr lang="en-US" sz="2800" b="0" dirty="0"/>
            </a:br>
            <a:endParaRPr lang="en-US" sz="2800" b="0" dirty="0">
              <a:latin typeface="Arial" charset="0"/>
            </a:endParaRPr>
          </a:p>
        </p:txBody>
      </p:sp>
    </p:spTree>
    <p:extLst>
      <p:ext uri="{BB962C8B-B14F-4D97-AF65-F5344CB8AC3E}">
        <p14:creationId xmlns:p14="http://schemas.microsoft.com/office/powerpoint/2010/main" val="1082670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IN" dirty="0" smtClean="0"/>
              <a:t>End</a:t>
            </a:r>
            <a:endParaRPr lang="en-IN" dirty="0"/>
          </a:p>
        </p:txBody>
      </p:sp>
    </p:spTree>
    <p:extLst>
      <p:ext uri="{BB962C8B-B14F-4D97-AF65-F5344CB8AC3E}">
        <p14:creationId xmlns:p14="http://schemas.microsoft.com/office/powerpoint/2010/main" val="2942095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Legal Concepts of the Fourth Amendment</a:t>
            </a:r>
            <a:endParaRPr lang="en-IN" dirty="0"/>
          </a:p>
        </p:txBody>
      </p:sp>
      <p:sp>
        <p:nvSpPr>
          <p:cNvPr id="3" name="Content Placeholder 2"/>
          <p:cNvSpPr>
            <a:spLocks noGrp="1"/>
          </p:cNvSpPr>
          <p:nvPr>
            <p:ph idx="1"/>
          </p:nvPr>
        </p:nvSpPr>
        <p:spPr/>
        <p:txBody>
          <a:bodyPr/>
          <a:lstStyle/>
          <a:p>
            <a:r>
              <a:rPr lang="en-US" dirty="0" smtClean="0"/>
              <a:t>Prohibition </a:t>
            </a:r>
            <a:r>
              <a:rPr lang="en-US" dirty="0"/>
              <a:t>against </a:t>
            </a:r>
            <a:r>
              <a:rPr lang="en-US" dirty="0" smtClean="0"/>
              <a:t>unreasonable searches </a:t>
            </a:r>
            <a:r>
              <a:rPr lang="en-US" dirty="0"/>
              <a:t>and </a:t>
            </a:r>
            <a:r>
              <a:rPr lang="en-US" dirty="0" smtClean="0"/>
              <a:t>seizures</a:t>
            </a:r>
          </a:p>
          <a:p>
            <a:r>
              <a:rPr lang="en-US" dirty="0"/>
              <a:t>Requirement of probable cause to issue a warrant</a:t>
            </a:r>
            <a:endParaRPr lang="en-IN" dirty="0"/>
          </a:p>
          <a:p>
            <a:pPr marL="0" indent="0">
              <a:buNone/>
            </a:pPr>
            <a:endParaRPr lang="en-IN" dirty="0" smtClean="0"/>
          </a:p>
        </p:txBody>
      </p:sp>
      <p:pic>
        <p:nvPicPr>
          <p:cNvPr id="5" name="Picture 4" descr="This image shows a house cordoned off with the DO NOT CROSS TAPE. There is a police car in front of the house. Just beside that, a policewoman is standing and looking down at the ground. There are two men, dressed in formals, standing in the front portico. One is holding a file, while the other is jotting down something in a notebook. There is another man with a sleeveless coat near the door.&#10;&#10;" title="Legal Concepts of the Fourth Amend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0239" y="3306079"/>
            <a:ext cx="4176084" cy="3209020"/>
          </a:xfrm>
          <a:prstGeom prst="rect">
            <a:avLst/>
          </a:prstGeom>
        </p:spPr>
      </p:pic>
    </p:spTree>
    <p:extLst>
      <p:ext uri="{BB962C8B-B14F-4D97-AF65-F5344CB8AC3E}">
        <p14:creationId xmlns:p14="http://schemas.microsoft.com/office/powerpoint/2010/main" val="1987161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cs typeface="Arial" charset="0"/>
              </a:rPr>
              <a:t>Sources of Probable Cause</a:t>
            </a:r>
            <a:endParaRPr lang="en-US" dirty="0">
              <a:cs typeface="Arial" charset="0"/>
            </a:endParaRPr>
          </a:p>
        </p:txBody>
      </p:sp>
      <p:sp>
        <p:nvSpPr>
          <p:cNvPr id="4" name="Rectangle 3" descr="TThis slide contains four small rectangular boxes with curved edges and four large rectangular boxes with sharp edges. Each pair of small and large boxes is placed one below the other. The small rectangular boxes contain text within them, whereas the large boxes are empty. The first small rectangular box is labeled personal observation. The second small rectangular box is labeled information. The third small rectangular box is labeled evidence. The fourth small rectangular box is labeled association." title="Sources of Probable Casue"/>
          <p:cNvSpPr/>
          <p:nvPr/>
        </p:nvSpPr>
        <p:spPr>
          <a:xfrm>
            <a:off x="525764" y="2148698"/>
            <a:ext cx="8229600" cy="630000"/>
          </a:xfrm>
          <a:prstGeom prst="rect">
            <a:avLst/>
          </a:prstGeom>
          <a:ln>
            <a:solidFill>
              <a:srgbClr val="D09545"/>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Freeform 4" descr="TThis slide contains four small rectangular boxes with curved edges and four large rectangular boxes with sharp edges. Each pair of small and large boxes is placed one below the other. The small rectangular boxes contain text within them, whereas the large boxes are empty. The first small rectangular box is labeled personal observation. The second small rectangular box is labeled information. The third small rectangular box is labeled evidence. The fourth small rectangular box is labeled association." title="Sources of Probable Casue"/>
          <p:cNvSpPr/>
          <p:nvPr/>
        </p:nvSpPr>
        <p:spPr>
          <a:xfrm>
            <a:off x="937244" y="1779698"/>
            <a:ext cx="5760720" cy="738000"/>
          </a:xfrm>
          <a:custGeom>
            <a:avLst/>
            <a:gdLst>
              <a:gd name="connsiteX0" fmla="*/ 0 w 5760720"/>
              <a:gd name="connsiteY0" fmla="*/ 123002 h 738000"/>
              <a:gd name="connsiteX1" fmla="*/ 123002 w 5760720"/>
              <a:gd name="connsiteY1" fmla="*/ 0 h 738000"/>
              <a:gd name="connsiteX2" fmla="*/ 5637718 w 5760720"/>
              <a:gd name="connsiteY2" fmla="*/ 0 h 738000"/>
              <a:gd name="connsiteX3" fmla="*/ 5760720 w 5760720"/>
              <a:gd name="connsiteY3" fmla="*/ 123002 h 738000"/>
              <a:gd name="connsiteX4" fmla="*/ 5760720 w 5760720"/>
              <a:gd name="connsiteY4" fmla="*/ 614998 h 738000"/>
              <a:gd name="connsiteX5" fmla="*/ 5637718 w 5760720"/>
              <a:gd name="connsiteY5" fmla="*/ 738000 h 738000"/>
              <a:gd name="connsiteX6" fmla="*/ 123002 w 5760720"/>
              <a:gd name="connsiteY6" fmla="*/ 738000 h 738000"/>
              <a:gd name="connsiteX7" fmla="*/ 0 w 5760720"/>
              <a:gd name="connsiteY7" fmla="*/ 614998 h 738000"/>
              <a:gd name="connsiteX8" fmla="*/ 0 w 5760720"/>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738000">
                <a:moveTo>
                  <a:pt x="0" y="123002"/>
                </a:moveTo>
                <a:cubicBezTo>
                  <a:pt x="0" y="55070"/>
                  <a:pt x="55070" y="0"/>
                  <a:pt x="123002" y="0"/>
                </a:cubicBezTo>
                <a:lnTo>
                  <a:pt x="5637718" y="0"/>
                </a:lnTo>
                <a:cubicBezTo>
                  <a:pt x="5705650" y="0"/>
                  <a:pt x="5760720" y="55070"/>
                  <a:pt x="5760720" y="123002"/>
                </a:cubicBezTo>
                <a:lnTo>
                  <a:pt x="5760720" y="614998"/>
                </a:lnTo>
                <a:cubicBezTo>
                  <a:pt x="5760720" y="682930"/>
                  <a:pt x="5705650" y="738000"/>
                  <a:pt x="5637718" y="738000"/>
                </a:cubicBezTo>
                <a:lnTo>
                  <a:pt x="123002" y="738000"/>
                </a:lnTo>
                <a:cubicBezTo>
                  <a:pt x="55070" y="738000"/>
                  <a:pt x="0" y="682930"/>
                  <a:pt x="0" y="614998"/>
                </a:cubicBezTo>
                <a:lnTo>
                  <a:pt x="0" y="123002"/>
                </a:lnTo>
                <a:close/>
              </a:path>
            </a:pathLst>
          </a:custGeom>
          <a:solidFill>
            <a:srgbClr val="D09545"/>
          </a:solidFill>
          <a:ln>
            <a:solidFill>
              <a:srgbClr val="D09545"/>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3768" tIns="36026" rIns="253768" bIns="36026"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2"/>
                </a:solidFill>
                <a:latin typeface="+mn-lt"/>
                <a:cs typeface="Arial" charset="0"/>
              </a:rPr>
              <a:t>Personal observation </a:t>
            </a:r>
            <a:endParaRPr lang="en-IN" sz="2800" kern="1200" dirty="0">
              <a:solidFill>
                <a:schemeClr val="tx2"/>
              </a:solidFill>
              <a:latin typeface="+mn-lt"/>
            </a:endParaRPr>
          </a:p>
        </p:txBody>
      </p:sp>
      <p:sp>
        <p:nvSpPr>
          <p:cNvPr id="6" name="Rectangle 5" descr="TThis slide contains four small rectangular boxes with curved edges and four large rectangular boxes with sharp edges. Each pair of small and large boxes is placed one below the other. The small rectangular boxes contain text within them, whereas the large boxes are empty. The first small rectangular box is labeled personal observation. The second small rectangular box is labeled information. The third small rectangular box is labeled evidence. The fourth small rectangular box is labeled association." title="Sources of Probable Casue"/>
          <p:cNvSpPr/>
          <p:nvPr/>
        </p:nvSpPr>
        <p:spPr>
          <a:xfrm>
            <a:off x="525764" y="3228698"/>
            <a:ext cx="8229600" cy="630000"/>
          </a:xfrm>
          <a:prstGeom prst="rect">
            <a:avLst/>
          </a:prstGeom>
          <a:ln>
            <a:solidFill>
              <a:srgbClr val="D09545"/>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Freeform 6" descr="TThis slide contains four small rectangular boxes with curved edges and four large rectangular boxes with sharp edges. Each pair of small and large boxes is placed one below the other. The small rectangular boxes contain text within them, whereas the large boxes are empty. The first small rectangular box is labeled personal observation. The second small rectangular box is labeled information. The third small rectangular box is labeled evidence. The fourth small rectangular box is labeled association." title="Sources of Probable Casue"/>
          <p:cNvSpPr/>
          <p:nvPr/>
        </p:nvSpPr>
        <p:spPr>
          <a:xfrm>
            <a:off x="937244" y="2859698"/>
            <a:ext cx="5760720" cy="738000"/>
          </a:xfrm>
          <a:custGeom>
            <a:avLst/>
            <a:gdLst>
              <a:gd name="connsiteX0" fmla="*/ 0 w 5760720"/>
              <a:gd name="connsiteY0" fmla="*/ 123002 h 738000"/>
              <a:gd name="connsiteX1" fmla="*/ 123002 w 5760720"/>
              <a:gd name="connsiteY1" fmla="*/ 0 h 738000"/>
              <a:gd name="connsiteX2" fmla="*/ 5637718 w 5760720"/>
              <a:gd name="connsiteY2" fmla="*/ 0 h 738000"/>
              <a:gd name="connsiteX3" fmla="*/ 5760720 w 5760720"/>
              <a:gd name="connsiteY3" fmla="*/ 123002 h 738000"/>
              <a:gd name="connsiteX4" fmla="*/ 5760720 w 5760720"/>
              <a:gd name="connsiteY4" fmla="*/ 614998 h 738000"/>
              <a:gd name="connsiteX5" fmla="*/ 5637718 w 5760720"/>
              <a:gd name="connsiteY5" fmla="*/ 738000 h 738000"/>
              <a:gd name="connsiteX6" fmla="*/ 123002 w 5760720"/>
              <a:gd name="connsiteY6" fmla="*/ 738000 h 738000"/>
              <a:gd name="connsiteX7" fmla="*/ 0 w 5760720"/>
              <a:gd name="connsiteY7" fmla="*/ 614998 h 738000"/>
              <a:gd name="connsiteX8" fmla="*/ 0 w 5760720"/>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738000">
                <a:moveTo>
                  <a:pt x="0" y="123002"/>
                </a:moveTo>
                <a:cubicBezTo>
                  <a:pt x="0" y="55070"/>
                  <a:pt x="55070" y="0"/>
                  <a:pt x="123002" y="0"/>
                </a:cubicBezTo>
                <a:lnTo>
                  <a:pt x="5637718" y="0"/>
                </a:lnTo>
                <a:cubicBezTo>
                  <a:pt x="5705650" y="0"/>
                  <a:pt x="5760720" y="55070"/>
                  <a:pt x="5760720" y="123002"/>
                </a:cubicBezTo>
                <a:lnTo>
                  <a:pt x="5760720" y="614998"/>
                </a:lnTo>
                <a:cubicBezTo>
                  <a:pt x="5760720" y="682930"/>
                  <a:pt x="5705650" y="738000"/>
                  <a:pt x="5637718" y="738000"/>
                </a:cubicBezTo>
                <a:lnTo>
                  <a:pt x="123002" y="738000"/>
                </a:lnTo>
                <a:cubicBezTo>
                  <a:pt x="55070" y="738000"/>
                  <a:pt x="0" y="682930"/>
                  <a:pt x="0" y="614998"/>
                </a:cubicBezTo>
                <a:lnTo>
                  <a:pt x="0" y="123002"/>
                </a:lnTo>
                <a:close/>
              </a:path>
            </a:pathLst>
          </a:custGeom>
          <a:solidFill>
            <a:srgbClr val="D09545"/>
          </a:solidFill>
          <a:ln>
            <a:solidFill>
              <a:srgbClr val="D09545"/>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3768" tIns="36026" rIns="253768" bIns="36026"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2"/>
                </a:solidFill>
                <a:latin typeface="+mn-lt"/>
                <a:cs typeface="Arial" charset="0"/>
              </a:rPr>
              <a:t>Information</a:t>
            </a:r>
            <a:endParaRPr lang="en-IN" sz="2800" kern="1200" dirty="0">
              <a:solidFill>
                <a:schemeClr val="tx2"/>
              </a:solidFill>
              <a:latin typeface="+mn-lt"/>
            </a:endParaRPr>
          </a:p>
        </p:txBody>
      </p:sp>
      <p:sp>
        <p:nvSpPr>
          <p:cNvPr id="8" name="Rectangle 7" descr="TThis slide contains four small rectangular boxes with curved edges and four large rectangular boxes with sharp edges. Each pair of small and large boxes is placed one below the other. The small rectangular boxes contain text within them, whereas the large boxes are empty. The first small rectangular box is labeled personal observation. The second small rectangular box is labeled information. The third small rectangular box is labeled evidence. The fourth small rectangular box is labeled association." title="Sources of Probable Casue"/>
          <p:cNvSpPr/>
          <p:nvPr/>
        </p:nvSpPr>
        <p:spPr>
          <a:xfrm>
            <a:off x="525764" y="4362698"/>
            <a:ext cx="8229600" cy="630000"/>
          </a:xfrm>
          <a:prstGeom prst="rect">
            <a:avLst/>
          </a:prstGeom>
          <a:ln>
            <a:solidFill>
              <a:srgbClr val="D09545"/>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reeform 8" descr="TThis slide contains four small rectangular boxes with curved edges and four large rectangular boxes with sharp edges. Each pair of small and large boxes is placed one below the other. The small rectangular boxes contain text within them, whereas the large boxes are empty. The first small rectangular box is labeled personal observation. The second small rectangular box is labeled information. The third small rectangular box is labeled evidence. The fourth small rectangular box is labeled association." title="Sources of Probable Casue"/>
          <p:cNvSpPr/>
          <p:nvPr/>
        </p:nvSpPr>
        <p:spPr>
          <a:xfrm>
            <a:off x="937244" y="3993698"/>
            <a:ext cx="5760720" cy="738000"/>
          </a:xfrm>
          <a:custGeom>
            <a:avLst/>
            <a:gdLst>
              <a:gd name="connsiteX0" fmla="*/ 0 w 5760720"/>
              <a:gd name="connsiteY0" fmla="*/ 123002 h 738000"/>
              <a:gd name="connsiteX1" fmla="*/ 123002 w 5760720"/>
              <a:gd name="connsiteY1" fmla="*/ 0 h 738000"/>
              <a:gd name="connsiteX2" fmla="*/ 5637718 w 5760720"/>
              <a:gd name="connsiteY2" fmla="*/ 0 h 738000"/>
              <a:gd name="connsiteX3" fmla="*/ 5760720 w 5760720"/>
              <a:gd name="connsiteY3" fmla="*/ 123002 h 738000"/>
              <a:gd name="connsiteX4" fmla="*/ 5760720 w 5760720"/>
              <a:gd name="connsiteY4" fmla="*/ 614998 h 738000"/>
              <a:gd name="connsiteX5" fmla="*/ 5637718 w 5760720"/>
              <a:gd name="connsiteY5" fmla="*/ 738000 h 738000"/>
              <a:gd name="connsiteX6" fmla="*/ 123002 w 5760720"/>
              <a:gd name="connsiteY6" fmla="*/ 738000 h 738000"/>
              <a:gd name="connsiteX7" fmla="*/ 0 w 5760720"/>
              <a:gd name="connsiteY7" fmla="*/ 614998 h 738000"/>
              <a:gd name="connsiteX8" fmla="*/ 0 w 5760720"/>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738000">
                <a:moveTo>
                  <a:pt x="0" y="123002"/>
                </a:moveTo>
                <a:cubicBezTo>
                  <a:pt x="0" y="55070"/>
                  <a:pt x="55070" y="0"/>
                  <a:pt x="123002" y="0"/>
                </a:cubicBezTo>
                <a:lnTo>
                  <a:pt x="5637718" y="0"/>
                </a:lnTo>
                <a:cubicBezTo>
                  <a:pt x="5705650" y="0"/>
                  <a:pt x="5760720" y="55070"/>
                  <a:pt x="5760720" y="123002"/>
                </a:cubicBezTo>
                <a:lnTo>
                  <a:pt x="5760720" y="614998"/>
                </a:lnTo>
                <a:cubicBezTo>
                  <a:pt x="5760720" y="682930"/>
                  <a:pt x="5705650" y="738000"/>
                  <a:pt x="5637718" y="738000"/>
                </a:cubicBezTo>
                <a:lnTo>
                  <a:pt x="123002" y="738000"/>
                </a:lnTo>
                <a:cubicBezTo>
                  <a:pt x="55070" y="738000"/>
                  <a:pt x="0" y="682930"/>
                  <a:pt x="0" y="614998"/>
                </a:cubicBezTo>
                <a:lnTo>
                  <a:pt x="0" y="123002"/>
                </a:lnTo>
                <a:close/>
              </a:path>
            </a:pathLst>
          </a:custGeom>
          <a:solidFill>
            <a:srgbClr val="D09545"/>
          </a:solidFill>
          <a:ln>
            <a:solidFill>
              <a:srgbClr val="D09545"/>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3768" tIns="36026" rIns="253768" bIns="36026" numCol="1" spcCol="1270" anchor="ctr" anchorCtr="0">
            <a:noAutofit/>
          </a:bodyPr>
          <a:lstStyle/>
          <a:p>
            <a:pPr lvl="0" algn="l" defTabSz="1244600">
              <a:lnSpc>
                <a:spcPct val="90000"/>
              </a:lnSpc>
              <a:spcBef>
                <a:spcPct val="0"/>
              </a:spcBef>
              <a:spcAft>
                <a:spcPct val="35000"/>
              </a:spcAft>
            </a:pPr>
            <a:r>
              <a:rPr lang="en-IN" sz="2800" kern="1200" dirty="0" smtClean="0">
                <a:solidFill>
                  <a:schemeClr val="tx2"/>
                </a:solidFill>
                <a:latin typeface="+mn-lt"/>
              </a:rPr>
              <a:t>Evidence</a:t>
            </a:r>
            <a:endParaRPr lang="en-IN" sz="2800" kern="1200" dirty="0">
              <a:solidFill>
                <a:schemeClr val="tx2"/>
              </a:solidFill>
              <a:latin typeface="+mn-lt"/>
            </a:endParaRPr>
          </a:p>
        </p:txBody>
      </p:sp>
      <p:sp>
        <p:nvSpPr>
          <p:cNvPr id="10" name="Rectangle 9" descr="TThis slide contains four small rectangular boxes with curved edges and four large rectangular boxes with sharp edges. Each pair of small and large boxes is placed one below the other. The small rectangular boxes contain text within them, whereas the large boxes are empty. The first small rectangular box is labeled personal observation. The second small rectangular box is labeled information. The third small rectangular box is labeled evidence. The fourth small rectangular box is labeled association." title="Sources of Probable Casue"/>
          <p:cNvSpPr/>
          <p:nvPr/>
        </p:nvSpPr>
        <p:spPr>
          <a:xfrm>
            <a:off x="525764" y="5496698"/>
            <a:ext cx="8229600" cy="630000"/>
          </a:xfrm>
          <a:prstGeom prst="rect">
            <a:avLst/>
          </a:prstGeom>
          <a:ln>
            <a:solidFill>
              <a:srgbClr val="D09545"/>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Freeform 10" descr="TThis slide contains four small rectangular boxes with curved edges and four large rectangular boxes with sharp edges. Each pair of small and large boxes is placed one below the other. The small rectangular boxes contain text within them, whereas the large boxes are empty. The first small rectangular box is labeled personal observation. The second small rectangular box is labeled information. The third small rectangular box is labeled evidence. The fourth small rectangular box is labeled association." title="Sources of Probable Casue"/>
          <p:cNvSpPr/>
          <p:nvPr/>
        </p:nvSpPr>
        <p:spPr>
          <a:xfrm>
            <a:off x="937244" y="5127698"/>
            <a:ext cx="5760720" cy="738000"/>
          </a:xfrm>
          <a:custGeom>
            <a:avLst/>
            <a:gdLst>
              <a:gd name="connsiteX0" fmla="*/ 0 w 5760720"/>
              <a:gd name="connsiteY0" fmla="*/ 123002 h 738000"/>
              <a:gd name="connsiteX1" fmla="*/ 123002 w 5760720"/>
              <a:gd name="connsiteY1" fmla="*/ 0 h 738000"/>
              <a:gd name="connsiteX2" fmla="*/ 5637718 w 5760720"/>
              <a:gd name="connsiteY2" fmla="*/ 0 h 738000"/>
              <a:gd name="connsiteX3" fmla="*/ 5760720 w 5760720"/>
              <a:gd name="connsiteY3" fmla="*/ 123002 h 738000"/>
              <a:gd name="connsiteX4" fmla="*/ 5760720 w 5760720"/>
              <a:gd name="connsiteY4" fmla="*/ 614998 h 738000"/>
              <a:gd name="connsiteX5" fmla="*/ 5637718 w 5760720"/>
              <a:gd name="connsiteY5" fmla="*/ 738000 h 738000"/>
              <a:gd name="connsiteX6" fmla="*/ 123002 w 5760720"/>
              <a:gd name="connsiteY6" fmla="*/ 738000 h 738000"/>
              <a:gd name="connsiteX7" fmla="*/ 0 w 5760720"/>
              <a:gd name="connsiteY7" fmla="*/ 614998 h 738000"/>
              <a:gd name="connsiteX8" fmla="*/ 0 w 5760720"/>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738000">
                <a:moveTo>
                  <a:pt x="0" y="123002"/>
                </a:moveTo>
                <a:cubicBezTo>
                  <a:pt x="0" y="55070"/>
                  <a:pt x="55070" y="0"/>
                  <a:pt x="123002" y="0"/>
                </a:cubicBezTo>
                <a:lnTo>
                  <a:pt x="5637718" y="0"/>
                </a:lnTo>
                <a:cubicBezTo>
                  <a:pt x="5705650" y="0"/>
                  <a:pt x="5760720" y="55070"/>
                  <a:pt x="5760720" y="123002"/>
                </a:cubicBezTo>
                <a:lnTo>
                  <a:pt x="5760720" y="614998"/>
                </a:lnTo>
                <a:cubicBezTo>
                  <a:pt x="5760720" y="682930"/>
                  <a:pt x="5705650" y="738000"/>
                  <a:pt x="5637718" y="738000"/>
                </a:cubicBezTo>
                <a:lnTo>
                  <a:pt x="123002" y="738000"/>
                </a:lnTo>
                <a:cubicBezTo>
                  <a:pt x="55070" y="738000"/>
                  <a:pt x="0" y="682930"/>
                  <a:pt x="0" y="614998"/>
                </a:cubicBezTo>
                <a:lnTo>
                  <a:pt x="0" y="123002"/>
                </a:lnTo>
                <a:close/>
              </a:path>
            </a:pathLst>
          </a:custGeom>
          <a:solidFill>
            <a:srgbClr val="D09545"/>
          </a:solidFill>
          <a:ln>
            <a:solidFill>
              <a:srgbClr val="D09545"/>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3768" tIns="36026" rIns="253768" bIns="36026"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2"/>
                </a:solidFill>
                <a:latin typeface="+mn-lt"/>
                <a:cs typeface="Arial" charset="0"/>
              </a:rPr>
              <a:t>Association </a:t>
            </a:r>
            <a:endParaRPr lang="en-IN" sz="2800" kern="1200" dirty="0">
              <a:solidFill>
                <a:schemeClr val="tx2"/>
              </a:solidFill>
              <a:latin typeface="+mn-lt"/>
            </a:endParaRPr>
          </a:p>
        </p:txBody>
      </p:sp>
    </p:spTree>
    <p:extLst>
      <p:ext uri="{BB962C8B-B14F-4D97-AF65-F5344CB8AC3E}">
        <p14:creationId xmlns:p14="http://schemas.microsoft.com/office/powerpoint/2010/main" val="82263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8"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Exclusionary Rule</a:t>
            </a:r>
            <a:endParaRPr lang="en-US" dirty="0"/>
          </a:p>
        </p:txBody>
      </p:sp>
      <p:sp>
        <p:nvSpPr>
          <p:cNvPr id="25603" name="Rectangle 3"/>
          <p:cNvSpPr>
            <a:spLocks noGrp="1" noChangeArrowheads="1"/>
          </p:cNvSpPr>
          <p:nvPr>
            <p:ph idx="1"/>
          </p:nvPr>
        </p:nvSpPr>
        <p:spPr/>
        <p:txBody>
          <a:bodyPr/>
          <a:lstStyle/>
          <a:p>
            <a:r>
              <a:rPr lang="en-IN" dirty="0" smtClean="0"/>
              <a:t>Evidence obtained in violation of the accused’s rights will not be admissible in criminal court </a:t>
            </a:r>
          </a:p>
          <a:p>
            <a:r>
              <a:rPr lang="en-IN" smtClean="0"/>
              <a:t>Exceptions</a:t>
            </a:r>
            <a:endParaRPr lang="en-IN" dirty="0" smtClean="0"/>
          </a:p>
          <a:p>
            <a:pPr lvl="1"/>
            <a:r>
              <a:rPr lang="en-IN" b="1" dirty="0"/>
              <a:t>Inevitable discovery </a:t>
            </a:r>
            <a:r>
              <a:rPr lang="en-IN" b="1" dirty="0" smtClean="0"/>
              <a:t>exception</a:t>
            </a:r>
          </a:p>
          <a:p>
            <a:pPr lvl="1"/>
            <a:r>
              <a:rPr lang="en-IN" b="1" dirty="0"/>
              <a:t>Good faith exception</a:t>
            </a:r>
            <a:endParaRPr lang="en-IN" dirty="0" smtClean="0"/>
          </a:p>
          <a:p>
            <a:endParaRPr lang="en-IN" dirty="0" smtClean="0"/>
          </a:p>
        </p:txBody>
      </p:sp>
      <p:pic>
        <p:nvPicPr>
          <p:cNvPr id="4" name="Picture 3" descr="This image shows a woman standing in front of two microphones—one small and one big. She is holding a pistol which has a red wire lock attached to the gun. There is a water bottle near the microphones and an open box. &#10;&#10;" title="Probable Cause Framework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7763" y="4068534"/>
            <a:ext cx="3657601" cy="2471576"/>
          </a:xfrm>
          <a:prstGeom prst="rect">
            <a:avLst/>
          </a:prstGeom>
        </p:spPr>
      </p:pic>
    </p:spTree>
    <p:extLst>
      <p:ext uri="{BB962C8B-B14F-4D97-AF65-F5344CB8AC3E}">
        <p14:creationId xmlns:p14="http://schemas.microsoft.com/office/powerpoint/2010/main" val="1739118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41445" y="2654205"/>
            <a:ext cx="7615451" cy="1371600"/>
          </a:xfrm>
        </p:spPr>
        <p:txBody>
          <a:bodyPr>
            <a:normAutofit fontScale="90000"/>
          </a:bodyPr>
          <a:lstStyle/>
          <a:p>
            <a:pPr eaLnBrk="1" hangingPunct="1"/>
            <a:r>
              <a:rPr lang="en-US" sz="3600" dirty="0">
                <a:solidFill>
                  <a:srgbClr val="D09545"/>
                </a:solidFill>
                <a:latin typeface="+mn-lt"/>
              </a:rPr>
              <a:t>LO - 2</a:t>
            </a:r>
            <a:r>
              <a:rPr lang="en-US" sz="3600" dirty="0" smtClean="0">
                <a:latin typeface="+mn-lt"/>
              </a:rPr>
              <a:t/>
            </a:r>
            <a:br>
              <a:rPr lang="en-US" sz="3600" dirty="0" smtClean="0">
                <a:latin typeface="+mn-lt"/>
              </a:rPr>
            </a:br>
            <a:r>
              <a:rPr lang="en-US" sz="2800" b="0" dirty="0"/>
              <a:t>Explain when searches can be made without a </a:t>
            </a:r>
            <a:r>
              <a:rPr lang="en-US" sz="2800" b="0" dirty="0" smtClean="0"/>
              <a:t>warrant</a:t>
            </a:r>
            <a:r>
              <a:rPr lang="en-US" sz="2800" b="0" dirty="0"/>
              <a:t/>
            </a:r>
            <a:br>
              <a:rPr lang="en-US" sz="2800" b="0" dirty="0"/>
            </a:br>
            <a:endParaRPr lang="en-US" sz="2800" b="0" dirty="0">
              <a:latin typeface="Arial" charset="0"/>
            </a:endParaRPr>
          </a:p>
        </p:txBody>
      </p:sp>
    </p:spTree>
    <p:extLst>
      <p:ext uri="{BB962C8B-B14F-4D97-AF65-F5344CB8AC3E}">
        <p14:creationId xmlns:p14="http://schemas.microsoft.com/office/powerpoint/2010/main" val="2241328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IN" dirty="0" smtClean="0"/>
              <a:t>Search Warrant</a:t>
            </a:r>
            <a:endParaRPr lang="en-US" dirty="0">
              <a:cs typeface="Arial" charset="0"/>
            </a:endParaRPr>
          </a:p>
        </p:txBody>
      </p:sp>
      <p:sp>
        <p:nvSpPr>
          <p:cNvPr id="28675" name="Content Placeholder 2"/>
          <p:cNvSpPr>
            <a:spLocks noGrp="1"/>
          </p:cNvSpPr>
          <p:nvPr>
            <p:ph idx="1"/>
          </p:nvPr>
        </p:nvSpPr>
        <p:spPr/>
        <p:txBody>
          <a:bodyPr/>
          <a:lstStyle/>
          <a:p>
            <a:r>
              <a:rPr lang="en-IN" dirty="0" smtClean="0"/>
              <a:t>Written order commanding police </a:t>
            </a:r>
            <a:r>
              <a:rPr lang="en-IN" dirty="0"/>
              <a:t>officers </a:t>
            </a:r>
            <a:r>
              <a:rPr lang="en-IN" dirty="0" smtClean="0"/>
              <a:t>to search </a:t>
            </a:r>
            <a:r>
              <a:rPr lang="en-IN" dirty="0"/>
              <a:t>a specific person, place, or property </a:t>
            </a:r>
            <a:r>
              <a:rPr lang="en-IN" dirty="0" smtClean="0"/>
              <a:t>to obtain evidence</a:t>
            </a:r>
          </a:p>
          <a:p>
            <a:r>
              <a:rPr lang="en-IN" dirty="0" smtClean="0"/>
              <a:t>Requires following information</a:t>
            </a:r>
          </a:p>
          <a:p>
            <a:pPr lvl="1"/>
            <a:r>
              <a:rPr lang="en-IN" dirty="0"/>
              <a:t>Probable cause that a crime has been or will be committed </a:t>
            </a:r>
            <a:endParaRPr lang="en-US" dirty="0"/>
          </a:p>
          <a:p>
            <a:pPr lvl="1"/>
            <a:r>
              <a:rPr lang="en-IN" dirty="0"/>
              <a:t>Premises to be searched</a:t>
            </a:r>
          </a:p>
          <a:p>
            <a:pPr lvl="1"/>
            <a:r>
              <a:rPr lang="en-IN" dirty="0"/>
              <a:t>Suspects to be found</a:t>
            </a:r>
          </a:p>
          <a:p>
            <a:pPr lvl="1"/>
            <a:r>
              <a:rPr lang="en-IN" dirty="0"/>
              <a:t>Illegal activities taking place at the premises</a:t>
            </a:r>
          </a:p>
          <a:p>
            <a:pPr lvl="1"/>
            <a:r>
              <a:rPr lang="en-IN" dirty="0"/>
              <a:t>Items to be seized</a:t>
            </a:r>
          </a:p>
          <a:p>
            <a:pPr lvl="1"/>
            <a:endParaRPr lang="en-IN" dirty="0" smtClean="0"/>
          </a:p>
          <a:p>
            <a:endParaRPr lang="en-IN" dirty="0" smtClean="0"/>
          </a:p>
        </p:txBody>
      </p:sp>
    </p:spTree>
    <p:extLst>
      <p:ext uri="{BB962C8B-B14F-4D97-AF65-F5344CB8AC3E}">
        <p14:creationId xmlns:p14="http://schemas.microsoft.com/office/powerpoint/2010/main" val="2379323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Items That can be Seized Using a Search Warrant</a:t>
            </a:r>
            <a:endParaRPr lang="en-US" dirty="0"/>
          </a:p>
        </p:txBody>
      </p:sp>
      <p:sp>
        <p:nvSpPr>
          <p:cNvPr id="4" name="Freeform 3" descr="This slide contains four rectangular boxes. The first box from the left is labeled items resulting from a crime. The second box is labeled illegal items. The third box is labeled items of evidence and is placed below the first box. The fourth box is labeled items used in committing a crime and is placed below the second box." title="Items That Can Be Seized Using a Search Warrant"/>
          <p:cNvSpPr/>
          <p:nvPr/>
        </p:nvSpPr>
        <p:spPr>
          <a:xfrm>
            <a:off x="951557" y="1665244"/>
            <a:ext cx="3264628" cy="1958777"/>
          </a:xfrm>
          <a:custGeom>
            <a:avLst/>
            <a:gdLst>
              <a:gd name="connsiteX0" fmla="*/ 0 w 3264628"/>
              <a:gd name="connsiteY0" fmla="*/ 0 h 1958777"/>
              <a:gd name="connsiteX1" fmla="*/ 3264628 w 3264628"/>
              <a:gd name="connsiteY1" fmla="*/ 0 h 1958777"/>
              <a:gd name="connsiteX2" fmla="*/ 3264628 w 3264628"/>
              <a:gd name="connsiteY2" fmla="*/ 1958777 h 1958777"/>
              <a:gd name="connsiteX3" fmla="*/ 0 w 3264628"/>
              <a:gd name="connsiteY3" fmla="*/ 1958777 h 1958777"/>
              <a:gd name="connsiteX4" fmla="*/ 0 w 3264628"/>
              <a:gd name="connsiteY4" fmla="*/ 0 h 1958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4628" h="1958777">
                <a:moveTo>
                  <a:pt x="0" y="0"/>
                </a:moveTo>
                <a:lnTo>
                  <a:pt x="3264628" y="0"/>
                </a:lnTo>
                <a:lnTo>
                  <a:pt x="3264628" y="1958777"/>
                </a:lnTo>
                <a:lnTo>
                  <a:pt x="0" y="1958777"/>
                </a:lnTo>
                <a:lnTo>
                  <a:pt x="0" y="0"/>
                </a:lnTo>
                <a:close/>
              </a:path>
            </a:pathLst>
          </a:custGeom>
          <a:solidFill>
            <a:srgbClr val="D0954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2"/>
                </a:solidFill>
              </a:rPr>
              <a:t>Items resulting from a crime</a:t>
            </a:r>
            <a:endParaRPr lang="en-US" sz="2800" kern="1200" dirty="0">
              <a:solidFill>
                <a:schemeClr val="tx2"/>
              </a:solidFill>
            </a:endParaRPr>
          </a:p>
        </p:txBody>
      </p:sp>
      <p:sp>
        <p:nvSpPr>
          <p:cNvPr id="5" name="Freeform 4" descr="This slide contains four rectangular boxes. The first box from the left is labeled items resulting from a crime. The second box is labeled illegal items. The third box is labeled items of evidence and is placed below the first box. The fourth box is labeled items used in committing a crime and is placed below the second box." title="Items That Can Be Seized Using a Search Warrant"/>
          <p:cNvSpPr/>
          <p:nvPr/>
        </p:nvSpPr>
        <p:spPr>
          <a:xfrm>
            <a:off x="4542649" y="1665244"/>
            <a:ext cx="3264628" cy="1958777"/>
          </a:xfrm>
          <a:custGeom>
            <a:avLst/>
            <a:gdLst>
              <a:gd name="connsiteX0" fmla="*/ 0 w 3264628"/>
              <a:gd name="connsiteY0" fmla="*/ 0 h 1958777"/>
              <a:gd name="connsiteX1" fmla="*/ 3264628 w 3264628"/>
              <a:gd name="connsiteY1" fmla="*/ 0 h 1958777"/>
              <a:gd name="connsiteX2" fmla="*/ 3264628 w 3264628"/>
              <a:gd name="connsiteY2" fmla="*/ 1958777 h 1958777"/>
              <a:gd name="connsiteX3" fmla="*/ 0 w 3264628"/>
              <a:gd name="connsiteY3" fmla="*/ 1958777 h 1958777"/>
              <a:gd name="connsiteX4" fmla="*/ 0 w 3264628"/>
              <a:gd name="connsiteY4" fmla="*/ 0 h 1958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4628" h="1958777">
                <a:moveTo>
                  <a:pt x="0" y="0"/>
                </a:moveTo>
                <a:lnTo>
                  <a:pt x="3264628" y="0"/>
                </a:lnTo>
                <a:lnTo>
                  <a:pt x="3264628" y="1958777"/>
                </a:lnTo>
                <a:lnTo>
                  <a:pt x="0" y="1958777"/>
                </a:lnTo>
                <a:lnTo>
                  <a:pt x="0" y="0"/>
                </a:lnTo>
                <a:close/>
              </a:path>
            </a:pathLst>
          </a:custGeom>
          <a:solidFill>
            <a:srgbClr val="D0954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2"/>
                </a:solidFill>
              </a:rPr>
              <a:t>Illegal items</a:t>
            </a:r>
            <a:endParaRPr lang="en-US" sz="2800" kern="1200" dirty="0">
              <a:solidFill>
                <a:schemeClr val="tx2"/>
              </a:solidFill>
            </a:endParaRPr>
          </a:p>
        </p:txBody>
      </p:sp>
      <p:sp>
        <p:nvSpPr>
          <p:cNvPr id="6" name="Freeform 5" descr="This slide contains four rectangular boxes. The first box from the left is labeled items resulting from a crime. The second box is labeled illegal items. The third box is labeled items of evidence and is placed below the first box. The fourth box is labeled items used in committing a crime and is placed below the second box." title="Items That Can Be Seized Using a Search Warrant"/>
          <p:cNvSpPr/>
          <p:nvPr/>
        </p:nvSpPr>
        <p:spPr>
          <a:xfrm>
            <a:off x="951557" y="3950484"/>
            <a:ext cx="3264628" cy="1958777"/>
          </a:xfrm>
          <a:custGeom>
            <a:avLst/>
            <a:gdLst>
              <a:gd name="connsiteX0" fmla="*/ 0 w 3264628"/>
              <a:gd name="connsiteY0" fmla="*/ 0 h 1958777"/>
              <a:gd name="connsiteX1" fmla="*/ 3264628 w 3264628"/>
              <a:gd name="connsiteY1" fmla="*/ 0 h 1958777"/>
              <a:gd name="connsiteX2" fmla="*/ 3264628 w 3264628"/>
              <a:gd name="connsiteY2" fmla="*/ 1958777 h 1958777"/>
              <a:gd name="connsiteX3" fmla="*/ 0 w 3264628"/>
              <a:gd name="connsiteY3" fmla="*/ 1958777 h 1958777"/>
              <a:gd name="connsiteX4" fmla="*/ 0 w 3264628"/>
              <a:gd name="connsiteY4" fmla="*/ 0 h 1958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4628" h="1958777">
                <a:moveTo>
                  <a:pt x="0" y="0"/>
                </a:moveTo>
                <a:lnTo>
                  <a:pt x="3264628" y="0"/>
                </a:lnTo>
                <a:lnTo>
                  <a:pt x="3264628" y="1958777"/>
                </a:lnTo>
                <a:lnTo>
                  <a:pt x="0" y="1958777"/>
                </a:lnTo>
                <a:lnTo>
                  <a:pt x="0" y="0"/>
                </a:lnTo>
                <a:close/>
              </a:path>
            </a:pathLst>
          </a:custGeom>
          <a:solidFill>
            <a:srgbClr val="D0954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smtClean="0">
                <a:solidFill>
                  <a:schemeClr val="tx2"/>
                </a:solidFill>
              </a:rPr>
              <a:t>Items of evidence</a:t>
            </a:r>
            <a:endParaRPr lang="en-US" sz="2800" kern="1200">
              <a:solidFill>
                <a:schemeClr val="tx2"/>
              </a:solidFill>
            </a:endParaRPr>
          </a:p>
        </p:txBody>
      </p:sp>
      <p:sp>
        <p:nvSpPr>
          <p:cNvPr id="7" name="Freeform 6" descr="This slide contains four rectangular boxes. The first box from the left is labeled items resulting from a crime. The second box is labeled illegal items. The third box is labeled items of evidence and is placed below the first box. The fourth box is labeled items used in committing a crime and is placed below the second box." title="Items That Can Be Seized Using a Search Warrant"/>
          <p:cNvSpPr/>
          <p:nvPr/>
        </p:nvSpPr>
        <p:spPr>
          <a:xfrm>
            <a:off x="4542649" y="3950484"/>
            <a:ext cx="3264628" cy="1958777"/>
          </a:xfrm>
          <a:custGeom>
            <a:avLst/>
            <a:gdLst>
              <a:gd name="connsiteX0" fmla="*/ 0 w 3264628"/>
              <a:gd name="connsiteY0" fmla="*/ 0 h 1958777"/>
              <a:gd name="connsiteX1" fmla="*/ 3264628 w 3264628"/>
              <a:gd name="connsiteY1" fmla="*/ 0 h 1958777"/>
              <a:gd name="connsiteX2" fmla="*/ 3264628 w 3264628"/>
              <a:gd name="connsiteY2" fmla="*/ 1958777 h 1958777"/>
              <a:gd name="connsiteX3" fmla="*/ 0 w 3264628"/>
              <a:gd name="connsiteY3" fmla="*/ 1958777 h 1958777"/>
              <a:gd name="connsiteX4" fmla="*/ 0 w 3264628"/>
              <a:gd name="connsiteY4" fmla="*/ 0 h 1958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4628" h="1958777">
                <a:moveTo>
                  <a:pt x="0" y="0"/>
                </a:moveTo>
                <a:lnTo>
                  <a:pt x="3264628" y="0"/>
                </a:lnTo>
                <a:lnTo>
                  <a:pt x="3264628" y="1958777"/>
                </a:lnTo>
                <a:lnTo>
                  <a:pt x="0" y="1958777"/>
                </a:lnTo>
                <a:lnTo>
                  <a:pt x="0" y="0"/>
                </a:lnTo>
                <a:close/>
              </a:path>
            </a:pathLst>
          </a:custGeom>
          <a:solidFill>
            <a:srgbClr val="D0954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chemeClr val="tx2"/>
                </a:solidFill>
              </a:rPr>
              <a:t>Items used in committing a crime</a:t>
            </a:r>
            <a:endParaRPr lang="en-US" sz="2800" kern="1200" dirty="0">
              <a:solidFill>
                <a:schemeClr val="tx2"/>
              </a:solidFill>
            </a:endParaRPr>
          </a:p>
        </p:txBody>
      </p:sp>
    </p:spTree>
    <p:extLst>
      <p:ext uri="{BB962C8B-B14F-4D97-AF65-F5344CB8AC3E}">
        <p14:creationId xmlns:p14="http://schemas.microsoft.com/office/powerpoint/2010/main" val="231703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3_Office Theme">
  <a:themeElements>
    <a:clrScheme name="Custom 1">
      <a:dk1>
        <a:srgbClr val="618097"/>
      </a:dk1>
      <a:lt1>
        <a:srgbClr val="FFFFFF"/>
      </a:lt1>
      <a:dk2>
        <a:srgbClr val="000000"/>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6442</TotalTime>
  <Words>925</Words>
  <Application>Microsoft Office PowerPoint</Application>
  <PresentationFormat>On-screen Show (4:3)</PresentationFormat>
  <Paragraphs>150</Paragraphs>
  <Slides>30</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ＭＳ Ｐゴシック</vt:lpstr>
      <vt:lpstr>Arial</vt:lpstr>
      <vt:lpstr>Arial Narrow</vt:lpstr>
      <vt:lpstr>Calibri</vt:lpstr>
      <vt:lpstr>DINPro-CondBlack</vt:lpstr>
      <vt:lpstr>Franklin Gothic Medium</vt:lpstr>
      <vt:lpstr>Lucida Grande</vt:lpstr>
      <vt:lpstr>Rockwell</vt:lpstr>
      <vt:lpstr>Times New Roman</vt:lpstr>
      <vt:lpstr>Wingdings</vt:lpstr>
      <vt:lpstr>3_Office Theme</vt:lpstr>
      <vt:lpstr>Chapter 6</vt:lpstr>
      <vt:lpstr>Learning Objectives</vt:lpstr>
      <vt:lpstr>LO - 1 Outline the four major sources that may provide probable cause </vt:lpstr>
      <vt:lpstr>Legal Concepts of the Fourth Amendment</vt:lpstr>
      <vt:lpstr>Sources of Probable Cause</vt:lpstr>
      <vt:lpstr>Exclusionary Rule</vt:lpstr>
      <vt:lpstr>LO - 2 Explain when searches can be made without a warrant </vt:lpstr>
      <vt:lpstr>Search Warrant</vt:lpstr>
      <vt:lpstr>Items That can be Seized Using a Search Warrant</vt:lpstr>
      <vt:lpstr>Searches and Seizures without a Warrant</vt:lpstr>
      <vt:lpstr>Plain View Doctrine</vt:lpstr>
      <vt:lpstr>Electronic Surveillance </vt:lpstr>
      <vt:lpstr>LO3</vt:lpstr>
      <vt:lpstr>Stop and Frisk</vt:lpstr>
      <vt:lpstr>Terry v. Ohio</vt:lpstr>
      <vt:lpstr>LO4</vt:lpstr>
      <vt:lpstr>Elements of an Arrest</vt:lpstr>
      <vt:lpstr>6.3        The Difference between a Stop and an Arrest</vt:lpstr>
      <vt:lpstr>Arrest</vt:lpstr>
      <vt:lpstr>Warrantless Arrest</vt:lpstr>
      <vt:lpstr>LO5</vt:lpstr>
      <vt:lpstr>Miranda Warning</vt:lpstr>
      <vt:lpstr>When a Miranda Warning is not Required</vt:lpstr>
      <vt:lpstr>False Confessions</vt:lpstr>
      <vt:lpstr> Careers in Criminal Justice: Environmental Protection Agency Criminal Investigation Division Special Agent </vt:lpstr>
      <vt:lpstr>Careers in Criminal Justice: Detective</vt:lpstr>
      <vt:lpstr>Careers in Criminal Justice: Detective  (continued)</vt:lpstr>
      <vt:lpstr>Key Terms</vt:lpstr>
      <vt:lpstr>Summary</vt:lpstr>
      <vt:lpstr>End</vt:lpstr>
    </vt:vector>
  </TitlesOfParts>
  <Company>LMP Media,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Sharon Thomas</cp:lastModifiedBy>
  <cp:revision>205</cp:revision>
  <dcterms:created xsi:type="dcterms:W3CDTF">2013-10-25T01:45:49Z</dcterms:created>
  <dcterms:modified xsi:type="dcterms:W3CDTF">2015-09-28T10:24:26Z</dcterms:modified>
</cp:coreProperties>
</file>