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27"/>
  </p:notesMasterIdLst>
  <p:sldIdLst>
    <p:sldId id="256" r:id="rId2"/>
    <p:sldId id="257" r:id="rId3"/>
    <p:sldId id="258" r:id="rId4"/>
    <p:sldId id="285" r:id="rId5"/>
    <p:sldId id="264" r:id="rId6"/>
    <p:sldId id="262" r:id="rId7"/>
    <p:sldId id="290" r:id="rId8"/>
    <p:sldId id="327" r:id="rId9"/>
    <p:sldId id="315" r:id="rId10"/>
    <p:sldId id="263" r:id="rId11"/>
    <p:sldId id="267" r:id="rId12"/>
    <p:sldId id="271" r:id="rId13"/>
    <p:sldId id="272" r:id="rId14"/>
    <p:sldId id="296" r:id="rId15"/>
    <p:sldId id="277" r:id="rId16"/>
    <p:sldId id="278" r:id="rId17"/>
    <p:sldId id="279" r:id="rId18"/>
    <p:sldId id="298" r:id="rId19"/>
    <p:sldId id="283" r:id="rId20"/>
    <p:sldId id="300" r:id="rId21"/>
    <p:sldId id="302" r:id="rId22"/>
    <p:sldId id="321" r:id="rId23"/>
    <p:sldId id="322" r:id="rId24"/>
    <p:sldId id="310" r:id="rId25"/>
    <p:sldId id="312"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5325">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545"/>
    <a:srgbClr val="548634"/>
    <a:srgbClr val="FFE5AA"/>
    <a:srgbClr val="EC008D"/>
    <a:srgbClr val="B6B6B6"/>
    <a:srgbClr val="CC3300"/>
    <a:srgbClr val="009DEB"/>
    <a:srgbClr val="FFC3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64" autoAdjust="0"/>
  </p:normalViewPr>
  <p:slideViewPr>
    <p:cSldViewPr snapToGrid="0" snapToObjects="1">
      <p:cViewPr varScale="1">
        <p:scale>
          <a:sx n="64" d="100"/>
          <a:sy n="64" d="100"/>
        </p:scale>
        <p:origin x="1482" y="60"/>
      </p:cViewPr>
      <p:guideLst>
        <p:guide orient="horz" pos="885"/>
        <p:guide orient="horz" pos="1902"/>
        <p:guide pos="287"/>
        <p:guide pos="5325"/>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 dirty="0" smtClean="0"/>
          </a:p>
        </p:txBody>
      </p:sp>
      <p:sp>
        <p:nvSpPr>
          <p:cNvPr id="4" name="Slide Number Placeholder 3"/>
          <p:cNvSpPr>
            <a:spLocks noGrp="1"/>
          </p:cNvSpPr>
          <p:nvPr>
            <p:ph type="sldNum" sz="quarter" idx="10"/>
          </p:nvPr>
        </p:nvSpPr>
        <p:spPr/>
        <p:txBody>
          <a:bodyPr/>
          <a:lstStyle/>
          <a:p>
            <a:fld id="{8E25E665-D376-AC40-8571-2A9FCD3E2D18}" type="slidenum">
              <a:rPr lang="en-US" smtClean="0"/>
              <a:pPr/>
              <a:t>4</a:t>
            </a:fld>
            <a:endParaRPr lang="en-US" dirty="0"/>
          </a:p>
        </p:txBody>
      </p:sp>
    </p:spTree>
    <p:extLst>
      <p:ext uri="{BB962C8B-B14F-4D97-AF65-F5344CB8AC3E}">
        <p14:creationId xmlns:p14="http://schemas.microsoft.com/office/powerpoint/2010/main" val="307285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charset="0"/>
                <a:ea typeface="ＭＳ Ｐゴシック" charset="0"/>
                <a:cs typeface="Arial" charset="0"/>
              </a:defRPr>
            </a:lvl1pPr>
            <a:lvl2pPr marL="742950" indent="-285750">
              <a:defRPr sz="1600">
                <a:solidFill>
                  <a:schemeClr val="tx1"/>
                </a:solidFill>
                <a:latin typeface="Tahoma" charset="0"/>
                <a:ea typeface="Arial" charset="0"/>
                <a:cs typeface="Arial" charset="0"/>
              </a:defRPr>
            </a:lvl2pPr>
            <a:lvl3pPr marL="1143000" indent="-228600">
              <a:defRPr sz="1600">
                <a:solidFill>
                  <a:schemeClr val="tx1"/>
                </a:solidFill>
                <a:latin typeface="Tahoma" charset="0"/>
                <a:ea typeface="Arial" charset="0"/>
                <a:cs typeface="Arial" charset="0"/>
              </a:defRPr>
            </a:lvl3pPr>
            <a:lvl4pPr marL="1600200" indent="-228600">
              <a:defRPr sz="1600">
                <a:solidFill>
                  <a:schemeClr val="tx1"/>
                </a:solidFill>
                <a:latin typeface="Tahoma" charset="0"/>
                <a:ea typeface="Arial" charset="0"/>
                <a:cs typeface="Arial" charset="0"/>
              </a:defRPr>
            </a:lvl4pPr>
            <a:lvl5pPr marL="2057400" indent="-22860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fld id="{19A87C33-0A0F-5947-A220-3680718735CF}" type="slidenum">
              <a:rPr lang="en-US" sz="1200">
                <a:latin typeface="Arial"/>
                <a:ea typeface="Arial"/>
              </a:rPr>
              <a:pPr/>
              <a:t>13</a:t>
            </a:fld>
            <a:endParaRPr lang="en-US" sz="1200" dirty="0">
              <a:latin typeface="Arial"/>
              <a:ea typeface="Arial"/>
            </a:endParaRPr>
          </a:p>
        </p:txBody>
      </p:sp>
    </p:spTree>
    <p:extLst>
      <p:ext uri="{BB962C8B-B14F-4D97-AF65-F5344CB8AC3E}">
        <p14:creationId xmlns:p14="http://schemas.microsoft.com/office/powerpoint/2010/main" val="206556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charset="0"/>
                <a:ea typeface="ＭＳ Ｐゴシック" charset="0"/>
                <a:cs typeface="Arial" charset="0"/>
              </a:defRPr>
            </a:lvl1pPr>
            <a:lvl2pPr marL="742950" indent="-285750">
              <a:defRPr sz="1600">
                <a:solidFill>
                  <a:schemeClr val="tx1"/>
                </a:solidFill>
                <a:latin typeface="Tahoma" charset="0"/>
                <a:ea typeface="Arial" charset="0"/>
                <a:cs typeface="Arial" charset="0"/>
              </a:defRPr>
            </a:lvl2pPr>
            <a:lvl3pPr marL="1143000" indent="-228600">
              <a:defRPr sz="1600">
                <a:solidFill>
                  <a:schemeClr val="tx1"/>
                </a:solidFill>
                <a:latin typeface="Tahoma" charset="0"/>
                <a:ea typeface="Arial" charset="0"/>
                <a:cs typeface="Arial" charset="0"/>
              </a:defRPr>
            </a:lvl3pPr>
            <a:lvl4pPr marL="1600200" indent="-228600">
              <a:defRPr sz="1600">
                <a:solidFill>
                  <a:schemeClr val="tx1"/>
                </a:solidFill>
                <a:latin typeface="Tahoma" charset="0"/>
                <a:ea typeface="Arial" charset="0"/>
                <a:cs typeface="Arial" charset="0"/>
              </a:defRPr>
            </a:lvl4pPr>
            <a:lvl5pPr marL="2057400" indent="-22860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fld id="{C725D4EE-BB3A-CB40-8BFF-BACBB0EADAE4}" type="slidenum">
              <a:rPr lang="en-US" sz="1200">
                <a:latin typeface="Arial"/>
                <a:ea typeface="Arial"/>
              </a:rPr>
              <a:pPr/>
              <a:t>16</a:t>
            </a:fld>
            <a:endParaRPr lang="en-US" sz="1200" dirty="0">
              <a:latin typeface="Arial"/>
              <a:ea typeface="Arial"/>
            </a:endParaRPr>
          </a:p>
        </p:txBody>
      </p:sp>
    </p:spTree>
    <p:extLst>
      <p:ext uri="{BB962C8B-B14F-4D97-AF65-F5344CB8AC3E}">
        <p14:creationId xmlns:p14="http://schemas.microsoft.com/office/powerpoint/2010/main" val="104894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charset="0"/>
                <a:ea typeface="ＭＳ Ｐゴシック" charset="0"/>
                <a:cs typeface="Arial" charset="0"/>
              </a:defRPr>
            </a:lvl1pPr>
            <a:lvl2pPr marL="742950" indent="-285750">
              <a:defRPr sz="1600">
                <a:solidFill>
                  <a:schemeClr val="tx1"/>
                </a:solidFill>
                <a:latin typeface="Tahoma" charset="0"/>
                <a:ea typeface="Arial" charset="0"/>
                <a:cs typeface="Arial" charset="0"/>
              </a:defRPr>
            </a:lvl2pPr>
            <a:lvl3pPr marL="1143000" indent="-228600">
              <a:defRPr sz="1600">
                <a:solidFill>
                  <a:schemeClr val="tx1"/>
                </a:solidFill>
                <a:latin typeface="Tahoma" charset="0"/>
                <a:ea typeface="Arial" charset="0"/>
                <a:cs typeface="Arial" charset="0"/>
              </a:defRPr>
            </a:lvl3pPr>
            <a:lvl4pPr marL="1600200" indent="-228600">
              <a:defRPr sz="1600">
                <a:solidFill>
                  <a:schemeClr val="tx1"/>
                </a:solidFill>
                <a:latin typeface="Tahoma" charset="0"/>
                <a:ea typeface="Arial" charset="0"/>
                <a:cs typeface="Arial" charset="0"/>
              </a:defRPr>
            </a:lvl4pPr>
            <a:lvl5pPr marL="2057400" indent="-22860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fld id="{4366D7D2-44E6-9647-952C-6F74D391BFC0}" type="slidenum">
              <a:rPr lang="en-US" sz="1200">
                <a:latin typeface="Arial"/>
                <a:ea typeface="Arial"/>
              </a:rPr>
              <a:pPr/>
              <a:t>19</a:t>
            </a:fld>
            <a:endParaRPr lang="en-US" sz="1200" dirty="0">
              <a:latin typeface="Arial"/>
              <a:ea typeface="Arial"/>
            </a:endParaRPr>
          </a:p>
        </p:txBody>
      </p:sp>
    </p:spTree>
    <p:extLst>
      <p:ext uri="{BB962C8B-B14F-4D97-AF65-F5344CB8AC3E}">
        <p14:creationId xmlns:p14="http://schemas.microsoft.com/office/powerpoint/2010/main" val="785459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302"/>
            <a:ext cx="9162288" cy="1440371"/>
          </a:xfrm>
          <a:prstGeom prst="rect">
            <a:avLst/>
          </a:prstGeom>
          <a:solidFill>
            <a:srgbClr val="D09545"/>
          </a:solidFill>
          <a:ln>
            <a:solidFill>
              <a:srgbClr val="D095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sz="3200" dirty="0" smtClean="0">
                <a:solidFill>
                  <a:schemeClr val="tx2"/>
                </a:solidFill>
                <a:latin typeface="Arial" panose="020B0604020202020204" pitchFamily="34" charset="0"/>
              </a:rPr>
              <a:t>Inside Criminal Law</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3</a:t>
            </a:r>
          </a:p>
        </p:txBody>
      </p:sp>
      <p:cxnSp>
        <p:nvCxnSpPr>
          <p:cNvPr id="6" name="Straight Connector 5"/>
          <p:cNvCxnSpPr/>
          <p:nvPr userDrawn="1"/>
        </p:nvCxnSpPr>
        <p:spPr>
          <a:xfrm>
            <a:off x="4832350" y="2987675"/>
            <a:ext cx="4311650" cy="0"/>
          </a:xfrm>
          <a:prstGeom prst="line">
            <a:avLst/>
          </a:prstGeom>
          <a:ln w="38100" cmpd="sng">
            <a:solidFill>
              <a:srgbClr val="D09545"/>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2"/>
            <a:ext cx="5124450" cy="6858000"/>
          </a:xfrm>
          <a:prstGeom prst="rect">
            <a:avLst/>
          </a:prstGeom>
        </p:spPr>
      </p:pic>
    </p:spTree>
    <p:extLst>
      <p:ext uri="{BB962C8B-B14F-4D97-AF65-F5344CB8AC3E}">
        <p14:creationId xmlns:p14="http://schemas.microsoft.com/office/powerpoint/2010/main" val="3046444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0059728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sz="1000"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2935978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AB859-266C-4F66-8EA9-CF9A014AB1A1}" type="slidenum">
              <a:rPr lang="en-US" altLang="en-US"/>
              <a:pPr>
                <a:defRPr/>
              </a:pPr>
              <a:t>‹#›</a:t>
            </a:fld>
            <a:endParaRPr lang="en-US" altLang="en-US" dirty="0"/>
          </a:p>
        </p:txBody>
      </p:sp>
    </p:spTree>
    <p:extLst>
      <p:ext uri="{BB962C8B-B14F-4D97-AF65-F5344CB8AC3E}">
        <p14:creationId xmlns:p14="http://schemas.microsoft.com/office/powerpoint/2010/main" val="102273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977EE-B7A7-47B5-AD3F-5E00A5243696}" type="slidenum">
              <a:rPr lang="en-US" altLang="en-US"/>
              <a:pPr>
                <a:defRPr/>
              </a:pPr>
              <a:t>‹#›</a:t>
            </a:fld>
            <a:endParaRPr lang="en-US" altLang="en-US" dirty="0"/>
          </a:p>
        </p:txBody>
      </p:sp>
    </p:spTree>
    <p:extLst>
      <p:ext uri="{BB962C8B-B14F-4D97-AF65-F5344CB8AC3E}">
        <p14:creationId xmlns:p14="http://schemas.microsoft.com/office/powerpoint/2010/main" val="79853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6BF75-3383-47C6-8A82-14465E9E8470}" type="slidenum">
              <a:rPr lang="en-US" altLang="en-US"/>
              <a:pPr>
                <a:defRPr/>
              </a:pPr>
              <a:t>‹#›</a:t>
            </a:fld>
            <a:endParaRPr lang="en-US" altLang="en-US" dirty="0"/>
          </a:p>
        </p:txBody>
      </p:sp>
    </p:spTree>
    <p:extLst>
      <p:ext uri="{BB962C8B-B14F-4D97-AF65-F5344CB8AC3E}">
        <p14:creationId xmlns:p14="http://schemas.microsoft.com/office/powerpoint/2010/main" val="183410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4BBE55-EE5C-42E0-81F5-900CCAA1931B}" type="slidenum">
              <a:rPr lang="en-US" altLang="en-US"/>
              <a:pPr>
                <a:defRPr/>
              </a:pPr>
              <a:t>‹#›</a:t>
            </a:fld>
            <a:endParaRPr lang="en-US" altLang="en-US" dirty="0"/>
          </a:p>
        </p:txBody>
      </p:sp>
    </p:spTree>
    <p:extLst>
      <p:ext uri="{BB962C8B-B14F-4D97-AF65-F5344CB8AC3E}">
        <p14:creationId xmlns:p14="http://schemas.microsoft.com/office/powerpoint/2010/main" val="126854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6A09BC-5BF5-4F16-B2B6-8146AFF55538}" type="slidenum">
              <a:rPr lang="en-US" altLang="en-US"/>
              <a:pPr>
                <a:defRPr/>
              </a:pPr>
              <a:t>‹#›</a:t>
            </a:fld>
            <a:endParaRPr lang="en-US" altLang="en-US" dirty="0"/>
          </a:p>
        </p:txBody>
      </p:sp>
    </p:spTree>
    <p:extLst>
      <p:ext uri="{BB962C8B-B14F-4D97-AF65-F5344CB8AC3E}">
        <p14:creationId xmlns:p14="http://schemas.microsoft.com/office/powerpoint/2010/main" val="1783782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70D1A-3353-43B8-8928-EC034552A3DF}" type="slidenum">
              <a:rPr lang="en-US" altLang="en-US"/>
              <a:pPr>
                <a:defRPr/>
              </a:pPr>
              <a:t>‹#›</a:t>
            </a:fld>
            <a:endParaRPr lang="en-US" altLang="en-US" dirty="0"/>
          </a:p>
        </p:txBody>
      </p:sp>
    </p:spTree>
    <p:extLst>
      <p:ext uri="{BB962C8B-B14F-4D97-AF65-F5344CB8AC3E}">
        <p14:creationId xmlns:p14="http://schemas.microsoft.com/office/powerpoint/2010/main" val="3387522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77584-2A63-41BA-9D5D-58A567CC2E68}" type="slidenum">
              <a:rPr lang="en-US" altLang="en-US"/>
              <a:pPr>
                <a:defRPr/>
              </a:pPr>
              <a:t>‹#›</a:t>
            </a:fld>
            <a:endParaRPr lang="en-US" altLang="en-US" dirty="0"/>
          </a:p>
        </p:txBody>
      </p:sp>
    </p:spTree>
    <p:extLst>
      <p:ext uri="{BB962C8B-B14F-4D97-AF65-F5344CB8AC3E}">
        <p14:creationId xmlns:p14="http://schemas.microsoft.com/office/powerpoint/2010/main" val="1519921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381C0-8695-4AA7-9871-77D62F72DA22}" type="slidenum">
              <a:rPr lang="en-US" altLang="en-US"/>
              <a:pPr>
                <a:defRPr/>
              </a:pPr>
              <a:t>‹#›</a:t>
            </a:fld>
            <a:endParaRPr lang="en-US" altLang="en-US" dirty="0"/>
          </a:p>
        </p:txBody>
      </p:sp>
    </p:spTree>
    <p:extLst>
      <p:ext uri="{BB962C8B-B14F-4D97-AF65-F5344CB8AC3E}">
        <p14:creationId xmlns:p14="http://schemas.microsoft.com/office/powerpoint/2010/main" val="29167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7563595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CF3AD-2970-4EAB-B50E-DE5976F7787D}" type="slidenum">
              <a:rPr lang="en-US" altLang="en-US"/>
              <a:pPr>
                <a:defRPr/>
              </a:pPr>
              <a:t>‹#›</a:t>
            </a:fld>
            <a:endParaRPr lang="en-US" altLang="en-US" dirty="0"/>
          </a:p>
        </p:txBody>
      </p:sp>
    </p:spTree>
    <p:extLst>
      <p:ext uri="{BB962C8B-B14F-4D97-AF65-F5344CB8AC3E}">
        <p14:creationId xmlns:p14="http://schemas.microsoft.com/office/powerpoint/2010/main" val="1997246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59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8" descr="HIST97804959154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892175"/>
            <a:ext cx="392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resixe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7975" y="6096000"/>
            <a:ext cx="121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0"/>
            <a:ext cx="9151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6459538"/>
            <a:ext cx="91519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419600" y="2582863"/>
            <a:ext cx="4267200" cy="2674937"/>
          </a:xfrm>
        </p:spPr>
        <p:txBody>
          <a:bodyPr/>
          <a:lstStyle>
            <a:lvl1pPr>
              <a:defRPr sz="3600" smtClean="0"/>
            </a:lvl1pPr>
          </a:lstStyle>
          <a:p>
            <a:r>
              <a:rPr lang="en-US" smtClean="0"/>
              <a:t>Click to edit Master title style</a:t>
            </a:r>
          </a:p>
        </p:txBody>
      </p:sp>
    </p:spTree>
    <p:extLst>
      <p:ext uri="{BB962C8B-B14F-4D97-AF65-F5344CB8AC3E}">
        <p14:creationId xmlns:p14="http://schemas.microsoft.com/office/powerpoint/2010/main" val="3099299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51005"/>
            <a:ext cx="6400800" cy="1752600"/>
          </a:xfrm>
        </p:spPr>
        <p:txBody>
          <a:bodyPr/>
          <a:lstStyle>
            <a:lvl1pPr marL="0" indent="0" algn="ctr" eaLnBrk="1" hangingPunct="1">
              <a:lnSpc>
                <a:spcPct val="8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Title Placeholder 1"/>
          <p:cNvSpPr>
            <a:spLocks noGrp="1"/>
          </p:cNvSpPr>
          <p:nvPr>
            <p:ph type="title"/>
          </p:nvPr>
        </p:nvSpPr>
        <p:spPr>
          <a:xfrm>
            <a:off x="457200" y="1594710"/>
            <a:ext cx="8229600" cy="1143000"/>
          </a:xfrm>
          <a:prstGeom prst="rect">
            <a:avLst/>
          </a:prstGeom>
        </p:spPr>
        <p:txBody>
          <a:bodyPr rtlCol="0">
            <a:normAutofit/>
          </a:bodyPr>
          <a:lstStyle/>
          <a:p>
            <a:r>
              <a:rPr lang="en-US" dirty="0" smtClean="0"/>
              <a:t>Chapter 1:</a:t>
            </a:r>
            <a:br>
              <a:rPr lang="en-US" dirty="0" smtClean="0"/>
            </a:br>
            <a:r>
              <a:rPr lang="en-US" dirty="0" smtClean="0"/>
              <a:t>Communication Perspectives</a:t>
            </a:r>
            <a:endParaRPr lang="en-US" dirty="0"/>
          </a:p>
        </p:txBody>
      </p:sp>
    </p:spTree>
    <p:extLst>
      <p:ext uri="{BB962C8B-B14F-4D97-AF65-F5344CB8AC3E}">
        <p14:creationId xmlns:p14="http://schemas.microsoft.com/office/powerpoint/2010/main" val="176341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450" y="279790"/>
            <a:ext cx="8065050" cy="1470025"/>
          </a:xfrm>
        </p:spPr>
        <p:txBody>
          <a:bodyPr>
            <a:normAutofit/>
          </a:bodyPr>
          <a:lstStyle>
            <a:lvl1pPr>
              <a:defRPr sz="6000" b="1">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23525" y="1547155"/>
            <a:ext cx="6912900" cy="4301359"/>
          </a:xfrm>
        </p:spPr>
        <p:txBody>
          <a:bodyPr>
            <a:normAutofit/>
          </a:bodyPr>
          <a:lstStyle>
            <a:lvl1pPr marL="0" indent="0" algn="l" eaLnBrk="1" hangingPunct="1">
              <a:buFontTx/>
              <a:buNone/>
              <a:defRPr sz="2400" b="1" baseline="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73B6A0F-A554-42F8-84D6-7D478DBDA617}" type="slidenum">
              <a:rPr lang="en-US" altLang="en-US"/>
              <a:pPr>
                <a:defRPr/>
              </a:pPr>
              <a:t>‹#›</a:t>
            </a:fld>
            <a:endParaRPr lang="en-US" altLang="en-US" dirty="0"/>
          </a:p>
        </p:txBody>
      </p:sp>
    </p:spTree>
    <p:extLst>
      <p:ext uri="{BB962C8B-B14F-4D97-AF65-F5344CB8AC3E}">
        <p14:creationId xmlns:p14="http://schemas.microsoft.com/office/powerpoint/2010/main" val="1066335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47C7CCB9-D982-4729-A461-E5AB4561AE65}"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1689574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E671D911-914C-411D-875D-41E1B47890CA}"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6131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479184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b="1" dirty="0">
              <a:solidFill>
                <a:srgbClr val="000000"/>
              </a:solidFill>
            </a:endParaRPr>
          </a:p>
        </p:txBody>
      </p:sp>
      <p:sp>
        <p:nvSpPr>
          <p:cNvPr id="2" name="Title 1"/>
          <p:cNvSpPr>
            <a:spLocks noGrp="1"/>
          </p:cNvSpPr>
          <p:nvPr>
            <p:ph type="title"/>
          </p:nvPr>
        </p:nvSpPr>
        <p:spPr>
          <a:xfrm>
            <a:off x="1452563" y="331859"/>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Tree>
    <p:extLst>
      <p:ext uri="{BB962C8B-B14F-4D97-AF65-F5344CB8AC3E}">
        <p14:creationId xmlns:p14="http://schemas.microsoft.com/office/powerpoint/2010/main" val="3068532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sz="1000" b="1" dirty="0">
              <a:solidFill>
                <a:srgbClr val="000000"/>
              </a:solidFill>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Tree>
    <p:extLst>
      <p:ext uri="{BB962C8B-B14F-4D97-AF65-F5344CB8AC3E}">
        <p14:creationId xmlns:p14="http://schemas.microsoft.com/office/powerpoint/2010/main" val="2192137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sz="1000" b="1" dirty="0">
              <a:solidFill>
                <a:srgbClr val="000000"/>
              </a:solidFill>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9874466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85075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783997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CH3</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0629878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29597266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Chapter 3 Inside Criminal Law</a:t>
            </a:r>
            <a:endParaRPr lang="en-US" dirty="0"/>
          </a:p>
        </p:txBody>
      </p:sp>
      <p:sp>
        <p:nvSpPr>
          <p:cNvPr id="6" name="Footer Placeholder 4"/>
          <p:cNvSpPr>
            <a:spLocks noGrp="1"/>
          </p:cNvSpPr>
          <p:nvPr>
            <p:ph type="ftr" sz="quarter" idx="10"/>
          </p:nvPr>
        </p:nvSpPr>
        <p:spPr/>
        <p:txBody>
          <a:bodyPr anchor="b"/>
          <a:lstStyle>
            <a:lvl1pPr fontAlgn="base">
              <a:spcBef>
                <a:spcPct val="0"/>
              </a:spcBef>
              <a:spcAft>
                <a:spcPct val="0"/>
              </a:spcAft>
              <a:defRPr lang="en-US" sz="700" smtClean="0">
                <a:effectLst/>
                <a:latin typeface="Arial" panose="020B0604020202020204" pitchFamily="34" charset="0"/>
                <a:cs typeface="Arial" panose="020B0604020202020204" pitchFamily="34" charset="0"/>
              </a:defRPr>
            </a:lvl1pPr>
          </a:lstStyle>
          <a:p>
            <a:pPr>
              <a:defRPr/>
            </a:pPr>
            <a:r>
              <a:rPr lang="en-IN" dirty="0" smtClean="0"/>
              <a:t>Copyright ©2016 Cengage Learning. All Rights Reserved. May not be scanned, copied or duplicated, or posted to a publicly accessible website, in whole or in part.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dirty="0" smtClean="0"/>
              <a:t>Degrees </a:t>
            </a:r>
            <a:r>
              <a:rPr lang="en-US" dirty="0"/>
              <a:t>of Crime</a:t>
            </a:r>
          </a:p>
        </p:txBody>
      </p:sp>
      <p:grpSp>
        <p:nvGrpSpPr>
          <p:cNvPr id="13" name="Group 12"/>
          <p:cNvGrpSpPr/>
          <p:nvPr/>
        </p:nvGrpSpPr>
        <p:grpSpPr>
          <a:xfrm>
            <a:off x="689548" y="1324121"/>
            <a:ext cx="8065816" cy="1145700"/>
            <a:chOff x="689548" y="1324121"/>
            <a:chExt cx="8065816" cy="1145700"/>
          </a:xfrm>
        </p:grpSpPr>
        <p:sp>
          <p:nvSpPr>
            <p:cNvPr id="4" name="Freeform 3"/>
            <p:cNvSpPr/>
            <p:nvPr/>
          </p:nvSpPr>
          <p:spPr>
            <a:xfrm>
              <a:off x="689548" y="1619321"/>
              <a:ext cx="8065816" cy="850500"/>
            </a:xfrm>
            <a:custGeom>
              <a:avLst/>
              <a:gdLst>
                <a:gd name="connsiteX0" fmla="*/ 0 w 8065816"/>
                <a:gd name="connsiteY0" fmla="*/ 0 h 850500"/>
                <a:gd name="connsiteX1" fmla="*/ 8065816 w 8065816"/>
                <a:gd name="connsiteY1" fmla="*/ 0 h 850500"/>
                <a:gd name="connsiteX2" fmla="*/ 8065816 w 8065816"/>
                <a:gd name="connsiteY2" fmla="*/ 850500 h 850500"/>
                <a:gd name="connsiteX3" fmla="*/ 0 w 8065816"/>
                <a:gd name="connsiteY3" fmla="*/ 850500 h 850500"/>
                <a:gd name="connsiteX4" fmla="*/ 0 w 8065816"/>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5816" h="850500">
                  <a:moveTo>
                    <a:pt x="0" y="0"/>
                  </a:moveTo>
                  <a:lnTo>
                    <a:pt x="8065816" y="0"/>
                  </a:lnTo>
                  <a:lnTo>
                    <a:pt x="8065816" y="850500"/>
                  </a:lnTo>
                  <a:lnTo>
                    <a:pt x="0" y="8505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997" tIns="416560" rIns="625997"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1" kern="1200" dirty="0" smtClean="0">
                  <a:solidFill>
                    <a:schemeClr val="tx2"/>
                  </a:solidFill>
                </a:rPr>
                <a:t>Punishable by life in prison or the death penalty</a:t>
              </a:r>
              <a:endParaRPr lang="en-US" sz="2000" kern="1200" dirty="0">
                <a:solidFill>
                  <a:schemeClr val="tx2"/>
                </a:solidFill>
              </a:endParaRPr>
            </a:p>
          </p:txBody>
        </p:sp>
        <p:sp>
          <p:nvSpPr>
            <p:cNvPr id="6" name="Freeform 5"/>
            <p:cNvSpPr/>
            <p:nvPr/>
          </p:nvSpPr>
          <p:spPr>
            <a:xfrm>
              <a:off x="1092838" y="1324121"/>
              <a:ext cx="5646071" cy="590400"/>
            </a:xfrm>
            <a:custGeom>
              <a:avLst/>
              <a:gdLst>
                <a:gd name="connsiteX0" fmla="*/ 0 w 5646071"/>
                <a:gd name="connsiteY0" fmla="*/ 98402 h 590400"/>
                <a:gd name="connsiteX1" fmla="*/ 98402 w 5646071"/>
                <a:gd name="connsiteY1" fmla="*/ 0 h 590400"/>
                <a:gd name="connsiteX2" fmla="*/ 5547669 w 5646071"/>
                <a:gd name="connsiteY2" fmla="*/ 0 h 590400"/>
                <a:gd name="connsiteX3" fmla="*/ 5646071 w 5646071"/>
                <a:gd name="connsiteY3" fmla="*/ 98402 h 590400"/>
                <a:gd name="connsiteX4" fmla="*/ 5646071 w 5646071"/>
                <a:gd name="connsiteY4" fmla="*/ 491998 h 590400"/>
                <a:gd name="connsiteX5" fmla="*/ 5547669 w 5646071"/>
                <a:gd name="connsiteY5" fmla="*/ 590400 h 590400"/>
                <a:gd name="connsiteX6" fmla="*/ 98402 w 5646071"/>
                <a:gd name="connsiteY6" fmla="*/ 590400 h 590400"/>
                <a:gd name="connsiteX7" fmla="*/ 0 w 5646071"/>
                <a:gd name="connsiteY7" fmla="*/ 491998 h 590400"/>
                <a:gd name="connsiteX8" fmla="*/ 0 w 564607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071" h="590400">
                  <a:moveTo>
                    <a:pt x="0" y="98402"/>
                  </a:moveTo>
                  <a:cubicBezTo>
                    <a:pt x="0" y="44056"/>
                    <a:pt x="44056" y="0"/>
                    <a:pt x="98402" y="0"/>
                  </a:cubicBezTo>
                  <a:lnTo>
                    <a:pt x="5547669" y="0"/>
                  </a:lnTo>
                  <a:cubicBezTo>
                    <a:pt x="5602015" y="0"/>
                    <a:pt x="5646071" y="44056"/>
                    <a:pt x="5646071" y="98402"/>
                  </a:cubicBezTo>
                  <a:lnTo>
                    <a:pt x="5646071" y="491998"/>
                  </a:lnTo>
                  <a:cubicBezTo>
                    <a:pt x="5646071" y="546344"/>
                    <a:pt x="5602015" y="590400"/>
                    <a:pt x="5547669"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29" tIns="28821" rIns="242229" bIns="28821" numCol="1" spcCol="1270" anchor="ctr" anchorCtr="0">
              <a:noAutofit/>
            </a:bodyPr>
            <a:lstStyle/>
            <a:p>
              <a:pPr lvl="0" algn="l" defTabSz="977900" rtl="0">
                <a:lnSpc>
                  <a:spcPct val="90000"/>
                </a:lnSpc>
                <a:spcBef>
                  <a:spcPct val="0"/>
                </a:spcBef>
                <a:spcAft>
                  <a:spcPct val="35000"/>
                </a:spcAft>
              </a:pPr>
              <a:r>
                <a:rPr lang="en-US" sz="2200" kern="1200" dirty="0" smtClean="0"/>
                <a:t>First degree murder </a:t>
              </a:r>
              <a:endParaRPr lang="en-US" sz="2200" kern="1200" dirty="0"/>
            </a:p>
          </p:txBody>
        </p:sp>
      </p:grpSp>
      <p:grpSp>
        <p:nvGrpSpPr>
          <p:cNvPr id="14" name="Group 13"/>
          <p:cNvGrpSpPr/>
          <p:nvPr/>
        </p:nvGrpSpPr>
        <p:grpSpPr>
          <a:xfrm>
            <a:off x="689548" y="2577821"/>
            <a:ext cx="8065816" cy="1145700"/>
            <a:chOff x="689548" y="2577821"/>
            <a:chExt cx="8065816" cy="1145700"/>
          </a:xfrm>
        </p:grpSpPr>
        <p:sp>
          <p:nvSpPr>
            <p:cNvPr id="7" name="Freeform 6"/>
            <p:cNvSpPr/>
            <p:nvPr/>
          </p:nvSpPr>
          <p:spPr>
            <a:xfrm>
              <a:off x="689548" y="2873021"/>
              <a:ext cx="8065816" cy="850500"/>
            </a:xfrm>
            <a:custGeom>
              <a:avLst/>
              <a:gdLst>
                <a:gd name="connsiteX0" fmla="*/ 0 w 8065816"/>
                <a:gd name="connsiteY0" fmla="*/ 0 h 850500"/>
                <a:gd name="connsiteX1" fmla="*/ 8065816 w 8065816"/>
                <a:gd name="connsiteY1" fmla="*/ 0 h 850500"/>
                <a:gd name="connsiteX2" fmla="*/ 8065816 w 8065816"/>
                <a:gd name="connsiteY2" fmla="*/ 850500 h 850500"/>
                <a:gd name="connsiteX3" fmla="*/ 0 w 8065816"/>
                <a:gd name="connsiteY3" fmla="*/ 850500 h 850500"/>
                <a:gd name="connsiteX4" fmla="*/ 0 w 8065816"/>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5816" h="850500">
                  <a:moveTo>
                    <a:pt x="0" y="0"/>
                  </a:moveTo>
                  <a:lnTo>
                    <a:pt x="8065816" y="0"/>
                  </a:lnTo>
                  <a:lnTo>
                    <a:pt x="8065816" y="850500"/>
                  </a:lnTo>
                  <a:lnTo>
                    <a:pt x="0" y="8505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997" tIns="416560" rIns="625997"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1" kern="1200" dirty="0" smtClean="0">
                  <a:solidFill>
                    <a:schemeClr val="tx2"/>
                  </a:solidFill>
                </a:rPr>
                <a:t>Punishable by fifteen to twenty-five years in prison</a:t>
              </a:r>
              <a:endParaRPr lang="en-US" sz="2000" kern="1200" dirty="0">
                <a:solidFill>
                  <a:schemeClr val="tx2"/>
                </a:solidFill>
              </a:endParaRPr>
            </a:p>
          </p:txBody>
        </p:sp>
        <p:sp>
          <p:nvSpPr>
            <p:cNvPr id="8" name="Freeform 7"/>
            <p:cNvSpPr/>
            <p:nvPr/>
          </p:nvSpPr>
          <p:spPr>
            <a:xfrm>
              <a:off x="1092838" y="2577821"/>
              <a:ext cx="5646071" cy="590400"/>
            </a:xfrm>
            <a:custGeom>
              <a:avLst/>
              <a:gdLst>
                <a:gd name="connsiteX0" fmla="*/ 0 w 5646071"/>
                <a:gd name="connsiteY0" fmla="*/ 98402 h 590400"/>
                <a:gd name="connsiteX1" fmla="*/ 98402 w 5646071"/>
                <a:gd name="connsiteY1" fmla="*/ 0 h 590400"/>
                <a:gd name="connsiteX2" fmla="*/ 5547669 w 5646071"/>
                <a:gd name="connsiteY2" fmla="*/ 0 h 590400"/>
                <a:gd name="connsiteX3" fmla="*/ 5646071 w 5646071"/>
                <a:gd name="connsiteY3" fmla="*/ 98402 h 590400"/>
                <a:gd name="connsiteX4" fmla="*/ 5646071 w 5646071"/>
                <a:gd name="connsiteY4" fmla="*/ 491998 h 590400"/>
                <a:gd name="connsiteX5" fmla="*/ 5547669 w 5646071"/>
                <a:gd name="connsiteY5" fmla="*/ 590400 h 590400"/>
                <a:gd name="connsiteX6" fmla="*/ 98402 w 5646071"/>
                <a:gd name="connsiteY6" fmla="*/ 590400 h 590400"/>
                <a:gd name="connsiteX7" fmla="*/ 0 w 5646071"/>
                <a:gd name="connsiteY7" fmla="*/ 491998 h 590400"/>
                <a:gd name="connsiteX8" fmla="*/ 0 w 564607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071" h="590400">
                  <a:moveTo>
                    <a:pt x="0" y="98402"/>
                  </a:moveTo>
                  <a:cubicBezTo>
                    <a:pt x="0" y="44056"/>
                    <a:pt x="44056" y="0"/>
                    <a:pt x="98402" y="0"/>
                  </a:cubicBezTo>
                  <a:lnTo>
                    <a:pt x="5547669" y="0"/>
                  </a:lnTo>
                  <a:cubicBezTo>
                    <a:pt x="5602015" y="0"/>
                    <a:pt x="5646071" y="44056"/>
                    <a:pt x="5646071" y="98402"/>
                  </a:cubicBezTo>
                  <a:lnTo>
                    <a:pt x="5646071" y="491998"/>
                  </a:lnTo>
                  <a:cubicBezTo>
                    <a:pt x="5646071" y="546344"/>
                    <a:pt x="5602015" y="590400"/>
                    <a:pt x="5547669"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29" tIns="28821" rIns="242229" bIns="28821" numCol="1" spcCol="1270" anchor="ctr" anchorCtr="0">
              <a:noAutofit/>
            </a:bodyPr>
            <a:lstStyle/>
            <a:p>
              <a:pPr lvl="0" algn="l" defTabSz="977900" rtl="0">
                <a:lnSpc>
                  <a:spcPct val="90000"/>
                </a:lnSpc>
                <a:spcBef>
                  <a:spcPct val="0"/>
                </a:spcBef>
                <a:spcAft>
                  <a:spcPct val="35000"/>
                </a:spcAft>
              </a:pPr>
              <a:r>
                <a:rPr lang="en-US" sz="2200" kern="1200" dirty="0" smtClean="0"/>
                <a:t>Second degree murder </a:t>
              </a:r>
              <a:endParaRPr lang="en-US" sz="2200" kern="1200" dirty="0"/>
            </a:p>
          </p:txBody>
        </p:sp>
      </p:grpSp>
      <p:grpSp>
        <p:nvGrpSpPr>
          <p:cNvPr id="15" name="Group 14"/>
          <p:cNvGrpSpPr/>
          <p:nvPr/>
        </p:nvGrpSpPr>
        <p:grpSpPr>
          <a:xfrm>
            <a:off x="689548" y="3831521"/>
            <a:ext cx="8065816" cy="1145700"/>
            <a:chOff x="689548" y="3831521"/>
            <a:chExt cx="8065816" cy="1145700"/>
          </a:xfrm>
        </p:grpSpPr>
        <p:sp>
          <p:nvSpPr>
            <p:cNvPr id="9" name="Freeform 8"/>
            <p:cNvSpPr/>
            <p:nvPr/>
          </p:nvSpPr>
          <p:spPr>
            <a:xfrm>
              <a:off x="689548" y="4126721"/>
              <a:ext cx="8065816" cy="850500"/>
            </a:xfrm>
            <a:custGeom>
              <a:avLst/>
              <a:gdLst>
                <a:gd name="connsiteX0" fmla="*/ 0 w 8065816"/>
                <a:gd name="connsiteY0" fmla="*/ 0 h 850500"/>
                <a:gd name="connsiteX1" fmla="*/ 8065816 w 8065816"/>
                <a:gd name="connsiteY1" fmla="*/ 0 h 850500"/>
                <a:gd name="connsiteX2" fmla="*/ 8065816 w 8065816"/>
                <a:gd name="connsiteY2" fmla="*/ 850500 h 850500"/>
                <a:gd name="connsiteX3" fmla="*/ 0 w 8065816"/>
                <a:gd name="connsiteY3" fmla="*/ 850500 h 850500"/>
                <a:gd name="connsiteX4" fmla="*/ 0 w 8065816"/>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5816" h="850500">
                  <a:moveTo>
                    <a:pt x="0" y="0"/>
                  </a:moveTo>
                  <a:lnTo>
                    <a:pt x="8065816" y="0"/>
                  </a:lnTo>
                  <a:lnTo>
                    <a:pt x="8065816" y="850500"/>
                  </a:lnTo>
                  <a:lnTo>
                    <a:pt x="0" y="8505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997" tIns="416560" rIns="625997"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1" kern="1200" dirty="0" smtClean="0">
                  <a:solidFill>
                    <a:schemeClr val="tx2"/>
                  </a:solidFill>
                </a:rPr>
                <a:t>Homicide in which the intent to kill was present</a:t>
              </a:r>
              <a:endParaRPr lang="en-US" sz="2000" kern="1200" dirty="0">
                <a:solidFill>
                  <a:schemeClr val="tx2"/>
                </a:solidFill>
              </a:endParaRPr>
            </a:p>
          </p:txBody>
        </p:sp>
        <p:sp>
          <p:nvSpPr>
            <p:cNvPr id="10" name="Freeform 9"/>
            <p:cNvSpPr/>
            <p:nvPr/>
          </p:nvSpPr>
          <p:spPr>
            <a:xfrm>
              <a:off x="1092838" y="3831521"/>
              <a:ext cx="5646071" cy="590400"/>
            </a:xfrm>
            <a:custGeom>
              <a:avLst/>
              <a:gdLst>
                <a:gd name="connsiteX0" fmla="*/ 0 w 5646071"/>
                <a:gd name="connsiteY0" fmla="*/ 98402 h 590400"/>
                <a:gd name="connsiteX1" fmla="*/ 98402 w 5646071"/>
                <a:gd name="connsiteY1" fmla="*/ 0 h 590400"/>
                <a:gd name="connsiteX2" fmla="*/ 5547669 w 5646071"/>
                <a:gd name="connsiteY2" fmla="*/ 0 h 590400"/>
                <a:gd name="connsiteX3" fmla="*/ 5646071 w 5646071"/>
                <a:gd name="connsiteY3" fmla="*/ 98402 h 590400"/>
                <a:gd name="connsiteX4" fmla="*/ 5646071 w 5646071"/>
                <a:gd name="connsiteY4" fmla="*/ 491998 h 590400"/>
                <a:gd name="connsiteX5" fmla="*/ 5547669 w 5646071"/>
                <a:gd name="connsiteY5" fmla="*/ 590400 h 590400"/>
                <a:gd name="connsiteX6" fmla="*/ 98402 w 5646071"/>
                <a:gd name="connsiteY6" fmla="*/ 590400 h 590400"/>
                <a:gd name="connsiteX7" fmla="*/ 0 w 5646071"/>
                <a:gd name="connsiteY7" fmla="*/ 491998 h 590400"/>
                <a:gd name="connsiteX8" fmla="*/ 0 w 564607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071" h="590400">
                  <a:moveTo>
                    <a:pt x="0" y="98402"/>
                  </a:moveTo>
                  <a:cubicBezTo>
                    <a:pt x="0" y="44056"/>
                    <a:pt x="44056" y="0"/>
                    <a:pt x="98402" y="0"/>
                  </a:cubicBezTo>
                  <a:lnTo>
                    <a:pt x="5547669" y="0"/>
                  </a:lnTo>
                  <a:cubicBezTo>
                    <a:pt x="5602015" y="0"/>
                    <a:pt x="5646071" y="44056"/>
                    <a:pt x="5646071" y="98402"/>
                  </a:cubicBezTo>
                  <a:lnTo>
                    <a:pt x="5646071" y="491998"/>
                  </a:lnTo>
                  <a:cubicBezTo>
                    <a:pt x="5646071" y="546344"/>
                    <a:pt x="5602015" y="590400"/>
                    <a:pt x="5547669"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29" tIns="28821" rIns="242229" bIns="28821" numCol="1" spcCol="1270" anchor="ctr" anchorCtr="0">
              <a:noAutofit/>
            </a:bodyPr>
            <a:lstStyle/>
            <a:p>
              <a:pPr lvl="0" algn="l" defTabSz="977900" rtl="0">
                <a:lnSpc>
                  <a:spcPct val="90000"/>
                </a:lnSpc>
                <a:spcBef>
                  <a:spcPct val="0"/>
                </a:spcBef>
                <a:spcAft>
                  <a:spcPct val="35000"/>
                </a:spcAft>
              </a:pPr>
              <a:r>
                <a:rPr lang="en-US" sz="2200" b="0" kern="1200" dirty="0" smtClean="0"/>
                <a:t>Voluntary manslaughter</a:t>
              </a:r>
              <a:endParaRPr lang="en-US" sz="2200" b="0" kern="1200" dirty="0"/>
            </a:p>
          </p:txBody>
        </p:sp>
      </p:grpSp>
      <p:grpSp>
        <p:nvGrpSpPr>
          <p:cNvPr id="16" name="Group 15"/>
          <p:cNvGrpSpPr/>
          <p:nvPr/>
        </p:nvGrpSpPr>
        <p:grpSpPr>
          <a:xfrm>
            <a:off x="689548" y="5085221"/>
            <a:ext cx="8065816" cy="1145700"/>
            <a:chOff x="689548" y="5085221"/>
            <a:chExt cx="8065816" cy="1145700"/>
          </a:xfrm>
        </p:grpSpPr>
        <p:sp>
          <p:nvSpPr>
            <p:cNvPr id="11" name="Freeform 10" descr="There are four small rectangular boxes with rounded edges partially overlapping four large rectangular boxes with sharp edges. Each pair of small and large boxes is placed one below the other. The content in the larger box explains the term provided in the smaller box. &#10;In the first pair of boxes, the smaller box is labeled First degree murder and the larger box reads Punishable by life in prison or the death penalty.&#10;In the second pair of boxes, the smaller box is labeled Second degree murder and the larger box reads Punishable by fifteen to twenty-five years in prison.&#10;In the third pair of boxes, the smaller box is labeled Voluntary manslaughter and the larger box reads Homicide in which the intent to kill was present.&#10;In the fourth pair of boxes, the smaller box is labeled Involuntary manslaughter and the larger box reads Homicide in which there was no intent to kill.&#10;" title="Degrees of Crime"/>
            <p:cNvSpPr/>
            <p:nvPr/>
          </p:nvSpPr>
          <p:spPr>
            <a:xfrm>
              <a:off x="689548" y="5380421"/>
              <a:ext cx="8065816" cy="850500"/>
            </a:xfrm>
            <a:custGeom>
              <a:avLst/>
              <a:gdLst>
                <a:gd name="connsiteX0" fmla="*/ 0 w 8065816"/>
                <a:gd name="connsiteY0" fmla="*/ 0 h 850500"/>
                <a:gd name="connsiteX1" fmla="*/ 8065816 w 8065816"/>
                <a:gd name="connsiteY1" fmla="*/ 0 h 850500"/>
                <a:gd name="connsiteX2" fmla="*/ 8065816 w 8065816"/>
                <a:gd name="connsiteY2" fmla="*/ 850500 h 850500"/>
                <a:gd name="connsiteX3" fmla="*/ 0 w 8065816"/>
                <a:gd name="connsiteY3" fmla="*/ 850500 h 850500"/>
                <a:gd name="connsiteX4" fmla="*/ 0 w 8065816"/>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5816" h="850500">
                  <a:moveTo>
                    <a:pt x="0" y="0"/>
                  </a:moveTo>
                  <a:lnTo>
                    <a:pt x="8065816" y="0"/>
                  </a:lnTo>
                  <a:lnTo>
                    <a:pt x="8065816" y="850500"/>
                  </a:lnTo>
                  <a:lnTo>
                    <a:pt x="0" y="8505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5997" tIns="416560" rIns="625997"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1" kern="1200" dirty="0" smtClean="0">
                  <a:solidFill>
                    <a:schemeClr val="tx2"/>
                  </a:solidFill>
                </a:rPr>
                <a:t>Homicide in which there was no intent to kill</a:t>
              </a:r>
              <a:endParaRPr lang="en-US" sz="2000" kern="1200" dirty="0">
                <a:solidFill>
                  <a:schemeClr val="tx2"/>
                </a:solidFill>
              </a:endParaRPr>
            </a:p>
          </p:txBody>
        </p:sp>
        <p:sp>
          <p:nvSpPr>
            <p:cNvPr id="12" name="Freeform 11"/>
            <p:cNvSpPr/>
            <p:nvPr/>
          </p:nvSpPr>
          <p:spPr>
            <a:xfrm>
              <a:off x="1092838" y="5085221"/>
              <a:ext cx="5646071" cy="590400"/>
            </a:xfrm>
            <a:custGeom>
              <a:avLst/>
              <a:gdLst>
                <a:gd name="connsiteX0" fmla="*/ 0 w 5646071"/>
                <a:gd name="connsiteY0" fmla="*/ 98402 h 590400"/>
                <a:gd name="connsiteX1" fmla="*/ 98402 w 5646071"/>
                <a:gd name="connsiteY1" fmla="*/ 0 h 590400"/>
                <a:gd name="connsiteX2" fmla="*/ 5547669 w 5646071"/>
                <a:gd name="connsiteY2" fmla="*/ 0 h 590400"/>
                <a:gd name="connsiteX3" fmla="*/ 5646071 w 5646071"/>
                <a:gd name="connsiteY3" fmla="*/ 98402 h 590400"/>
                <a:gd name="connsiteX4" fmla="*/ 5646071 w 5646071"/>
                <a:gd name="connsiteY4" fmla="*/ 491998 h 590400"/>
                <a:gd name="connsiteX5" fmla="*/ 5547669 w 5646071"/>
                <a:gd name="connsiteY5" fmla="*/ 590400 h 590400"/>
                <a:gd name="connsiteX6" fmla="*/ 98402 w 5646071"/>
                <a:gd name="connsiteY6" fmla="*/ 590400 h 590400"/>
                <a:gd name="connsiteX7" fmla="*/ 0 w 5646071"/>
                <a:gd name="connsiteY7" fmla="*/ 491998 h 590400"/>
                <a:gd name="connsiteX8" fmla="*/ 0 w 564607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6071" h="590400">
                  <a:moveTo>
                    <a:pt x="0" y="98402"/>
                  </a:moveTo>
                  <a:cubicBezTo>
                    <a:pt x="0" y="44056"/>
                    <a:pt x="44056" y="0"/>
                    <a:pt x="98402" y="0"/>
                  </a:cubicBezTo>
                  <a:lnTo>
                    <a:pt x="5547669" y="0"/>
                  </a:lnTo>
                  <a:cubicBezTo>
                    <a:pt x="5602015" y="0"/>
                    <a:pt x="5646071" y="44056"/>
                    <a:pt x="5646071" y="98402"/>
                  </a:cubicBezTo>
                  <a:lnTo>
                    <a:pt x="5646071" y="491998"/>
                  </a:lnTo>
                  <a:cubicBezTo>
                    <a:pt x="5646071" y="546344"/>
                    <a:pt x="5602015" y="590400"/>
                    <a:pt x="5547669" y="590400"/>
                  </a:cubicBezTo>
                  <a:lnTo>
                    <a:pt x="98402" y="590400"/>
                  </a:lnTo>
                  <a:cubicBezTo>
                    <a:pt x="44056" y="590400"/>
                    <a:pt x="0" y="546344"/>
                    <a:pt x="0" y="491998"/>
                  </a:cubicBezTo>
                  <a:lnTo>
                    <a:pt x="0" y="9840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2229" tIns="28821" rIns="242229" bIns="28821" numCol="1" spcCol="1270" anchor="ctr" anchorCtr="0">
              <a:noAutofit/>
            </a:bodyPr>
            <a:lstStyle/>
            <a:p>
              <a:pPr lvl="0" algn="l" defTabSz="977900" rtl="0">
                <a:lnSpc>
                  <a:spcPct val="90000"/>
                </a:lnSpc>
                <a:spcBef>
                  <a:spcPct val="0"/>
                </a:spcBef>
                <a:spcAft>
                  <a:spcPct val="35000"/>
                </a:spcAft>
              </a:pPr>
              <a:r>
                <a:rPr lang="en-US" sz="2200" b="0" kern="1200" dirty="0" smtClean="0"/>
                <a:t>Involuntary manslaughter</a:t>
              </a:r>
              <a:endParaRPr lang="en-US" sz="2200" b="0" kern="1200" dirty="0"/>
            </a:p>
          </p:txBody>
        </p:sp>
      </p:grpSp>
    </p:spTree>
    <p:extLst>
      <p:ext uri="{BB962C8B-B14F-4D97-AF65-F5344CB8AC3E}">
        <p14:creationId xmlns:p14="http://schemas.microsoft.com/office/powerpoint/2010/main" val="8510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Criminal Liability</a:t>
            </a:r>
            <a:endParaRPr lang="en-US" sz="2000" dirty="0"/>
          </a:p>
        </p:txBody>
      </p:sp>
      <p:sp>
        <p:nvSpPr>
          <p:cNvPr id="30723" name="Rectangle 3"/>
          <p:cNvSpPr>
            <a:spLocks noGrp="1" noChangeArrowheads="1"/>
          </p:cNvSpPr>
          <p:nvPr>
            <p:ph idx="1"/>
          </p:nvPr>
        </p:nvSpPr>
        <p:spPr/>
        <p:txBody>
          <a:bodyPr/>
          <a:lstStyle/>
          <a:p>
            <a:r>
              <a:rPr lang="en-US" b="1" dirty="0" smtClean="0"/>
              <a:t>Strict liability crimes</a:t>
            </a:r>
            <a:r>
              <a:rPr lang="en-US" dirty="0" smtClean="0"/>
              <a:t>: </a:t>
            </a:r>
            <a:r>
              <a:rPr lang="en-IN" dirty="0" smtClean="0"/>
              <a:t>Defendant is guilty regardless of the state of mind at the time of the act</a:t>
            </a:r>
          </a:p>
          <a:p>
            <a:pPr lvl="1"/>
            <a:r>
              <a:rPr lang="en-IN" b="1" dirty="0" smtClean="0"/>
              <a:t>Statutory rape</a:t>
            </a:r>
            <a:r>
              <a:rPr lang="en-IN" dirty="0" smtClean="0"/>
              <a:t>: An adult engages in a sexual act with a minor</a:t>
            </a:r>
            <a:endParaRPr lang="en-US" dirty="0" smtClean="0"/>
          </a:p>
          <a:p>
            <a:r>
              <a:rPr lang="en-US" dirty="0" smtClean="0"/>
              <a:t>Accomplice liability - Being charged of a crime that a person did not actually commit but has acted as an accomplice</a:t>
            </a:r>
          </a:p>
          <a:p>
            <a:pPr lvl="1"/>
            <a:r>
              <a:rPr lang="en-US" b="1" dirty="0" smtClean="0"/>
              <a:t>Felony-murder</a:t>
            </a:r>
            <a:r>
              <a:rPr lang="en-US" dirty="0" smtClean="0"/>
              <a:t>: Unlawful homicide that occurs during the attempted commission of a felony</a:t>
            </a:r>
          </a:p>
          <a:p>
            <a:pPr lvl="3"/>
            <a:endParaRPr lang="en-US" dirty="0"/>
          </a:p>
        </p:txBody>
      </p:sp>
    </p:spTree>
    <p:extLst>
      <p:ext uri="{BB962C8B-B14F-4D97-AF65-F5344CB8AC3E}">
        <p14:creationId xmlns:p14="http://schemas.microsoft.com/office/powerpoint/2010/main" val="317883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17904" y="2852928"/>
            <a:ext cx="6615108" cy="2776322"/>
          </a:xfrm>
        </p:spPr>
        <p:txBody>
          <a:bodyPr/>
          <a:lstStyle/>
          <a:p>
            <a:pPr eaLnBrk="1" hangingPunct="1"/>
            <a:r>
              <a:rPr lang="en-US" dirty="0">
                <a:solidFill>
                  <a:srgbClr val="D09545"/>
                </a:solidFill>
                <a:latin typeface="+mn-lt"/>
                <a:cs typeface="Arial" charset="0"/>
              </a:rPr>
              <a:t>LO - 3</a:t>
            </a:r>
            <a:r>
              <a:rPr lang="en-US" dirty="0" smtClean="0">
                <a:solidFill>
                  <a:srgbClr val="000000"/>
                </a:solidFill>
                <a:cs typeface="Arial" charset="0"/>
              </a:rPr>
              <a:t/>
            </a:r>
            <a:br>
              <a:rPr lang="en-US" dirty="0" smtClean="0">
                <a:solidFill>
                  <a:srgbClr val="000000"/>
                </a:solidFill>
                <a:cs typeface="Arial" charset="0"/>
              </a:rPr>
            </a:br>
            <a:r>
              <a:rPr lang="en-US" sz="2500" b="0" dirty="0" smtClean="0">
                <a:solidFill>
                  <a:srgbClr val="000000"/>
                </a:solidFill>
                <a:cs typeface="Arial" charset="0"/>
              </a:rPr>
              <a:t>List </a:t>
            </a:r>
            <a:r>
              <a:rPr lang="en-US" sz="2500" b="0" dirty="0">
                <a:solidFill>
                  <a:srgbClr val="000000"/>
                </a:solidFill>
                <a:cs typeface="Arial" charset="0"/>
              </a:rPr>
              <a:t>and briefly define the most important excuse defenses for </a:t>
            </a:r>
            <a:r>
              <a:rPr lang="en-US" sz="2500" b="0" dirty="0" smtClean="0">
                <a:solidFill>
                  <a:srgbClr val="000000"/>
                </a:solidFill>
                <a:cs typeface="Arial" charset="0"/>
              </a:rPr>
              <a:t>crimes</a:t>
            </a:r>
            <a:endParaRPr lang="en-US" sz="2500" b="0" dirty="0">
              <a:solidFill>
                <a:srgbClr val="000000"/>
              </a:solidFill>
              <a:cs typeface="Arial" charset="0"/>
            </a:endParaRPr>
          </a:p>
        </p:txBody>
      </p:sp>
    </p:spTree>
    <p:extLst>
      <p:ext uri="{BB962C8B-B14F-4D97-AF65-F5344CB8AC3E}">
        <p14:creationId xmlns:p14="http://schemas.microsoft.com/office/powerpoint/2010/main" val="3503700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a:t>Criminal Responsibility and the </a:t>
            </a:r>
            <a:r>
              <a:rPr lang="en-US" dirty="0" smtClean="0"/>
              <a:t>Law: Infancy and Insanity</a:t>
            </a:r>
            <a:endParaRPr lang="en-US" dirty="0">
              <a:cs typeface="Arial" charset="0"/>
            </a:endParaRPr>
          </a:p>
        </p:txBody>
      </p:sp>
      <p:sp>
        <p:nvSpPr>
          <p:cNvPr id="35843" name="Rectangle 3"/>
          <p:cNvSpPr>
            <a:spLocks noGrp="1" noChangeArrowheads="1"/>
          </p:cNvSpPr>
          <p:nvPr>
            <p:ph idx="1"/>
          </p:nvPr>
        </p:nvSpPr>
        <p:spPr/>
        <p:txBody>
          <a:bodyPr/>
          <a:lstStyle/>
          <a:p>
            <a:r>
              <a:rPr lang="en-US" b="1" dirty="0" smtClean="0">
                <a:cs typeface="Arial" charset="0"/>
              </a:rPr>
              <a:t>Infancy</a:t>
            </a:r>
            <a:r>
              <a:rPr lang="en-US" dirty="0" smtClean="0">
                <a:cs typeface="Arial" charset="0"/>
              </a:rPr>
              <a:t>: </a:t>
            </a:r>
            <a:r>
              <a:rPr lang="en-IN" dirty="0" smtClean="0"/>
              <a:t>Status of a person who is below the legal age of majority</a:t>
            </a:r>
          </a:p>
          <a:p>
            <a:r>
              <a:rPr lang="en-US" b="1" dirty="0" smtClean="0">
                <a:cs typeface="Arial" charset="0"/>
              </a:rPr>
              <a:t>Insanity</a:t>
            </a:r>
            <a:r>
              <a:rPr lang="en-US" dirty="0" smtClean="0">
                <a:cs typeface="Arial" charset="0"/>
              </a:rPr>
              <a:t>: </a:t>
            </a:r>
            <a:r>
              <a:rPr lang="en-IN" dirty="0" err="1" smtClean="0"/>
              <a:t>Defense</a:t>
            </a:r>
            <a:r>
              <a:rPr lang="en-IN" dirty="0" smtClean="0"/>
              <a:t> for lack </a:t>
            </a:r>
            <a:r>
              <a:rPr lang="en-IN" dirty="0"/>
              <a:t>of </a:t>
            </a:r>
            <a:r>
              <a:rPr lang="en-IN" dirty="0" smtClean="0"/>
              <a:t>criminal responsibility </a:t>
            </a:r>
            <a:r>
              <a:rPr lang="en-IN" dirty="0"/>
              <a:t>due to mental </a:t>
            </a:r>
            <a:r>
              <a:rPr lang="en-IN" dirty="0" smtClean="0"/>
              <a:t>instability</a:t>
            </a:r>
          </a:p>
          <a:p>
            <a:pPr lvl="1"/>
            <a:r>
              <a:rPr lang="en-IN" b="1" dirty="0" smtClean="0"/>
              <a:t>Competency hearing</a:t>
            </a:r>
            <a:r>
              <a:rPr lang="en-IN" dirty="0" smtClean="0"/>
              <a:t>: </a:t>
            </a:r>
            <a:r>
              <a:rPr lang="en-US" dirty="0" smtClean="0"/>
              <a:t>Determines the mental ability of the defendant</a:t>
            </a:r>
          </a:p>
          <a:p>
            <a:pPr lvl="1"/>
            <a:r>
              <a:rPr lang="en-US" dirty="0">
                <a:cs typeface="Arial" charset="0"/>
              </a:rPr>
              <a:t>Tests to </a:t>
            </a:r>
            <a:r>
              <a:rPr lang="en-US" dirty="0" smtClean="0">
                <a:cs typeface="Arial" charset="0"/>
              </a:rPr>
              <a:t>determine insanity</a:t>
            </a:r>
          </a:p>
          <a:p>
            <a:pPr lvl="2"/>
            <a:r>
              <a:rPr lang="en-US" b="1" dirty="0" err="1">
                <a:cs typeface="Arial" charset="0"/>
              </a:rPr>
              <a:t>M’Naghten</a:t>
            </a:r>
            <a:r>
              <a:rPr lang="en-US" b="1" dirty="0">
                <a:cs typeface="Arial" charset="0"/>
              </a:rPr>
              <a:t> </a:t>
            </a:r>
            <a:r>
              <a:rPr lang="en-US" b="1" dirty="0" smtClean="0">
                <a:cs typeface="Arial" charset="0"/>
              </a:rPr>
              <a:t>rule</a:t>
            </a:r>
          </a:p>
          <a:p>
            <a:pPr lvl="2"/>
            <a:r>
              <a:rPr lang="en-US" b="1" dirty="0">
                <a:cs typeface="Arial" charset="0"/>
              </a:rPr>
              <a:t>ALI/MPC </a:t>
            </a:r>
            <a:r>
              <a:rPr lang="en-US" b="1" dirty="0" smtClean="0">
                <a:cs typeface="Arial" charset="0"/>
              </a:rPr>
              <a:t>test</a:t>
            </a:r>
          </a:p>
          <a:p>
            <a:pPr lvl="2"/>
            <a:r>
              <a:rPr lang="en-US" b="1" dirty="0">
                <a:cs typeface="Arial" charset="0"/>
              </a:rPr>
              <a:t>Irresistible-impulse test</a:t>
            </a:r>
            <a:endParaRPr lang="en-US" dirty="0" smtClean="0"/>
          </a:p>
          <a:p>
            <a:pPr lvl="1"/>
            <a:endParaRPr lang="en-US" dirty="0">
              <a:cs typeface="Arial" charset="0"/>
            </a:endParaRPr>
          </a:p>
        </p:txBody>
      </p:sp>
    </p:spTree>
    <p:extLst>
      <p:ext uri="{BB962C8B-B14F-4D97-AF65-F5344CB8AC3E}">
        <p14:creationId xmlns:p14="http://schemas.microsoft.com/office/powerpoint/2010/main" val="3821684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Responsibility and the </a:t>
            </a:r>
            <a:r>
              <a:rPr lang="en-US" dirty="0" smtClean="0"/>
              <a:t>Law: </a:t>
            </a:r>
            <a:r>
              <a:rPr lang="en-US" dirty="0" smtClean="0">
                <a:cs typeface="Arial" charset="0"/>
              </a:rPr>
              <a:t>Intoxication and Mistake</a:t>
            </a:r>
            <a:endParaRPr lang="en-IN" dirty="0"/>
          </a:p>
        </p:txBody>
      </p:sp>
      <p:sp>
        <p:nvSpPr>
          <p:cNvPr id="3" name="Content Placeholder 2"/>
          <p:cNvSpPr>
            <a:spLocks noGrp="1"/>
          </p:cNvSpPr>
          <p:nvPr>
            <p:ph idx="1"/>
          </p:nvPr>
        </p:nvSpPr>
        <p:spPr/>
        <p:txBody>
          <a:bodyPr/>
          <a:lstStyle/>
          <a:p>
            <a:r>
              <a:rPr lang="en-US" b="1" dirty="0" smtClean="0">
                <a:cs typeface="Arial" charset="0"/>
              </a:rPr>
              <a:t>Intoxication</a:t>
            </a:r>
            <a:endParaRPr lang="en-US" dirty="0" smtClean="0">
              <a:cs typeface="Arial" charset="0"/>
            </a:endParaRPr>
          </a:p>
          <a:p>
            <a:pPr lvl="1"/>
            <a:r>
              <a:rPr lang="en-IN" dirty="0" smtClean="0"/>
              <a:t>Defendant </a:t>
            </a:r>
            <a:r>
              <a:rPr lang="en-IN" dirty="0"/>
              <a:t>claims that </a:t>
            </a:r>
            <a:r>
              <a:rPr lang="en-US" dirty="0"/>
              <a:t>the taking of intoxicants rendered </a:t>
            </a:r>
            <a:r>
              <a:rPr lang="en-US" dirty="0" smtClean="0"/>
              <a:t>him or her </a:t>
            </a:r>
            <a:r>
              <a:rPr lang="en-US" dirty="0"/>
              <a:t>unable to </a:t>
            </a:r>
            <a:r>
              <a:rPr lang="en-US" dirty="0" smtClean="0"/>
              <a:t>form the </a:t>
            </a:r>
            <a:r>
              <a:rPr lang="en-US" dirty="0"/>
              <a:t>requisite intent to commit a criminal </a:t>
            </a:r>
            <a:r>
              <a:rPr lang="en-US" dirty="0" smtClean="0"/>
              <a:t>act</a:t>
            </a:r>
          </a:p>
          <a:p>
            <a:pPr eaLnBrk="1" hangingPunct="1"/>
            <a:r>
              <a:rPr lang="en-US" dirty="0">
                <a:cs typeface="Arial" charset="0"/>
              </a:rPr>
              <a:t>Mistake</a:t>
            </a:r>
          </a:p>
          <a:p>
            <a:pPr marL="688975" lvl="1" indent="-231775" eaLnBrk="1" hangingPunct="1">
              <a:defRPr/>
            </a:pPr>
            <a:r>
              <a:rPr lang="en-US" dirty="0"/>
              <a:t>Mistake of law</a:t>
            </a:r>
          </a:p>
          <a:p>
            <a:pPr marL="688975" lvl="1" indent="-231775" eaLnBrk="1" hangingPunct="1">
              <a:defRPr/>
            </a:pPr>
            <a:r>
              <a:rPr lang="en-US" dirty="0"/>
              <a:t>Mistake of fact</a:t>
            </a:r>
          </a:p>
          <a:p>
            <a:pPr marL="0" indent="0">
              <a:buNone/>
            </a:pPr>
            <a:endParaRPr lang="en-IN" dirty="0" smtClean="0"/>
          </a:p>
          <a:p>
            <a:pPr lvl="1"/>
            <a:endParaRPr lang="en-IN" dirty="0"/>
          </a:p>
        </p:txBody>
      </p:sp>
      <p:pic>
        <p:nvPicPr>
          <p:cNvPr id="4" name="Picture 3" descr="This image shows a group of people walking. There is a woman wearing a mink coat smiling and walking ahead. There is an old man standing right behind her. There is an old woman wearing a scarf walking right beside her. There is a young girl with a ponytail looking at the old woman. " title="Criminal Responsibility and the Law: Intoxication and Mist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162" y="3695044"/>
            <a:ext cx="4026201" cy="2534696"/>
          </a:xfrm>
          <a:prstGeom prst="rect">
            <a:avLst/>
          </a:prstGeom>
        </p:spPr>
      </p:pic>
    </p:spTree>
    <p:extLst>
      <p:ext uri="{BB962C8B-B14F-4D97-AF65-F5344CB8AC3E}">
        <p14:creationId xmlns:p14="http://schemas.microsoft.com/office/powerpoint/2010/main" val="3565365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17904" y="2852928"/>
            <a:ext cx="5239569" cy="2460687"/>
          </a:xfrm>
        </p:spPr>
        <p:txBody>
          <a:bodyPr>
            <a:normAutofit/>
          </a:bodyPr>
          <a:lstStyle/>
          <a:p>
            <a:pPr eaLnBrk="1" hangingPunct="1"/>
            <a:r>
              <a:rPr lang="en-US" dirty="0">
                <a:solidFill>
                  <a:srgbClr val="D09545"/>
                </a:solidFill>
                <a:latin typeface="+mn-lt"/>
                <a:cs typeface="Arial" charset="0"/>
              </a:rPr>
              <a:t>LO - 4</a:t>
            </a:r>
            <a:r>
              <a:rPr lang="en-US" dirty="0">
                <a:cs typeface="Arial" charset="0"/>
              </a:rPr>
              <a:t/>
            </a:r>
            <a:br>
              <a:rPr lang="en-US" dirty="0">
                <a:cs typeface="Arial" charset="0"/>
              </a:rPr>
            </a:br>
            <a:r>
              <a:rPr lang="en-US" sz="2500" b="0" dirty="0">
                <a:cs typeface="Arial" charset="0"/>
              </a:rPr>
              <a:t>Describe the four most important justification </a:t>
            </a:r>
            <a:r>
              <a:rPr lang="en-US" sz="2500" b="0" dirty="0" smtClean="0">
                <a:cs typeface="Arial" charset="0"/>
              </a:rPr>
              <a:t>defenses</a:t>
            </a:r>
            <a:r>
              <a:rPr lang="en-US" b="0" dirty="0">
                <a:cs typeface="Arial" charset="0"/>
              </a:rPr>
              <a:t/>
            </a:r>
            <a:br>
              <a:rPr lang="en-US" b="0" dirty="0">
                <a:cs typeface="Arial" charset="0"/>
              </a:rPr>
            </a:br>
            <a:endParaRPr lang="en-US" b="0" dirty="0">
              <a:cs typeface="Arial" charset="0"/>
            </a:endParaRPr>
          </a:p>
        </p:txBody>
      </p:sp>
    </p:spTree>
    <p:extLst>
      <p:ext uri="{BB962C8B-B14F-4D97-AF65-F5344CB8AC3E}">
        <p14:creationId xmlns:p14="http://schemas.microsoft.com/office/powerpoint/2010/main" val="2907421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 Defenses</a:t>
            </a:r>
            <a:endParaRPr lang="en-US" dirty="0"/>
          </a:p>
        </p:txBody>
      </p:sp>
      <p:grpSp>
        <p:nvGrpSpPr>
          <p:cNvPr id="13" name="Group 12"/>
          <p:cNvGrpSpPr/>
          <p:nvPr/>
        </p:nvGrpSpPr>
        <p:grpSpPr>
          <a:xfrm>
            <a:off x="764498" y="1154238"/>
            <a:ext cx="7704945" cy="1321920"/>
            <a:chOff x="764498" y="1154238"/>
            <a:chExt cx="7704945" cy="1321920"/>
          </a:xfrm>
        </p:grpSpPr>
        <p:sp>
          <p:nvSpPr>
            <p:cNvPr id="5" name="Freeform 4"/>
            <p:cNvSpPr/>
            <p:nvPr/>
          </p:nvSpPr>
          <p:spPr>
            <a:xfrm>
              <a:off x="764498" y="1405158"/>
              <a:ext cx="7704945" cy="1071000"/>
            </a:xfrm>
            <a:custGeom>
              <a:avLst/>
              <a:gdLst>
                <a:gd name="connsiteX0" fmla="*/ 0 w 7704945"/>
                <a:gd name="connsiteY0" fmla="*/ 0 h 1071000"/>
                <a:gd name="connsiteX1" fmla="*/ 7704945 w 7704945"/>
                <a:gd name="connsiteY1" fmla="*/ 0 h 1071000"/>
                <a:gd name="connsiteX2" fmla="*/ 7704945 w 7704945"/>
                <a:gd name="connsiteY2" fmla="*/ 1071000 h 1071000"/>
                <a:gd name="connsiteX3" fmla="*/ 0 w 7704945"/>
                <a:gd name="connsiteY3" fmla="*/ 1071000 h 1071000"/>
                <a:gd name="connsiteX4" fmla="*/ 0 w 7704945"/>
                <a:gd name="connsiteY4" fmla="*/ 0 h 107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945" h="1071000">
                  <a:moveTo>
                    <a:pt x="0" y="0"/>
                  </a:moveTo>
                  <a:lnTo>
                    <a:pt x="7704945" y="0"/>
                  </a:lnTo>
                  <a:lnTo>
                    <a:pt x="7704945" y="1071000"/>
                  </a:lnTo>
                  <a:lnTo>
                    <a:pt x="0" y="10710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7989" tIns="354076" rIns="597989" bIns="142240" numCol="1" spcCol="1270" anchor="t" anchorCtr="0">
              <a:noAutofit/>
            </a:bodyPr>
            <a:lstStyle/>
            <a:p>
              <a:pPr marL="228600" lvl="1" indent="-228600" algn="l" defTabSz="889000" rtl="0">
                <a:lnSpc>
                  <a:spcPct val="90000"/>
                </a:lnSpc>
                <a:spcBef>
                  <a:spcPct val="0"/>
                </a:spcBef>
                <a:spcAft>
                  <a:spcPct val="15000"/>
                </a:spcAft>
                <a:buChar char="••"/>
              </a:pPr>
              <a:r>
                <a:rPr lang="en-IN" sz="2000" b="0" i="1" kern="1200" dirty="0" smtClean="0">
                  <a:solidFill>
                    <a:schemeClr val="tx2"/>
                  </a:solidFill>
                </a:rPr>
                <a:t>Unlawful pressure that causes a person to perform a criminal act </a:t>
              </a:r>
              <a:endParaRPr lang="en-US" sz="2000" kern="1200" dirty="0">
                <a:solidFill>
                  <a:schemeClr val="tx2"/>
                </a:solidFill>
              </a:endParaRPr>
            </a:p>
          </p:txBody>
        </p:sp>
        <p:sp>
          <p:nvSpPr>
            <p:cNvPr id="6" name="Freeform 5"/>
            <p:cNvSpPr/>
            <p:nvPr/>
          </p:nvSpPr>
          <p:spPr>
            <a:xfrm>
              <a:off x="1149745" y="1154238"/>
              <a:ext cx="5393461" cy="501840"/>
            </a:xfrm>
            <a:custGeom>
              <a:avLst/>
              <a:gdLst>
                <a:gd name="connsiteX0" fmla="*/ 0 w 5393461"/>
                <a:gd name="connsiteY0" fmla="*/ 83642 h 501840"/>
                <a:gd name="connsiteX1" fmla="*/ 83642 w 5393461"/>
                <a:gd name="connsiteY1" fmla="*/ 0 h 501840"/>
                <a:gd name="connsiteX2" fmla="*/ 5309819 w 5393461"/>
                <a:gd name="connsiteY2" fmla="*/ 0 h 501840"/>
                <a:gd name="connsiteX3" fmla="*/ 5393461 w 5393461"/>
                <a:gd name="connsiteY3" fmla="*/ 83642 h 501840"/>
                <a:gd name="connsiteX4" fmla="*/ 5393461 w 5393461"/>
                <a:gd name="connsiteY4" fmla="*/ 418198 h 501840"/>
                <a:gd name="connsiteX5" fmla="*/ 5309819 w 5393461"/>
                <a:gd name="connsiteY5" fmla="*/ 501840 h 501840"/>
                <a:gd name="connsiteX6" fmla="*/ 83642 w 5393461"/>
                <a:gd name="connsiteY6" fmla="*/ 501840 h 501840"/>
                <a:gd name="connsiteX7" fmla="*/ 0 w 5393461"/>
                <a:gd name="connsiteY7" fmla="*/ 418198 h 501840"/>
                <a:gd name="connsiteX8" fmla="*/ 0 w 5393461"/>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3461" h="501840">
                  <a:moveTo>
                    <a:pt x="0" y="83642"/>
                  </a:moveTo>
                  <a:cubicBezTo>
                    <a:pt x="0" y="37448"/>
                    <a:pt x="37448" y="0"/>
                    <a:pt x="83642" y="0"/>
                  </a:cubicBezTo>
                  <a:lnTo>
                    <a:pt x="5309819" y="0"/>
                  </a:lnTo>
                  <a:cubicBezTo>
                    <a:pt x="5356013" y="0"/>
                    <a:pt x="5393461" y="37448"/>
                    <a:pt x="5393461" y="83642"/>
                  </a:cubicBezTo>
                  <a:lnTo>
                    <a:pt x="5393461" y="418198"/>
                  </a:lnTo>
                  <a:cubicBezTo>
                    <a:pt x="5393461" y="464392"/>
                    <a:pt x="5356013" y="501840"/>
                    <a:pt x="5309819" y="501840"/>
                  </a:cubicBezTo>
                  <a:lnTo>
                    <a:pt x="83642" y="501840"/>
                  </a:lnTo>
                  <a:cubicBezTo>
                    <a:pt x="37448" y="501840"/>
                    <a:pt x="0" y="464392"/>
                    <a:pt x="0" y="418198"/>
                  </a:cubicBezTo>
                  <a:lnTo>
                    <a:pt x="0" y="836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8358" tIns="24498" rIns="228358" bIns="24498" numCol="1" spcCol="1270" anchor="ctr" anchorCtr="0">
              <a:noAutofit/>
            </a:bodyPr>
            <a:lstStyle/>
            <a:p>
              <a:pPr lvl="0" algn="l" defTabSz="977900" rtl="0">
                <a:lnSpc>
                  <a:spcPct val="90000"/>
                </a:lnSpc>
                <a:spcBef>
                  <a:spcPct val="0"/>
                </a:spcBef>
                <a:spcAft>
                  <a:spcPct val="35000"/>
                </a:spcAft>
              </a:pPr>
              <a:r>
                <a:rPr lang="en-US" sz="2200" b="1" kern="1200" dirty="0" smtClean="0"/>
                <a:t>Duress</a:t>
              </a:r>
              <a:endParaRPr lang="en-US" sz="2200" kern="1200" dirty="0"/>
            </a:p>
          </p:txBody>
        </p:sp>
      </p:grpSp>
      <p:grpSp>
        <p:nvGrpSpPr>
          <p:cNvPr id="14" name="Group 13"/>
          <p:cNvGrpSpPr/>
          <p:nvPr/>
        </p:nvGrpSpPr>
        <p:grpSpPr>
          <a:xfrm>
            <a:off x="764498" y="2567958"/>
            <a:ext cx="7704945" cy="1027395"/>
            <a:chOff x="764498" y="2567958"/>
            <a:chExt cx="7704945" cy="1027395"/>
          </a:xfrm>
        </p:grpSpPr>
        <p:sp>
          <p:nvSpPr>
            <p:cNvPr id="7" name="Freeform 6"/>
            <p:cNvSpPr/>
            <p:nvPr/>
          </p:nvSpPr>
          <p:spPr>
            <a:xfrm>
              <a:off x="764498" y="2818878"/>
              <a:ext cx="7704945" cy="776475"/>
            </a:xfrm>
            <a:custGeom>
              <a:avLst/>
              <a:gdLst>
                <a:gd name="connsiteX0" fmla="*/ 0 w 7704945"/>
                <a:gd name="connsiteY0" fmla="*/ 0 h 776475"/>
                <a:gd name="connsiteX1" fmla="*/ 7704945 w 7704945"/>
                <a:gd name="connsiteY1" fmla="*/ 0 h 776475"/>
                <a:gd name="connsiteX2" fmla="*/ 7704945 w 7704945"/>
                <a:gd name="connsiteY2" fmla="*/ 776475 h 776475"/>
                <a:gd name="connsiteX3" fmla="*/ 0 w 7704945"/>
                <a:gd name="connsiteY3" fmla="*/ 776475 h 776475"/>
                <a:gd name="connsiteX4" fmla="*/ 0 w 7704945"/>
                <a:gd name="connsiteY4" fmla="*/ 0 h 77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945" h="776475">
                  <a:moveTo>
                    <a:pt x="0" y="0"/>
                  </a:moveTo>
                  <a:lnTo>
                    <a:pt x="7704945" y="0"/>
                  </a:lnTo>
                  <a:lnTo>
                    <a:pt x="7704945" y="776475"/>
                  </a:lnTo>
                  <a:lnTo>
                    <a:pt x="0" y="776475"/>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7989" tIns="354076" rIns="597989" bIns="142240" numCol="1" spcCol="1270" anchor="t" anchorCtr="0">
              <a:noAutofit/>
            </a:bodyPr>
            <a:lstStyle/>
            <a:p>
              <a:pPr marL="228600" lvl="1" indent="-228600" algn="l" defTabSz="889000" rtl="0">
                <a:lnSpc>
                  <a:spcPct val="90000"/>
                </a:lnSpc>
                <a:spcBef>
                  <a:spcPct val="0"/>
                </a:spcBef>
                <a:spcAft>
                  <a:spcPct val="15000"/>
                </a:spcAft>
                <a:buChar char="••"/>
              </a:pPr>
              <a:r>
                <a:rPr lang="en-IN" sz="2000" b="0" i="1" kern="1200" dirty="0" smtClean="0">
                  <a:solidFill>
                    <a:schemeClr val="tx2"/>
                  </a:solidFill>
                </a:rPr>
                <a:t>Legally recognized privilege to protect one’s self from injury</a:t>
              </a:r>
              <a:endParaRPr lang="en-US" sz="2000" kern="1200" dirty="0">
                <a:solidFill>
                  <a:schemeClr val="tx2"/>
                </a:solidFill>
              </a:endParaRPr>
            </a:p>
          </p:txBody>
        </p:sp>
        <p:sp>
          <p:nvSpPr>
            <p:cNvPr id="8" name="Freeform 7"/>
            <p:cNvSpPr/>
            <p:nvPr/>
          </p:nvSpPr>
          <p:spPr>
            <a:xfrm>
              <a:off x="1149745" y="2567958"/>
              <a:ext cx="5393461" cy="501840"/>
            </a:xfrm>
            <a:custGeom>
              <a:avLst/>
              <a:gdLst>
                <a:gd name="connsiteX0" fmla="*/ 0 w 5393461"/>
                <a:gd name="connsiteY0" fmla="*/ 83642 h 501840"/>
                <a:gd name="connsiteX1" fmla="*/ 83642 w 5393461"/>
                <a:gd name="connsiteY1" fmla="*/ 0 h 501840"/>
                <a:gd name="connsiteX2" fmla="*/ 5309819 w 5393461"/>
                <a:gd name="connsiteY2" fmla="*/ 0 h 501840"/>
                <a:gd name="connsiteX3" fmla="*/ 5393461 w 5393461"/>
                <a:gd name="connsiteY3" fmla="*/ 83642 h 501840"/>
                <a:gd name="connsiteX4" fmla="*/ 5393461 w 5393461"/>
                <a:gd name="connsiteY4" fmla="*/ 418198 h 501840"/>
                <a:gd name="connsiteX5" fmla="*/ 5309819 w 5393461"/>
                <a:gd name="connsiteY5" fmla="*/ 501840 h 501840"/>
                <a:gd name="connsiteX6" fmla="*/ 83642 w 5393461"/>
                <a:gd name="connsiteY6" fmla="*/ 501840 h 501840"/>
                <a:gd name="connsiteX7" fmla="*/ 0 w 5393461"/>
                <a:gd name="connsiteY7" fmla="*/ 418198 h 501840"/>
                <a:gd name="connsiteX8" fmla="*/ 0 w 5393461"/>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3461" h="501840">
                  <a:moveTo>
                    <a:pt x="0" y="83642"/>
                  </a:moveTo>
                  <a:cubicBezTo>
                    <a:pt x="0" y="37448"/>
                    <a:pt x="37448" y="0"/>
                    <a:pt x="83642" y="0"/>
                  </a:cubicBezTo>
                  <a:lnTo>
                    <a:pt x="5309819" y="0"/>
                  </a:lnTo>
                  <a:cubicBezTo>
                    <a:pt x="5356013" y="0"/>
                    <a:pt x="5393461" y="37448"/>
                    <a:pt x="5393461" y="83642"/>
                  </a:cubicBezTo>
                  <a:lnTo>
                    <a:pt x="5393461" y="418198"/>
                  </a:lnTo>
                  <a:cubicBezTo>
                    <a:pt x="5393461" y="464392"/>
                    <a:pt x="5356013" y="501840"/>
                    <a:pt x="5309819" y="501840"/>
                  </a:cubicBezTo>
                  <a:lnTo>
                    <a:pt x="83642" y="501840"/>
                  </a:lnTo>
                  <a:cubicBezTo>
                    <a:pt x="37448" y="501840"/>
                    <a:pt x="0" y="464392"/>
                    <a:pt x="0" y="418198"/>
                  </a:cubicBezTo>
                  <a:lnTo>
                    <a:pt x="0" y="836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8358" tIns="24498" rIns="228358" bIns="24498" numCol="1" spcCol="1270" anchor="ctr" anchorCtr="0">
              <a:noAutofit/>
            </a:bodyPr>
            <a:lstStyle/>
            <a:p>
              <a:pPr lvl="0" algn="l" defTabSz="977900" rtl="0">
                <a:lnSpc>
                  <a:spcPct val="90000"/>
                </a:lnSpc>
                <a:spcBef>
                  <a:spcPct val="0"/>
                </a:spcBef>
                <a:spcAft>
                  <a:spcPct val="35000"/>
                </a:spcAft>
              </a:pPr>
              <a:r>
                <a:rPr lang="en-US" sz="2200" b="1" kern="1200" dirty="0" smtClean="0"/>
                <a:t>Self-defense</a:t>
              </a:r>
              <a:endParaRPr lang="en-US" sz="2200" kern="1200" dirty="0"/>
            </a:p>
          </p:txBody>
        </p:sp>
      </p:grpSp>
      <p:grpSp>
        <p:nvGrpSpPr>
          <p:cNvPr id="15" name="Group 14"/>
          <p:cNvGrpSpPr/>
          <p:nvPr/>
        </p:nvGrpSpPr>
        <p:grpSpPr>
          <a:xfrm>
            <a:off x="764498" y="3687153"/>
            <a:ext cx="7704945" cy="1321920"/>
            <a:chOff x="764498" y="3687153"/>
            <a:chExt cx="7704945" cy="1321920"/>
          </a:xfrm>
        </p:grpSpPr>
        <p:sp>
          <p:nvSpPr>
            <p:cNvPr id="9" name="Freeform 8"/>
            <p:cNvSpPr/>
            <p:nvPr/>
          </p:nvSpPr>
          <p:spPr>
            <a:xfrm>
              <a:off x="764498" y="3938073"/>
              <a:ext cx="7704945" cy="1071000"/>
            </a:xfrm>
            <a:custGeom>
              <a:avLst/>
              <a:gdLst>
                <a:gd name="connsiteX0" fmla="*/ 0 w 7704945"/>
                <a:gd name="connsiteY0" fmla="*/ 0 h 1071000"/>
                <a:gd name="connsiteX1" fmla="*/ 7704945 w 7704945"/>
                <a:gd name="connsiteY1" fmla="*/ 0 h 1071000"/>
                <a:gd name="connsiteX2" fmla="*/ 7704945 w 7704945"/>
                <a:gd name="connsiteY2" fmla="*/ 1071000 h 1071000"/>
                <a:gd name="connsiteX3" fmla="*/ 0 w 7704945"/>
                <a:gd name="connsiteY3" fmla="*/ 1071000 h 1071000"/>
                <a:gd name="connsiteX4" fmla="*/ 0 w 7704945"/>
                <a:gd name="connsiteY4" fmla="*/ 0 h 107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945" h="1071000">
                  <a:moveTo>
                    <a:pt x="0" y="0"/>
                  </a:moveTo>
                  <a:lnTo>
                    <a:pt x="7704945" y="0"/>
                  </a:lnTo>
                  <a:lnTo>
                    <a:pt x="7704945" y="1071000"/>
                  </a:lnTo>
                  <a:lnTo>
                    <a:pt x="0" y="10710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7989" tIns="354076" rIns="597989"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1" kern="1200" dirty="0" smtClean="0">
                  <a:solidFill>
                    <a:schemeClr val="tx2"/>
                  </a:solidFill>
                </a:rPr>
                <a:t>Claim that </a:t>
              </a:r>
              <a:r>
                <a:rPr lang="en-IN" sz="2000" b="0" i="1" kern="1200" dirty="0" smtClean="0">
                  <a:solidFill>
                    <a:schemeClr val="tx2"/>
                  </a:solidFill>
                </a:rPr>
                <a:t>circumstances forced an individual to commit an illegal act</a:t>
              </a:r>
              <a:endParaRPr lang="en-US" sz="2000" kern="1200" dirty="0">
                <a:solidFill>
                  <a:schemeClr val="tx2"/>
                </a:solidFill>
              </a:endParaRPr>
            </a:p>
          </p:txBody>
        </p:sp>
        <p:sp>
          <p:nvSpPr>
            <p:cNvPr id="10" name="Freeform 9"/>
            <p:cNvSpPr/>
            <p:nvPr/>
          </p:nvSpPr>
          <p:spPr>
            <a:xfrm>
              <a:off x="1149745" y="3687153"/>
              <a:ext cx="5393461" cy="501840"/>
            </a:xfrm>
            <a:custGeom>
              <a:avLst/>
              <a:gdLst>
                <a:gd name="connsiteX0" fmla="*/ 0 w 5393461"/>
                <a:gd name="connsiteY0" fmla="*/ 83642 h 501840"/>
                <a:gd name="connsiteX1" fmla="*/ 83642 w 5393461"/>
                <a:gd name="connsiteY1" fmla="*/ 0 h 501840"/>
                <a:gd name="connsiteX2" fmla="*/ 5309819 w 5393461"/>
                <a:gd name="connsiteY2" fmla="*/ 0 h 501840"/>
                <a:gd name="connsiteX3" fmla="*/ 5393461 w 5393461"/>
                <a:gd name="connsiteY3" fmla="*/ 83642 h 501840"/>
                <a:gd name="connsiteX4" fmla="*/ 5393461 w 5393461"/>
                <a:gd name="connsiteY4" fmla="*/ 418198 h 501840"/>
                <a:gd name="connsiteX5" fmla="*/ 5309819 w 5393461"/>
                <a:gd name="connsiteY5" fmla="*/ 501840 h 501840"/>
                <a:gd name="connsiteX6" fmla="*/ 83642 w 5393461"/>
                <a:gd name="connsiteY6" fmla="*/ 501840 h 501840"/>
                <a:gd name="connsiteX7" fmla="*/ 0 w 5393461"/>
                <a:gd name="connsiteY7" fmla="*/ 418198 h 501840"/>
                <a:gd name="connsiteX8" fmla="*/ 0 w 5393461"/>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3461" h="501840">
                  <a:moveTo>
                    <a:pt x="0" y="83642"/>
                  </a:moveTo>
                  <a:cubicBezTo>
                    <a:pt x="0" y="37448"/>
                    <a:pt x="37448" y="0"/>
                    <a:pt x="83642" y="0"/>
                  </a:cubicBezTo>
                  <a:lnTo>
                    <a:pt x="5309819" y="0"/>
                  </a:lnTo>
                  <a:cubicBezTo>
                    <a:pt x="5356013" y="0"/>
                    <a:pt x="5393461" y="37448"/>
                    <a:pt x="5393461" y="83642"/>
                  </a:cubicBezTo>
                  <a:lnTo>
                    <a:pt x="5393461" y="418198"/>
                  </a:lnTo>
                  <a:cubicBezTo>
                    <a:pt x="5393461" y="464392"/>
                    <a:pt x="5356013" y="501840"/>
                    <a:pt x="5309819" y="501840"/>
                  </a:cubicBezTo>
                  <a:lnTo>
                    <a:pt x="83642" y="501840"/>
                  </a:lnTo>
                  <a:cubicBezTo>
                    <a:pt x="37448" y="501840"/>
                    <a:pt x="0" y="464392"/>
                    <a:pt x="0" y="418198"/>
                  </a:cubicBezTo>
                  <a:lnTo>
                    <a:pt x="0" y="836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8358" tIns="24498" rIns="228358" bIns="24498" numCol="1" spcCol="1270" anchor="ctr" anchorCtr="0">
              <a:noAutofit/>
            </a:bodyPr>
            <a:lstStyle/>
            <a:p>
              <a:pPr lvl="0" algn="l" defTabSz="977900" rtl="0">
                <a:lnSpc>
                  <a:spcPct val="90000"/>
                </a:lnSpc>
                <a:spcBef>
                  <a:spcPct val="0"/>
                </a:spcBef>
                <a:spcAft>
                  <a:spcPct val="35000"/>
                </a:spcAft>
              </a:pPr>
              <a:r>
                <a:rPr lang="en-US" sz="2200" b="1" kern="1200" dirty="0" smtClean="0"/>
                <a:t>Necessity</a:t>
              </a:r>
              <a:endParaRPr lang="en-US" sz="2200" kern="1200" dirty="0"/>
            </a:p>
          </p:txBody>
        </p:sp>
      </p:grpSp>
      <p:grpSp>
        <p:nvGrpSpPr>
          <p:cNvPr id="16" name="Group 15"/>
          <p:cNvGrpSpPr/>
          <p:nvPr/>
        </p:nvGrpSpPr>
        <p:grpSpPr>
          <a:xfrm>
            <a:off x="764498" y="5100873"/>
            <a:ext cx="7704945" cy="1321920"/>
            <a:chOff x="764498" y="5100873"/>
            <a:chExt cx="7704945" cy="1321920"/>
          </a:xfrm>
        </p:grpSpPr>
        <p:sp>
          <p:nvSpPr>
            <p:cNvPr id="11" name="Freeform 10" descr="There are four small rectangular boxes with rounded edges partially overlapping four large rectangular boxes with sharp edges. Each pair of small and large boxes is placed one below the other. The content in the larger box explains the term provided in the smaller box. &#10;In the first pair of boxes, the smaller box is labeled Duress and the larger box reads unlawful pressure that causes a person to perform a criminal act.&#10;In the second pair of boxes, the smaller box is labeled Self-defense and the larger box reads legally recognized privilege to protect one’s self from injury.&#10;In the third pair of boxes, the smaller box is labeled Necessity and the larger box reads claim that circumstances forced an individual to commit an illegal act.&#10;In the fourth pair of boxes, the smaller box is labeled Entrapment and the larger box reads claim that a public official forced to commit a crime that the individual would otherwise not have committed.&#10;" title="Justification Defenses"/>
            <p:cNvSpPr/>
            <p:nvPr/>
          </p:nvSpPr>
          <p:spPr>
            <a:xfrm>
              <a:off x="764498" y="5351793"/>
              <a:ext cx="7704945" cy="1071000"/>
            </a:xfrm>
            <a:custGeom>
              <a:avLst/>
              <a:gdLst>
                <a:gd name="connsiteX0" fmla="*/ 0 w 7704945"/>
                <a:gd name="connsiteY0" fmla="*/ 0 h 1071000"/>
                <a:gd name="connsiteX1" fmla="*/ 7704945 w 7704945"/>
                <a:gd name="connsiteY1" fmla="*/ 0 h 1071000"/>
                <a:gd name="connsiteX2" fmla="*/ 7704945 w 7704945"/>
                <a:gd name="connsiteY2" fmla="*/ 1071000 h 1071000"/>
                <a:gd name="connsiteX3" fmla="*/ 0 w 7704945"/>
                <a:gd name="connsiteY3" fmla="*/ 1071000 h 1071000"/>
                <a:gd name="connsiteX4" fmla="*/ 0 w 7704945"/>
                <a:gd name="connsiteY4" fmla="*/ 0 h 107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945" h="1071000">
                  <a:moveTo>
                    <a:pt x="0" y="0"/>
                  </a:moveTo>
                  <a:lnTo>
                    <a:pt x="7704945" y="0"/>
                  </a:lnTo>
                  <a:lnTo>
                    <a:pt x="7704945" y="1071000"/>
                  </a:lnTo>
                  <a:lnTo>
                    <a:pt x="0" y="10710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7989" tIns="354076" rIns="597989" bIns="142240" numCol="1" spcCol="1270" anchor="t" anchorCtr="0">
              <a:noAutofit/>
            </a:bodyPr>
            <a:lstStyle/>
            <a:p>
              <a:pPr marL="228600" lvl="1" indent="-228600" algn="l" defTabSz="889000" rtl="0">
                <a:lnSpc>
                  <a:spcPct val="90000"/>
                </a:lnSpc>
                <a:spcBef>
                  <a:spcPct val="0"/>
                </a:spcBef>
                <a:spcAft>
                  <a:spcPct val="15000"/>
                </a:spcAft>
                <a:buChar char="••"/>
              </a:pPr>
              <a:r>
                <a:rPr lang="en-IN" sz="2000" b="0" i="1" kern="1200" dirty="0" smtClean="0">
                  <a:solidFill>
                    <a:schemeClr val="tx2"/>
                  </a:solidFill>
                </a:rPr>
                <a:t>Claim that a public official forced to commit a crime </a:t>
              </a:r>
              <a:r>
                <a:rPr lang="en-US" sz="2000" b="0" i="1" kern="1200" dirty="0" smtClean="0">
                  <a:solidFill>
                    <a:schemeClr val="tx2"/>
                  </a:solidFill>
                </a:rPr>
                <a:t>that the individual would otherwise not have committed</a:t>
              </a:r>
              <a:endParaRPr lang="en-US" sz="2000" kern="1200" dirty="0">
                <a:solidFill>
                  <a:schemeClr val="tx2"/>
                </a:solidFill>
              </a:endParaRPr>
            </a:p>
          </p:txBody>
        </p:sp>
        <p:sp>
          <p:nvSpPr>
            <p:cNvPr id="12" name="Freeform 11"/>
            <p:cNvSpPr/>
            <p:nvPr/>
          </p:nvSpPr>
          <p:spPr>
            <a:xfrm>
              <a:off x="1149745" y="5100873"/>
              <a:ext cx="5393461" cy="501840"/>
            </a:xfrm>
            <a:custGeom>
              <a:avLst/>
              <a:gdLst>
                <a:gd name="connsiteX0" fmla="*/ 0 w 5393461"/>
                <a:gd name="connsiteY0" fmla="*/ 83642 h 501840"/>
                <a:gd name="connsiteX1" fmla="*/ 83642 w 5393461"/>
                <a:gd name="connsiteY1" fmla="*/ 0 h 501840"/>
                <a:gd name="connsiteX2" fmla="*/ 5309819 w 5393461"/>
                <a:gd name="connsiteY2" fmla="*/ 0 h 501840"/>
                <a:gd name="connsiteX3" fmla="*/ 5393461 w 5393461"/>
                <a:gd name="connsiteY3" fmla="*/ 83642 h 501840"/>
                <a:gd name="connsiteX4" fmla="*/ 5393461 w 5393461"/>
                <a:gd name="connsiteY4" fmla="*/ 418198 h 501840"/>
                <a:gd name="connsiteX5" fmla="*/ 5309819 w 5393461"/>
                <a:gd name="connsiteY5" fmla="*/ 501840 h 501840"/>
                <a:gd name="connsiteX6" fmla="*/ 83642 w 5393461"/>
                <a:gd name="connsiteY6" fmla="*/ 501840 h 501840"/>
                <a:gd name="connsiteX7" fmla="*/ 0 w 5393461"/>
                <a:gd name="connsiteY7" fmla="*/ 418198 h 501840"/>
                <a:gd name="connsiteX8" fmla="*/ 0 w 5393461"/>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3461" h="501840">
                  <a:moveTo>
                    <a:pt x="0" y="83642"/>
                  </a:moveTo>
                  <a:cubicBezTo>
                    <a:pt x="0" y="37448"/>
                    <a:pt x="37448" y="0"/>
                    <a:pt x="83642" y="0"/>
                  </a:cubicBezTo>
                  <a:lnTo>
                    <a:pt x="5309819" y="0"/>
                  </a:lnTo>
                  <a:cubicBezTo>
                    <a:pt x="5356013" y="0"/>
                    <a:pt x="5393461" y="37448"/>
                    <a:pt x="5393461" y="83642"/>
                  </a:cubicBezTo>
                  <a:lnTo>
                    <a:pt x="5393461" y="418198"/>
                  </a:lnTo>
                  <a:cubicBezTo>
                    <a:pt x="5393461" y="464392"/>
                    <a:pt x="5356013" y="501840"/>
                    <a:pt x="5309819" y="501840"/>
                  </a:cubicBezTo>
                  <a:lnTo>
                    <a:pt x="83642" y="501840"/>
                  </a:lnTo>
                  <a:cubicBezTo>
                    <a:pt x="37448" y="501840"/>
                    <a:pt x="0" y="464392"/>
                    <a:pt x="0" y="418198"/>
                  </a:cubicBezTo>
                  <a:lnTo>
                    <a:pt x="0" y="8364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8358" tIns="24498" rIns="228358" bIns="24498" numCol="1" spcCol="1270" anchor="ctr" anchorCtr="0">
              <a:noAutofit/>
            </a:bodyPr>
            <a:lstStyle/>
            <a:p>
              <a:pPr lvl="0" algn="l" defTabSz="977900" rtl="0">
                <a:lnSpc>
                  <a:spcPct val="90000"/>
                </a:lnSpc>
                <a:spcBef>
                  <a:spcPct val="0"/>
                </a:spcBef>
                <a:spcAft>
                  <a:spcPct val="35000"/>
                </a:spcAft>
              </a:pPr>
              <a:r>
                <a:rPr lang="en-US" sz="2200" b="1" kern="1200" dirty="0" smtClean="0"/>
                <a:t>Entrapment</a:t>
              </a:r>
              <a:endParaRPr lang="en-US" sz="2200" kern="1200" dirty="0"/>
            </a:p>
          </p:txBody>
        </p:sp>
      </p:grpSp>
    </p:spTree>
    <p:extLst>
      <p:ext uri="{BB962C8B-B14F-4D97-AF65-F5344CB8AC3E}">
        <p14:creationId xmlns:p14="http://schemas.microsoft.com/office/powerpoint/2010/main" val="37224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19237" y="2852928"/>
            <a:ext cx="6105525" cy="2546118"/>
          </a:xfrm>
        </p:spPr>
        <p:txBody>
          <a:bodyPr>
            <a:normAutofit fontScale="90000"/>
          </a:bodyPr>
          <a:lstStyle/>
          <a:p>
            <a:pPr eaLnBrk="1" hangingPunct="1"/>
            <a:r>
              <a:rPr lang="en-US" sz="3600" dirty="0">
                <a:solidFill>
                  <a:srgbClr val="D09545"/>
                </a:solidFill>
                <a:latin typeface="+mn-lt"/>
                <a:cs typeface="Arial" charset="0"/>
              </a:rPr>
              <a:t>LO - 5</a:t>
            </a:r>
            <a:r>
              <a:rPr lang="en-US" dirty="0">
                <a:cs typeface="Arial" charset="0"/>
              </a:rPr>
              <a:t/>
            </a:r>
            <a:br>
              <a:rPr lang="en-US" dirty="0">
                <a:cs typeface="Arial" charset="0"/>
              </a:rPr>
            </a:br>
            <a:r>
              <a:rPr lang="en-IN" sz="2800" b="0" dirty="0"/>
              <a:t>Explain the importance of the due process clause in the criminal justice system</a:t>
            </a:r>
            <a:r>
              <a:rPr lang="en-US" dirty="0">
                <a:cs typeface="Arial" charset="0"/>
              </a:rPr>
              <a:t/>
            </a:r>
            <a:br>
              <a:rPr lang="en-US" dirty="0">
                <a:cs typeface="Arial" charset="0"/>
              </a:rPr>
            </a:br>
            <a:r>
              <a:rPr lang="en-US" b="0" dirty="0">
                <a:cs typeface="Arial" charset="0"/>
              </a:rPr>
              <a:t/>
            </a:r>
            <a:br>
              <a:rPr lang="en-US" b="0" dirty="0">
                <a:cs typeface="Arial" charset="0"/>
              </a:rPr>
            </a:br>
            <a:endParaRPr lang="en-US" b="0" dirty="0">
              <a:cs typeface="Arial" charset="0"/>
            </a:endParaRPr>
          </a:p>
        </p:txBody>
      </p:sp>
    </p:spTree>
    <p:extLst>
      <p:ext uri="{BB962C8B-B14F-4D97-AF65-F5344CB8AC3E}">
        <p14:creationId xmlns:p14="http://schemas.microsoft.com/office/powerpoint/2010/main" val="1370127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dirty="0" smtClean="0"/>
              <a:t>Types of Criminal </a:t>
            </a:r>
            <a:r>
              <a:rPr lang="en-US" dirty="0"/>
              <a:t>Law</a:t>
            </a:r>
            <a:endParaRPr lang="en-IN" dirty="0"/>
          </a:p>
        </p:txBody>
      </p:sp>
      <p:sp>
        <p:nvSpPr>
          <p:cNvPr id="6" name="Content Placeholder 5"/>
          <p:cNvSpPr>
            <a:spLocks noGrp="1"/>
          </p:cNvSpPr>
          <p:nvPr>
            <p:ph idx="1"/>
          </p:nvPr>
        </p:nvSpPr>
        <p:spPr/>
        <p:txBody>
          <a:bodyPr/>
          <a:lstStyle/>
          <a:p>
            <a:pPr>
              <a:spcBef>
                <a:spcPct val="50000"/>
              </a:spcBef>
            </a:pPr>
            <a:r>
              <a:rPr lang="en-US" b="1" dirty="0"/>
              <a:t>Substantive </a:t>
            </a:r>
            <a:r>
              <a:rPr lang="en-US" b="1" dirty="0" smtClean="0"/>
              <a:t>criminal law</a:t>
            </a:r>
            <a:r>
              <a:rPr lang="en-US" dirty="0" smtClean="0"/>
              <a:t>: Defines the rights and duties of individuals with respect to one another</a:t>
            </a:r>
          </a:p>
          <a:p>
            <a:r>
              <a:rPr lang="en-IN" b="1" dirty="0"/>
              <a:t>Procedural </a:t>
            </a:r>
            <a:r>
              <a:rPr lang="en-IN" b="1" dirty="0" smtClean="0"/>
              <a:t>criminal law</a:t>
            </a:r>
            <a:r>
              <a:rPr lang="en-IN" dirty="0" smtClean="0"/>
              <a:t>:</a:t>
            </a:r>
            <a:r>
              <a:rPr lang="en-IN" b="1" dirty="0" smtClean="0"/>
              <a:t> </a:t>
            </a:r>
            <a:r>
              <a:rPr lang="en-IN" dirty="0" smtClean="0"/>
              <a:t>Defines how </a:t>
            </a:r>
            <a:r>
              <a:rPr lang="en-IN" dirty="0"/>
              <a:t>rights and duties of individuals may be enforced</a:t>
            </a:r>
            <a:endParaRPr lang="en-US" dirty="0"/>
          </a:p>
          <a:p>
            <a:endParaRPr lang="en-IN" dirty="0"/>
          </a:p>
        </p:txBody>
      </p:sp>
      <p:pic>
        <p:nvPicPr>
          <p:cNvPr id="4" name="Picture 3" descr="This image shows a huge building.  The building is built out of marble. There is a triangular rooftop in the central part of the building. The roof top is ersted on eight columns. This part rests on a slope. There are eight steps leading to the building in the front portico. " title="Types of Criminal La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377" y="4172628"/>
            <a:ext cx="3995987" cy="2455002"/>
          </a:xfrm>
          <a:prstGeom prst="rect">
            <a:avLst/>
          </a:prstGeom>
        </p:spPr>
      </p:pic>
    </p:spTree>
    <p:extLst>
      <p:ext uri="{BB962C8B-B14F-4D97-AF65-F5344CB8AC3E}">
        <p14:creationId xmlns:p14="http://schemas.microsoft.com/office/powerpoint/2010/main" val="100477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cs typeface="Arial" charset="0"/>
              </a:rPr>
              <a:t>Due Process Clause</a:t>
            </a:r>
            <a:endParaRPr lang="en-US" dirty="0">
              <a:cs typeface="Arial" charset="0"/>
            </a:endParaRPr>
          </a:p>
        </p:txBody>
      </p:sp>
      <p:sp>
        <p:nvSpPr>
          <p:cNvPr id="47107" name="Rectangle 3"/>
          <p:cNvSpPr>
            <a:spLocks noGrp="1" noChangeArrowheads="1"/>
          </p:cNvSpPr>
          <p:nvPr>
            <p:ph idx="1"/>
          </p:nvPr>
        </p:nvSpPr>
        <p:spPr>
          <a:xfrm>
            <a:off x="690568" y="1411170"/>
            <a:ext cx="7943483" cy="4456113"/>
          </a:xfrm>
        </p:spPr>
        <p:txBody>
          <a:bodyPr/>
          <a:lstStyle/>
          <a:p>
            <a:r>
              <a:rPr lang="en-IN" dirty="0" smtClean="0"/>
              <a:t>Guarantees </a:t>
            </a:r>
            <a:r>
              <a:rPr lang="en-IN" dirty="0"/>
              <a:t>that no person shall </a:t>
            </a:r>
            <a:r>
              <a:rPr lang="en-IN" dirty="0" smtClean="0"/>
              <a:t>be deprived </a:t>
            </a:r>
            <a:r>
              <a:rPr lang="en-IN" dirty="0"/>
              <a:t>of life, liberty, or property without due process of </a:t>
            </a:r>
            <a:r>
              <a:rPr lang="en-IN" dirty="0" smtClean="0"/>
              <a:t>law</a:t>
            </a:r>
          </a:p>
          <a:p>
            <a:r>
              <a:rPr lang="en-IN" dirty="0" smtClean="0"/>
              <a:t>Types</a:t>
            </a:r>
          </a:p>
          <a:p>
            <a:pPr lvl="1"/>
            <a:r>
              <a:rPr lang="en-US" b="1" dirty="0">
                <a:cs typeface="Arial" charset="0"/>
              </a:rPr>
              <a:t>Procedural due </a:t>
            </a:r>
            <a:r>
              <a:rPr lang="en-US" b="1" dirty="0" smtClean="0">
                <a:cs typeface="Arial" charset="0"/>
              </a:rPr>
              <a:t>process</a:t>
            </a:r>
            <a:endParaRPr lang="en-US" dirty="0">
              <a:cs typeface="Arial" charset="0"/>
            </a:endParaRPr>
          </a:p>
          <a:p>
            <a:pPr lvl="1"/>
            <a:r>
              <a:rPr lang="en-US" b="1" dirty="0">
                <a:cs typeface="Arial" charset="0"/>
              </a:rPr>
              <a:t>Substantive due </a:t>
            </a:r>
            <a:r>
              <a:rPr lang="en-US" b="1" dirty="0" smtClean="0">
                <a:cs typeface="Arial" charset="0"/>
              </a:rPr>
              <a:t>process</a:t>
            </a:r>
            <a:endParaRPr lang="en-IN" dirty="0" smtClean="0"/>
          </a:p>
        </p:txBody>
      </p:sp>
      <p:pic>
        <p:nvPicPr>
          <p:cNvPr id="2" name="Picture 1" descr="This image shows a woman dressed in a police uniform raising her hands. She is wearing a sleeveless overcoat and a pair of hand gloves. Her hair is tied up with a claw clip. There is a man standing in front of her whose hands are also raised. The man is bald and is wearing glasses. He is holding a card and looking at the woman standing on his side. " title="Due Process Clau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752" y="2493819"/>
            <a:ext cx="2736612" cy="3898836"/>
          </a:xfrm>
          <a:prstGeom prst="rect">
            <a:avLst/>
          </a:prstGeom>
        </p:spPr>
      </p:pic>
    </p:spTree>
    <p:extLst>
      <p:ext uri="{BB962C8B-B14F-4D97-AF65-F5344CB8AC3E}">
        <p14:creationId xmlns:p14="http://schemas.microsoft.com/office/powerpoint/2010/main" val="829111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solidFill>
                  <a:schemeClr val="tx2"/>
                </a:solidFill>
              </a:rPr>
              <a:t>List the four written sources of American criminal law</a:t>
            </a:r>
          </a:p>
          <a:p>
            <a:r>
              <a:rPr lang="en-IN" dirty="0">
                <a:solidFill>
                  <a:schemeClr val="tx2"/>
                </a:solidFill>
              </a:rPr>
              <a:t>Discuss the primary goals of civil law and criminal law and explain how these goals are realized</a:t>
            </a:r>
            <a:endParaRPr lang="en-US" dirty="0">
              <a:solidFill>
                <a:schemeClr val="tx2"/>
              </a:solidFill>
            </a:endParaRPr>
          </a:p>
          <a:p>
            <a:r>
              <a:rPr lang="en-US" dirty="0">
                <a:solidFill>
                  <a:schemeClr val="tx2"/>
                </a:solidFill>
              </a:rPr>
              <a:t>List and briefly define the most important excuse defenses for crimes</a:t>
            </a:r>
          </a:p>
          <a:p>
            <a:r>
              <a:rPr lang="en-US" dirty="0">
                <a:solidFill>
                  <a:schemeClr val="tx2"/>
                </a:solidFill>
              </a:rPr>
              <a:t>Describe the four most important justification criminal defenses</a:t>
            </a:r>
          </a:p>
          <a:p>
            <a:r>
              <a:rPr lang="en-IN" dirty="0">
                <a:solidFill>
                  <a:schemeClr val="tx2"/>
                </a:solidFill>
              </a:rPr>
              <a:t>Explain the importance of the due process clause in the criminal justice system</a:t>
            </a:r>
            <a:endParaRPr lang="en-US" dirty="0">
              <a:solidFill>
                <a:schemeClr val="tx2"/>
              </a:solidFill>
            </a:endParaRPr>
          </a:p>
        </p:txBody>
      </p:sp>
      <p:sp>
        <p:nvSpPr>
          <p:cNvPr id="20482" name="Rectangle 2" hidden="1"/>
          <p:cNvSpPr>
            <a:spLocks noGrp="1" noChangeArrowheads="1"/>
          </p:cNvSpPr>
          <p:nvPr>
            <p:ph type="title"/>
          </p:nvPr>
        </p:nvSpPr>
        <p:spPr/>
        <p:txBody>
          <a:bodyPr/>
          <a:lstStyle/>
          <a:p>
            <a:pPr eaLnBrk="1" hangingPunct="1"/>
            <a:r>
              <a:rPr lang="en-US" dirty="0" smtClean="0">
                <a:latin typeface="Arial" charset="0"/>
                <a:cs typeface="Arial" charset="0"/>
              </a:rPr>
              <a:t>Learning Outcomes</a:t>
            </a:r>
            <a:endParaRPr lang="en-US" dirty="0">
              <a:latin typeface="Arial" charset="0"/>
              <a:cs typeface="Arial" charset="0"/>
            </a:endParaRPr>
          </a:p>
        </p:txBody>
      </p:sp>
    </p:spTree>
    <p:extLst>
      <p:ext uri="{BB962C8B-B14F-4D97-AF65-F5344CB8AC3E}">
        <p14:creationId xmlns:p14="http://schemas.microsoft.com/office/powerpoint/2010/main" val="360899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sz="3600" dirty="0" smtClean="0"/>
              <a:t>Careers in Criminal Justice</a:t>
            </a:r>
            <a:r>
              <a:rPr lang="en-IN" sz="3600" dirty="0"/>
              <a:t>: </a:t>
            </a:r>
            <a:r>
              <a:rPr lang="en-IN" sz="3600" dirty="0" smtClean="0"/>
              <a:t>Paralegal/Legal Assistant</a:t>
            </a:r>
            <a:r>
              <a:rPr lang="en-IN" sz="3600" dirty="0"/>
              <a:t/>
            </a:r>
            <a:br>
              <a:rPr lang="en-IN" sz="3600" dirty="0"/>
            </a:br>
            <a:endParaRPr lang="en-IN" sz="3600" dirty="0"/>
          </a:p>
        </p:txBody>
      </p:sp>
      <p:sp>
        <p:nvSpPr>
          <p:cNvPr id="3" name="Content Placeholder 2"/>
          <p:cNvSpPr>
            <a:spLocks noGrp="1"/>
          </p:cNvSpPr>
          <p:nvPr>
            <p:ph idx="1"/>
          </p:nvPr>
        </p:nvSpPr>
        <p:spPr/>
        <p:txBody>
          <a:bodyPr/>
          <a:lstStyle/>
          <a:p>
            <a:r>
              <a:rPr lang="en-IN" dirty="0" smtClean="0"/>
              <a:t>Job </a:t>
            </a:r>
            <a:r>
              <a:rPr lang="en-IN" dirty="0"/>
              <a:t>d</a:t>
            </a:r>
            <a:r>
              <a:rPr lang="en-IN" dirty="0" smtClean="0"/>
              <a:t>escription</a:t>
            </a:r>
            <a:endParaRPr lang="en-IN" dirty="0"/>
          </a:p>
          <a:p>
            <a:pPr lvl="1"/>
            <a:r>
              <a:rPr lang="en-IN" dirty="0" smtClean="0"/>
              <a:t>Assist </a:t>
            </a:r>
            <a:r>
              <a:rPr lang="en-IN" dirty="0"/>
              <a:t>lawyers in </a:t>
            </a:r>
            <a:r>
              <a:rPr lang="en-IN" dirty="0" smtClean="0"/>
              <a:t>all </a:t>
            </a:r>
            <a:r>
              <a:rPr lang="en-IN" dirty="0"/>
              <a:t>aspects of legal </a:t>
            </a:r>
            <a:r>
              <a:rPr lang="en-IN" dirty="0" smtClean="0"/>
              <a:t>work</a:t>
            </a:r>
          </a:p>
          <a:p>
            <a:r>
              <a:rPr lang="en-IN" dirty="0"/>
              <a:t>Training requirement</a:t>
            </a:r>
          </a:p>
          <a:p>
            <a:pPr lvl="1"/>
            <a:r>
              <a:rPr lang="en-IN" dirty="0"/>
              <a:t>Community college-level paralegal program that leads to an associate degree</a:t>
            </a:r>
          </a:p>
          <a:p>
            <a:pPr lvl="1"/>
            <a:r>
              <a:rPr lang="en-IN" dirty="0"/>
              <a:t>A </a:t>
            </a:r>
            <a:r>
              <a:rPr lang="it-IT" dirty="0"/>
              <a:t>certificate in paralegal studies</a:t>
            </a:r>
          </a:p>
          <a:p>
            <a:r>
              <a:rPr lang="en-IN" dirty="0"/>
              <a:t>Annual salary range</a:t>
            </a:r>
          </a:p>
          <a:p>
            <a:pPr lvl="1"/>
            <a:r>
              <a:rPr lang="en-IN" dirty="0"/>
              <a:t>$40,000-$77,000</a:t>
            </a:r>
          </a:p>
          <a:p>
            <a:pPr marL="0" indent="0">
              <a:buNone/>
            </a:pPr>
            <a:endParaRPr lang="en-IN" dirty="0"/>
          </a:p>
        </p:txBody>
      </p:sp>
      <p:pic>
        <p:nvPicPr>
          <p:cNvPr id="4" name="Picture 3" descr="This image shows a woman dressed in a  turtleneck sweater, a black overcoat, and a jeans pant. She is standing and holding a thick file holder. She is looking down and smiling at a man sitting nearby. The man is wearing a suit. He is going through a set of papers. There is a telephone in front of him, on the table. There is a mouse on the table seen toward his left.   " title="Careers in Criminal Just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868" y="4500563"/>
            <a:ext cx="2650506" cy="1938481"/>
          </a:xfrm>
          <a:prstGeom prst="rect">
            <a:avLst/>
          </a:prstGeom>
        </p:spPr>
      </p:pic>
    </p:spTree>
    <p:extLst>
      <p:ext uri="{BB962C8B-B14F-4D97-AF65-F5344CB8AC3E}">
        <p14:creationId xmlns:p14="http://schemas.microsoft.com/office/powerpoint/2010/main" val="3929216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Careers in Criminal </a:t>
            </a:r>
            <a:r>
              <a:rPr lang="en-IN" dirty="0" smtClean="0"/>
              <a:t>Justice: Criminal Court Judge</a:t>
            </a:r>
            <a:endParaRPr lang="en-IN" sz="2000" b="0" dirty="0"/>
          </a:p>
        </p:txBody>
      </p:sp>
      <p:sp>
        <p:nvSpPr>
          <p:cNvPr id="3" name="Content Placeholder 2"/>
          <p:cNvSpPr>
            <a:spLocks noGrp="1"/>
          </p:cNvSpPr>
          <p:nvPr>
            <p:ph idx="1"/>
          </p:nvPr>
        </p:nvSpPr>
        <p:spPr/>
        <p:txBody>
          <a:bodyPr/>
          <a:lstStyle/>
          <a:p>
            <a:r>
              <a:rPr lang="en-IN" sz="3100" dirty="0" smtClean="0"/>
              <a:t>Job </a:t>
            </a:r>
            <a:r>
              <a:rPr lang="en-IN" sz="3100" dirty="0"/>
              <a:t>d</a:t>
            </a:r>
            <a:r>
              <a:rPr lang="en-IN" sz="3100" dirty="0" smtClean="0"/>
              <a:t>escription</a:t>
            </a:r>
            <a:endParaRPr lang="en-IN" sz="3100" dirty="0"/>
          </a:p>
          <a:p>
            <a:pPr lvl="1"/>
            <a:r>
              <a:rPr lang="en-IN" sz="2600" dirty="0" smtClean="0"/>
              <a:t>Preside </a:t>
            </a:r>
            <a:r>
              <a:rPr lang="en-IN" sz="2600" dirty="0"/>
              <a:t>over trials and hearings </a:t>
            </a:r>
            <a:endParaRPr lang="en-IN" sz="2600" dirty="0" smtClean="0"/>
          </a:p>
          <a:p>
            <a:pPr lvl="1"/>
            <a:r>
              <a:rPr lang="en-IN" sz="2600" dirty="0" smtClean="0"/>
              <a:t>Rule </a:t>
            </a:r>
            <a:r>
              <a:rPr lang="en-IN" sz="2600" dirty="0"/>
              <a:t>on admissibility of evidence, monitor the testimony of witnesses, </a:t>
            </a:r>
            <a:r>
              <a:rPr lang="en-IN" sz="2600" dirty="0" smtClean="0"/>
              <a:t>and settle disputes</a:t>
            </a:r>
          </a:p>
          <a:p>
            <a:r>
              <a:rPr lang="en-IN" sz="3100" dirty="0"/>
              <a:t>Training requirement</a:t>
            </a:r>
          </a:p>
          <a:p>
            <a:pPr lvl="1"/>
            <a:r>
              <a:rPr lang="en-IN" sz="2600" dirty="0"/>
              <a:t>A law degree and several years of legal experience</a:t>
            </a:r>
          </a:p>
          <a:p>
            <a:r>
              <a:rPr lang="en-IN" sz="3100" dirty="0" smtClean="0"/>
              <a:t>Annual </a:t>
            </a:r>
            <a:r>
              <a:rPr lang="en-IN" sz="3100" dirty="0"/>
              <a:t>salary range</a:t>
            </a:r>
          </a:p>
          <a:p>
            <a:pPr lvl="1"/>
            <a:r>
              <a:rPr lang="en-IN" sz="2600" dirty="0" smtClean="0"/>
              <a:t>$104,000-$180,000</a:t>
            </a:r>
          </a:p>
          <a:p>
            <a:pPr marL="0" indent="0">
              <a:buNone/>
            </a:pPr>
            <a:endParaRPr lang="en-IN" dirty="0"/>
          </a:p>
        </p:txBody>
      </p:sp>
      <p:pic>
        <p:nvPicPr>
          <p:cNvPr id="4" name="Picture 3" descr="This image shows a judge sitting. His head is full shaven and he has a thin line of beard and moustache. There is a table on which his left hand is resting. There is a pair of golden scales on the table. The scales are two plates connected by metallic strings. There is a gavel right behind the scales." title="Careers in Criminal Jus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099" y="4301404"/>
            <a:ext cx="1868789" cy="2041116"/>
          </a:xfrm>
          <a:prstGeom prst="rect">
            <a:avLst/>
          </a:prstGeom>
        </p:spPr>
      </p:pic>
    </p:spTree>
    <p:extLst>
      <p:ext uri="{BB962C8B-B14F-4D97-AF65-F5344CB8AC3E}">
        <p14:creationId xmlns:p14="http://schemas.microsoft.com/office/powerpoint/2010/main" val="315734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919663" y="1487613"/>
            <a:ext cx="4038600" cy="4525963"/>
          </a:xfrm>
          <a:prstGeom prst="rect">
            <a:avLst/>
          </a:prstGeom>
        </p:spPr>
        <p:txBody>
          <a:bodyPr>
            <a:noAutofit/>
          </a:bodyPr>
          <a:lstStyle/>
          <a:p>
            <a:pPr marL="342900" indent="-342900">
              <a:spcBef>
                <a:spcPct val="20000"/>
              </a:spcBef>
              <a:buFont typeface="Arial" panose="020B0604020202020204" pitchFamily="34" charset="0"/>
              <a:buChar char="•"/>
            </a:pPr>
            <a:r>
              <a:rPr lang="en-US" sz="2000" dirty="0" smtClean="0">
                <a:solidFill>
                  <a:schemeClr val="tx2"/>
                </a:solidFill>
              </a:rPr>
              <a:t>Preponderance </a:t>
            </a:r>
            <a:r>
              <a:rPr lang="en-US" sz="2000" dirty="0">
                <a:solidFill>
                  <a:schemeClr val="tx2"/>
                </a:solidFill>
              </a:rPr>
              <a:t>of the evidence</a:t>
            </a:r>
          </a:p>
          <a:p>
            <a:pPr marL="342900" indent="-342900">
              <a:spcBef>
                <a:spcPct val="20000"/>
              </a:spcBef>
              <a:buFont typeface="Arial" panose="020B0604020202020204" pitchFamily="34" charset="0"/>
              <a:buChar char="•"/>
            </a:pPr>
            <a:r>
              <a:rPr lang="en-US" sz="2000" dirty="0">
                <a:solidFill>
                  <a:schemeClr val="tx2"/>
                </a:solidFill>
              </a:rPr>
              <a:t>Felony</a:t>
            </a:r>
          </a:p>
          <a:p>
            <a:pPr marL="342900" indent="-342900">
              <a:spcBef>
                <a:spcPct val="20000"/>
              </a:spcBef>
              <a:buFont typeface="Arial" panose="020B0604020202020204" pitchFamily="34" charset="0"/>
              <a:buChar char="•"/>
            </a:pPr>
            <a:r>
              <a:rPr lang="en-US" sz="2000" dirty="0">
                <a:solidFill>
                  <a:schemeClr val="tx2"/>
                </a:solidFill>
              </a:rPr>
              <a:t>Misdemeanor</a:t>
            </a:r>
          </a:p>
          <a:p>
            <a:pPr marL="342900" indent="-342900">
              <a:spcBef>
                <a:spcPct val="20000"/>
              </a:spcBef>
              <a:buFont typeface="Arial" panose="020B0604020202020204" pitchFamily="34" charset="0"/>
              <a:buChar char="•"/>
            </a:pPr>
            <a:r>
              <a:rPr lang="en-IN" sz="2000" dirty="0">
                <a:solidFill>
                  <a:schemeClr val="tx2"/>
                </a:solidFill>
              </a:rPr>
              <a:t>Infraction</a:t>
            </a:r>
          </a:p>
          <a:p>
            <a:pPr marL="342900" indent="-342900">
              <a:spcBef>
                <a:spcPct val="20000"/>
              </a:spcBef>
              <a:buFont typeface="Arial" panose="020B0604020202020204" pitchFamily="34" charset="0"/>
              <a:buChar char="•"/>
            </a:pPr>
            <a:r>
              <a:rPr lang="en-IN" sz="2000" i="1" dirty="0">
                <a:solidFill>
                  <a:schemeClr val="tx2"/>
                </a:solidFill>
              </a:rPr>
              <a:t>Mala in </a:t>
            </a:r>
            <a:r>
              <a:rPr lang="en-IN" sz="2000" i="1" dirty="0" smtClean="0">
                <a:solidFill>
                  <a:schemeClr val="tx2"/>
                </a:solidFill>
              </a:rPr>
              <a:t>se</a:t>
            </a:r>
          </a:p>
          <a:p>
            <a:pPr marL="342900" indent="-342900">
              <a:lnSpc>
                <a:spcPct val="100000"/>
              </a:lnSpc>
              <a:spcBef>
                <a:spcPts val="480"/>
              </a:spcBef>
              <a:buFont typeface="Arial" panose="020B0604020202020204" pitchFamily="34" charset="0"/>
              <a:buChar char="•"/>
            </a:pPr>
            <a:r>
              <a:rPr lang="en-IN" sz="2000" i="1" dirty="0">
                <a:solidFill>
                  <a:schemeClr val="tx2"/>
                </a:solidFill>
              </a:rPr>
              <a:t>Mala </a:t>
            </a:r>
            <a:r>
              <a:rPr lang="en-IN" sz="2000" i="1" dirty="0" err="1">
                <a:solidFill>
                  <a:schemeClr val="tx2"/>
                </a:solidFill>
              </a:rPr>
              <a:t>prohibita</a:t>
            </a:r>
            <a:endParaRPr lang="en-IN" sz="2000" i="1" dirty="0">
              <a:solidFill>
                <a:schemeClr val="tx2"/>
              </a:solidFill>
            </a:endParaRPr>
          </a:p>
          <a:p>
            <a:pPr marL="342900" indent="-342900">
              <a:lnSpc>
                <a:spcPct val="100000"/>
              </a:lnSpc>
              <a:spcBef>
                <a:spcPts val="480"/>
              </a:spcBef>
              <a:buFont typeface="Arial" panose="020B0604020202020204" pitchFamily="34" charset="0"/>
              <a:buChar char="•"/>
            </a:pPr>
            <a:r>
              <a:rPr lang="en-IN" sz="2000" i="1" dirty="0">
                <a:solidFill>
                  <a:schemeClr val="tx2"/>
                </a:solidFill>
              </a:rPr>
              <a:t>Corpus </a:t>
            </a:r>
            <a:r>
              <a:rPr lang="en-IN" sz="2000" i="1" dirty="0" err="1">
                <a:solidFill>
                  <a:schemeClr val="tx2"/>
                </a:solidFill>
              </a:rPr>
              <a:t>delicti</a:t>
            </a:r>
            <a:endParaRPr lang="en-IN" sz="2000" i="1" dirty="0">
              <a:solidFill>
                <a:schemeClr val="tx2"/>
              </a:solidFill>
            </a:endParaRPr>
          </a:p>
          <a:p>
            <a:pPr marL="342900" indent="-342900">
              <a:lnSpc>
                <a:spcPct val="100000"/>
              </a:lnSpc>
              <a:spcBef>
                <a:spcPts val="480"/>
              </a:spcBef>
              <a:buFont typeface="Arial" panose="020B0604020202020204" pitchFamily="34" charset="0"/>
              <a:buChar char="•"/>
            </a:pPr>
            <a:r>
              <a:rPr lang="en-IN" sz="2000" dirty="0">
                <a:solidFill>
                  <a:schemeClr val="tx2"/>
                </a:solidFill>
              </a:rPr>
              <a:t>Actus </a:t>
            </a:r>
            <a:r>
              <a:rPr lang="en-IN" sz="2000" dirty="0" err="1">
                <a:solidFill>
                  <a:schemeClr val="tx2"/>
                </a:solidFill>
              </a:rPr>
              <a:t>reus</a:t>
            </a:r>
            <a:endParaRPr lang="en-IN" sz="2000" dirty="0">
              <a:solidFill>
                <a:schemeClr val="tx2"/>
              </a:solidFill>
            </a:endParaRPr>
          </a:p>
          <a:p>
            <a:pPr marL="342900" indent="-342900">
              <a:lnSpc>
                <a:spcPct val="100000"/>
              </a:lnSpc>
              <a:spcBef>
                <a:spcPts val="480"/>
              </a:spcBef>
              <a:buFont typeface="Arial" panose="020B0604020202020204" pitchFamily="34" charset="0"/>
              <a:buChar char="•"/>
            </a:pPr>
            <a:r>
              <a:rPr lang="en-IN" sz="2000" dirty="0">
                <a:solidFill>
                  <a:schemeClr val="tx2"/>
                </a:solidFill>
              </a:rPr>
              <a:t>Attempt</a:t>
            </a:r>
          </a:p>
          <a:p>
            <a:pPr marL="342900" indent="-342900">
              <a:lnSpc>
                <a:spcPct val="100000"/>
              </a:lnSpc>
              <a:spcBef>
                <a:spcPts val="480"/>
              </a:spcBef>
              <a:buFont typeface="Arial" panose="020B0604020202020204" pitchFamily="34" charset="0"/>
              <a:buChar char="•"/>
            </a:pPr>
            <a:r>
              <a:rPr lang="en-IN" sz="2000" dirty="0" err="1">
                <a:solidFill>
                  <a:schemeClr val="tx2"/>
                </a:solidFill>
              </a:rPr>
              <a:t>Mens</a:t>
            </a:r>
            <a:r>
              <a:rPr lang="en-IN" sz="2000" dirty="0">
                <a:solidFill>
                  <a:schemeClr val="tx2"/>
                </a:solidFill>
              </a:rPr>
              <a:t> rea</a:t>
            </a:r>
          </a:p>
          <a:p>
            <a:pPr marL="342900" indent="-342900">
              <a:lnSpc>
                <a:spcPct val="100000"/>
              </a:lnSpc>
              <a:spcBef>
                <a:spcPts val="480"/>
              </a:spcBef>
              <a:buFont typeface="Arial" panose="020B0604020202020204" pitchFamily="34" charset="0"/>
              <a:buChar char="•"/>
            </a:pPr>
            <a:r>
              <a:rPr lang="en-IN" sz="2000" dirty="0">
                <a:solidFill>
                  <a:schemeClr val="tx2"/>
                </a:solidFill>
              </a:rPr>
              <a:t>Negligence</a:t>
            </a:r>
          </a:p>
          <a:p>
            <a:pPr marL="342900" indent="-342900">
              <a:lnSpc>
                <a:spcPct val="100000"/>
              </a:lnSpc>
              <a:spcBef>
                <a:spcPts val="480"/>
              </a:spcBef>
              <a:buFont typeface="Arial" panose="020B0604020202020204" pitchFamily="34" charset="0"/>
              <a:buChar char="•"/>
            </a:pPr>
            <a:r>
              <a:rPr lang="en-IN" sz="2000" dirty="0">
                <a:solidFill>
                  <a:schemeClr val="tx2"/>
                </a:solidFill>
              </a:rPr>
              <a:t>Recklessness</a:t>
            </a:r>
          </a:p>
          <a:p>
            <a:pPr marL="342900" indent="-342900">
              <a:lnSpc>
                <a:spcPct val="100000"/>
              </a:lnSpc>
              <a:spcBef>
                <a:spcPts val="480"/>
              </a:spcBef>
              <a:buFont typeface="Arial" panose="020B0604020202020204" pitchFamily="34" charset="0"/>
              <a:buChar char="•"/>
            </a:pPr>
            <a:r>
              <a:rPr lang="en-IN" sz="2000" dirty="0">
                <a:solidFill>
                  <a:schemeClr val="tx2"/>
                </a:solidFill>
              </a:rPr>
              <a:t>Voluntary manslaughter</a:t>
            </a:r>
          </a:p>
          <a:p>
            <a:pPr marL="342900" indent="-342900">
              <a:spcBef>
                <a:spcPct val="20000"/>
              </a:spcBef>
              <a:buFont typeface="Arial" panose="020B0604020202020204" pitchFamily="34" charset="0"/>
              <a:buChar char="•"/>
            </a:pPr>
            <a:endParaRPr lang="en-IN" sz="2000" i="1" dirty="0" smtClean="0">
              <a:solidFill>
                <a:schemeClr val="tx2"/>
              </a:solidFill>
            </a:endParaRPr>
          </a:p>
          <a:p>
            <a:pPr marL="342900" indent="-342900">
              <a:spcBef>
                <a:spcPct val="20000"/>
              </a:spcBef>
              <a:buFont typeface="Arial" panose="020B0604020202020204" pitchFamily="34" charset="0"/>
              <a:buChar char="•"/>
            </a:pPr>
            <a:endParaRPr lang="en-US" sz="2000" dirty="0" smtClean="0">
              <a:solidFill>
                <a:schemeClr val="tx2"/>
              </a:solidFill>
            </a:endParaRPr>
          </a:p>
          <a:p>
            <a:pPr marL="342900" indent="-342900">
              <a:spcBef>
                <a:spcPct val="20000"/>
              </a:spcBef>
              <a:buFont typeface="Arial" panose="020B0604020202020204" pitchFamily="34" charset="0"/>
              <a:buChar char="•"/>
            </a:pPr>
            <a:endParaRPr lang="en-IN" dirty="0">
              <a:solidFill>
                <a:schemeClr val="tx2"/>
              </a:solidFill>
            </a:endParaRPr>
          </a:p>
          <a:p>
            <a:pPr marL="342900" indent="-342900">
              <a:spcBef>
                <a:spcPct val="20000"/>
              </a:spcBef>
              <a:buFont typeface="Arial" panose="020B0604020202020204" pitchFamily="34" charset="0"/>
              <a:buChar char="•"/>
            </a:pPr>
            <a:endParaRPr lang="en-IN" dirty="0">
              <a:solidFill>
                <a:schemeClr val="tx2"/>
              </a:solidFill>
            </a:endParaRPr>
          </a:p>
        </p:txBody>
      </p:sp>
      <p:sp>
        <p:nvSpPr>
          <p:cNvPr id="4" name="Title 3" hidden="1"/>
          <p:cNvSpPr>
            <a:spLocks noGrp="1"/>
          </p:cNvSpPr>
          <p:nvPr>
            <p:ph type="title"/>
          </p:nvPr>
        </p:nvSpPr>
        <p:spPr/>
        <p:txBody>
          <a:bodyPr/>
          <a:lstStyle/>
          <a:p>
            <a:r>
              <a:rPr lang="en-IN" dirty="0" smtClean="0"/>
              <a:t>Key Terms </a:t>
            </a:r>
            <a:r>
              <a:rPr lang="en-IN" sz="2000" dirty="0" smtClean="0"/>
              <a:t>(Continued 1)</a:t>
            </a:r>
            <a:endParaRPr lang="en-IN" sz="2000" dirty="0"/>
          </a:p>
        </p:txBody>
      </p:sp>
      <p:sp>
        <p:nvSpPr>
          <p:cNvPr id="5" name="Content Placeholder 5"/>
          <p:cNvSpPr txBox="1">
            <a:spLocks noChangeAspect="1"/>
          </p:cNvSpPr>
          <p:nvPr/>
        </p:nvSpPr>
        <p:spPr bwMode="auto">
          <a:xfrm>
            <a:off x="881064" y="1487614"/>
            <a:ext cx="40385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IN" sz="2000" dirty="0">
                <a:solidFill>
                  <a:schemeClr val="tx2"/>
                </a:solidFill>
              </a:rPr>
              <a:t>Rule of law</a:t>
            </a:r>
          </a:p>
          <a:p>
            <a:pPr>
              <a:lnSpc>
                <a:spcPct val="90000"/>
              </a:lnSpc>
            </a:pPr>
            <a:r>
              <a:rPr lang="en-IN" sz="2000" dirty="0">
                <a:solidFill>
                  <a:schemeClr val="tx2"/>
                </a:solidFill>
              </a:rPr>
              <a:t>Constitutional law</a:t>
            </a:r>
          </a:p>
          <a:p>
            <a:r>
              <a:rPr lang="en-IN" sz="2000" dirty="0">
                <a:solidFill>
                  <a:schemeClr val="tx2"/>
                </a:solidFill>
              </a:rPr>
              <a:t>Statutory law</a:t>
            </a:r>
          </a:p>
          <a:p>
            <a:pPr>
              <a:lnSpc>
                <a:spcPct val="90000"/>
              </a:lnSpc>
            </a:pPr>
            <a:r>
              <a:rPr lang="en-IN" sz="2000" dirty="0">
                <a:solidFill>
                  <a:schemeClr val="tx2"/>
                </a:solidFill>
              </a:rPr>
              <a:t>Supremacy clause</a:t>
            </a:r>
          </a:p>
          <a:p>
            <a:pPr>
              <a:lnSpc>
                <a:spcPct val="90000"/>
              </a:lnSpc>
            </a:pPr>
            <a:r>
              <a:rPr lang="en-IN" sz="2000" dirty="0">
                <a:solidFill>
                  <a:schemeClr val="tx2"/>
                </a:solidFill>
              </a:rPr>
              <a:t>Ballot initiative</a:t>
            </a:r>
          </a:p>
          <a:p>
            <a:pPr>
              <a:lnSpc>
                <a:spcPct val="90000"/>
              </a:lnSpc>
            </a:pPr>
            <a:r>
              <a:rPr lang="en-IN" sz="2000" dirty="0">
                <a:solidFill>
                  <a:schemeClr val="tx2"/>
                </a:solidFill>
              </a:rPr>
              <a:t>Administrative law</a:t>
            </a:r>
          </a:p>
          <a:p>
            <a:pPr>
              <a:lnSpc>
                <a:spcPct val="90000"/>
              </a:lnSpc>
            </a:pPr>
            <a:r>
              <a:rPr lang="en-IN" sz="2000" dirty="0">
                <a:solidFill>
                  <a:schemeClr val="tx2"/>
                </a:solidFill>
              </a:rPr>
              <a:t>Precedent</a:t>
            </a:r>
          </a:p>
          <a:p>
            <a:r>
              <a:rPr lang="en-IN" sz="2000" dirty="0">
                <a:solidFill>
                  <a:schemeClr val="tx2"/>
                </a:solidFill>
              </a:rPr>
              <a:t>Case law</a:t>
            </a:r>
          </a:p>
          <a:p>
            <a:r>
              <a:rPr lang="en-US" sz="2000" dirty="0">
                <a:solidFill>
                  <a:schemeClr val="tx2"/>
                </a:solidFill>
              </a:rPr>
              <a:t>Stare decisis</a:t>
            </a:r>
          </a:p>
          <a:p>
            <a:r>
              <a:rPr lang="en-US" sz="2000" dirty="0">
                <a:solidFill>
                  <a:schemeClr val="tx2"/>
                </a:solidFill>
              </a:rPr>
              <a:t>Civil law</a:t>
            </a:r>
          </a:p>
          <a:p>
            <a:r>
              <a:rPr lang="en-US" sz="2000" dirty="0">
                <a:solidFill>
                  <a:schemeClr val="tx2"/>
                </a:solidFill>
              </a:rPr>
              <a:t>Plaintiff</a:t>
            </a:r>
            <a:endParaRPr lang="en-IN" sz="2000" dirty="0">
              <a:solidFill>
                <a:schemeClr val="tx2"/>
              </a:solidFill>
            </a:endParaRPr>
          </a:p>
          <a:p>
            <a:r>
              <a:rPr lang="en-IN" sz="2000" dirty="0">
                <a:solidFill>
                  <a:schemeClr val="tx2"/>
                </a:solidFill>
              </a:rPr>
              <a:t>Defendant</a:t>
            </a:r>
          </a:p>
          <a:p>
            <a:r>
              <a:rPr lang="en-IN" sz="2000" dirty="0">
                <a:solidFill>
                  <a:schemeClr val="tx2"/>
                </a:solidFill>
              </a:rPr>
              <a:t>Liability</a:t>
            </a:r>
          </a:p>
          <a:p>
            <a:r>
              <a:rPr lang="en-IN" sz="2000" dirty="0">
                <a:solidFill>
                  <a:schemeClr val="tx2"/>
                </a:solidFill>
              </a:rPr>
              <a:t>Beyond a reasonable doubt</a:t>
            </a:r>
          </a:p>
          <a:p>
            <a:endParaRPr lang="en-US" sz="2800" dirty="0">
              <a:solidFill>
                <a:schemeClr val="tx2"/>
              </a:solidFill>
            </a:endParaRPr>
          </a:p>
          <a:p>
            <a:endParaRPr lang="en-IN" sz="2800" dirty="0">
              <a:solidFill>
                <a:schemeClr val="tx2"/>
              </a:solidFill>
            </a:endParaRPr>
          </a:p>
          <a:p>
            <a:endParaRPr lang="en-IN" sz="2800" dirty="0">
              <a:solidFill>
                <a:schemeClr val="tx2"/>
              </a:solidFill>
            </a:endParaRPr>
          </a:p>
        </p:txBody>
      </p:sp>
    </p:spTree>
    <p:extLst>
      <p:ext uri="{BB962C8B-B14F-4D97-AF65-F5344CB8AC3E}">
        <p14:creationId xmlns:p14="http://schemas.microsoft.com/office/powerpoint/2010/main" val="8496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919663" y="1487613"/>
            <a:ext cx="4038600" cy="4525963"/>
          </a:xfrm>
          <a:prstGeom prst="rect">
            <a:avLst/>
          </a:prstGeom>
        </p:spPr>
        <p:txBody>
          <a:bodyPr>
            <a:noAutofit/>
          </a:bodyPr>
          <a:lstStyle/>
          <a:p>
            <a:pPr marL="342900" indent="-342900">
              <a:spcBef>
                <a:spcPts val="480"/>
              </a:spcBef>
              <a:buFont typeface="Arial" panose="020B0604020202020204" pitchFamily="34" charset="0"/>
              <a:buChar char="•"/>
            </a:pPr>
            <a:r>
              <a:rPr lang="en-IN" sz="2000" dirty="0">
                <a:solidFill>
                  <a:schemeClr val="tx2"/>
                </a:solidFill>
              </a:rPr>
              <a:t>Competency hearing</a:t>
            </a:r>
          </a:p>
          <a:p>
            <a:pPr marL="342900" indent="-342900">
              <a:spcBef>
                <a:spcPts val="480"/>
              </a:spcBef>
              <a:buFont typeface="Arial" panose="020B0604020202020204" pitchFamily="34" charset="0"/>
              <a:buChar char="•"/>
            </a:pPr>
            <a:r>
              <a:rPr lang="en-IN" sz="2000" dirty="0">
                <a:solidFill>
                  <a:schemeClr val="tx2"/>
                </a:solidFill>
              </a:rPr>
              <a:t>Intoxication</a:t>
            </a:r>
          </a:p>
          <a:p>
            <a:pPr marL="342900" indent="-342900">
              <a:spcBef>
                <a:spcPts val="480"/>
              </a:spcBef>
              <a:buFont typeface="Arial" panose="020B0604020202020204" pitchFamily="34" charset="0"/>
              <a:buChar char="•"/>
            </a:pPr>
            <a:r>
              <a:rPr lang="en-IN" sz="2000" dirty="0">
                <a:solidFill>
                  <a:schemeClr val="tx2"/>
                </a:solidFill>
              </a:rPr>
              <a:t>Duress</a:t>
            </a:r>
          </a:p>
          <a:p>
            <a:pPr marL="342900" indent="-342900">
              <a:spcBef>
                <a:spcPts val="480"/>
              </a:spcBef>
              <a:buFont typeface="Arial" panose="020B0604020202020204" pitchFamily="34" charset="0"/>
              <a:buChar char="•"/>
            </a:pPr>
            <a:r>
              <a:rPr lang="en-US" sz="2000" dirty="0">
                <a:solidFill>
                  <a:schemeClr val="tx2"/>
                </a:solidFill>
              </a:rPr>
              <a:t>Self-defense</a:t>
            </a:r>
          </a:p>
          <a:p>
            <a:pPr marL="342900" indent="-342900">
              <a:spcBef>
                <a:spcPts val="480"/>
              </a:spcBef>
              <a:buFont typeface="Arial" panose="020B0604020202020204" pitchFamily="34" charset="0"/>
              <a:buChar char="•"/>
            </a:pPr>
            <a:r>
              <a:rPr lang="en-US" sz="2000" dirty="0">
                <a:solidFill>
                  <a:schemeClr val="tx2"/>
                </a:solidFill>
              </a:rPr>
              <a:t>Duty to retreat</a:t>
            </a:r>
          </a:p>
          <a:p>
            <a:pPr marL="342900" indent="-342900">
              <a:spcBef>
                <a:spcPts val="480"/>
              </a:spcBef>
              <a:buFont typeface="Arial" panose="020B0604020202020204" pitchFamily="34" charset="0"/>
              <a:buChar char="•"/>
            </a:pPr>
            <a:r>
              <a:rPr lang="en-US" sz="2000" dirty="0">
                <a:solidFill>
                  <a:schemeClr val="tx2"/>
                </a:solidFill>
              </a:rPr>
              <a:t>Necessity</a:t>
            </a:r>
          </a:p>
          <a:p>
            <a:pPr marL="342900" indent="-342900">
              <a:spcBef>
                <a:spcPts val="480"/>
              </a:spcBef>
              <a:buFont typeface="Arial" panose="020B0604020202020204" pitchFamily="34" charset="0"/>
              <a:buChar char="•"/>
            </a:pPr>
            <a:r>
              <a:rPr lang="en-US" sz="2000" dirty="0">
                <a:solidFill>
                  <a:schemeClr val="tx2"/>
                </a:solidFill>
              </a:rPr>
              <a:t>Entrapment</a:t>
            </a:r>
          </a:p>
          <a:p>
            <a:pPr marL="342900" indent="-342900">
              <a:spcBef>
                <a:spcPts val="480"/>
              </a:spcBef>
              <a:buFont typeface="Arial" panose="020B0604020202020204" pitchFamily="34" charset="0"/>
              <a:buChar char="•"/>
            </a:pPr>
            <a:r>
              <a:rPr lang="en-US" sz="2000" dirty="0">
                <a:solidFill>
                  <a:schemeClr val="tx2"/>
                </a:solidFill>
              </a:rPr>
              <a:t>Substantive criminal law</a:t>
            </a:r>
          </a:p>
          <a:p>
            <a:pPr marL="342900" indent="-342900">
              <a:spcBef>
                <a:spcPts val="480"/>
              </a:spcBef>
              <a:buFont typeface="Arial" panose="020B0604020202020204" pitchFamily="34" charset="0"/>
              <a:buChar char="•"/>
            </a:pPr>
            <a:r>
              <a:rPr lang="en-US" sz="2000" dirty="0">
                <a:solidFill>
                  <a:schemeClr val="tx2"/>
                </a:solidFill>
              </a:rPr>
              <a:t>Procedural criminal law</a:t>
            </a:r>
          </a:p>
          <a:p>
            <a:pPr marL="342900" indent="-342900">
              <a:spcBef>
                <a:spcPts val="480"/>
              </a:spcBef>
              <a:buFont typeface="Arial" panose="020B0604020202020204" pitchFamily="34" charset="0"/>
              <a:buChar char="•"/>
            </a:pPr>
            <a:r>
              <a:rPr lang="en-US" sz="2000" dirty="0">
                <a:solidFill>
                  <a:schemeClr val="tx2"/>
                </a:solidFill>
              </a:rPr>
              <a:t>Bill of rights</a:t>
            </a:r>
          </a:p>
          <a:p>
            <a:pPr marL="342900" indent="-342900">
              <a:spcBef>
                <a:spcPts val="480"/>
              </a:spcBef>
              <a:buFont typeface="Arial" panose="020B0604020202020204" pitchFamily="34" charset="0"/>
              <a:buChar char="•"/>
            </a:pPr>
            <a:r>
              <a:rPr lang="en-US" sz="2000" dirty="0">
                <a:solidFill>
                  <a:schemeClr val="tx2"/>
                </a:solidFill>
              </a:rPr>
              <a:t>Due process clause</a:t>
            </a:r>
          </a:p>
          <a:p>
            <a:pPr marL="342900" indent="-342900">
              <a:spcBef>
                <a:spcPts val="480"/>
              </a:spcBef>
              <a:buFont typeface="Arial" panose="020B0604020202020204" pitchFamily="34" charset="0"/>
              <a:buChar char="•"/>
            </a:pPr>
            <a:r>
              <a:rPr lang="en-US" sz="2000" dirty="0">
                <a:solidFill>
                  <a:schemeClr val="tx2"/>
                </a:solidFill>
              </a:rPr>
              <a:t>Procedural due process</a:t>
            </a:r>
          </a:p>
          <a:p>
            <a:pPr marL="342900" indent="-342900">
              <a:spcBef>
                <a:spcPts val="480"/>
              </a:spcBef>
              <a:buFont typeface="Arial" panose="020B0604020202020204" pitchFamily="34" charset="0"/>
              <a:buChar char="•"/>
            </a:pPr>
            <a:r>
              <a:rPr lang="en-US" sz="2000" dirty="0">
                <a:solidFill>
                  <a:schemeClr val="tx2"/>
                </a:solidFill>
              </a:rPr>
              <a:t>Substantive due process</a:t>
            </a:r>
          </a:p>
          <a:p>
            <a:pPr>
              <a:spcBef>
                <a:spcPct val="20000"/>
              </a:spcBef>
            </a:pPr>
            <a:endParaRPr lang="en-US" dirty="0">
              <a:solidFill>
                <a:schemeClr val="tx2"/>
              </a:solidFill>
            </a:endParaRPr>
          </a:p>
          <a:p>
            <a:endParaRPr lang="en-IN" dirty="0"/>
          </a:p>
        </p:txBody>
      </p:sp>
      <p:sp>
        <p:nvSpPr>
          <p:cNvPr id="4" name="Title 3" hidden="1"/>
          <p:cNvSpPr>
            <a:spLocks noGrp="1"/>
          </p:cNvSpPr>
          <p:nvPr>
            <p:ph type="title"/>
          </p:nvPr>
        </p:nvSpPr>
        <p:spPr/>
        <p:txBody>
          <a:bodyPr/>
          <a:lstStyle/>
          <a:p>
            <a:r>
              <a:rPr lang="en-IN" dirty="0" smtClean="0"/>
              <a:t>Key Terms </a:t>
            </a:r>
            <a:r>
              <a:rPr lang="en-IN" sz="2000" dirty="0" smtClean="0"/>
              <a:t>(Continued 1)</a:t>
            </a:r>
            <a:endParaRPr lang="en-IN" sz="2000" dirty="0"/>
          </a:p>
        </p:txBody>
      </p:sp>
      <p:sp>
        <p:nvSpPr>
          <p:cNvPr id="5" name="Content Placeholder 5"/>
          <p:cNvSpPr txBox="1">
            <a:spLocks noChangeAspect="1"/>
          </p:cNvSpPr>
          <p:nvPr/>
        </p:nvSpPr>
        <p:spPr bwMode="auto">
          <a:xfrm>
            <a:off x="881064" y="1487614"/>
            <a:ext cx="40385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2"/>
                </a:solidFill>
              </a:rPr>
              <a:t>Involuntary manslaughter</a:t>
            </a:r>
          </a:p>
          <a:p>
            <a:r>
              <a:rPr lang="en-US" sz="2000" dirty="0">
                <a:solidFill>
                  <a:schemeClr val="tx2"/>
                </a:solidFill>
              </a:rPr>
              <a:t>Strict liability crimes</a:t>
            </a:r>
          </a:p>
          <a:p>
            <a:r>
              <a:rPr lang="en-US" sz="2000" dirty="0">
                <a:solidFill>
                  <a:schemeClr val="tx2"/>
                </a:solidFill>
              </a:rPr>
              <a:t>Statutory rape</a:t>
            </a:r>
          </a:p>
          <a:p>
            <a:r>
              <a:rPr lang="en-US" sz="2000" dirty="0">
                <a:solidFill>
                  <a:schemeClr val="tx2"/>
                </a:solidFill>
              </a:rPr>
              <a:t>Felony-murder</a:t>
            </a:r>
          </a:p>
          <a:p>
            <a:r>
              <a:rPr lang="en-US" sz="2000" dirty="0">
                <a:solidFill>
                  <a:schemeClr val="tx2"/>
                </a:solidFill>
              </a:rPr>
              <a:t>Attendant circumstances</a:t>
            </a:r>
          </a:p>
          <a:p>
            <a:r>
              <a:rPr lang="en-US" sz="2000" dirty="0">
                <a:solidFill>
                  <a:schemeClr val="tx2"/>
                </a:solidFill>
              </a:rPr>
              <a:t>Hate crime law</a:t>
            </a:r>
          </a:p>
          <a:p>
            <a:r>
              <a:rPr lang="en-IN" sz="2000" dirty="0">
                <a:solidFill>
                  <a:schemeClr val="tx2"/>
                </a:solidFill>
              </a:rPr>
              <a:t>Inchoate offenses</a:t>
            </a:r>
          </a:p>
          <a:p>
            <a:r>
              <a:rPr lang="en-IN" sz="2000" dirty="0" smtClean="0">
                <a:solidFill>
                  <a:schemeClr val="tx2"/>
                </a:solidFill>
              </a:rPr>
              <a:t>Conspiracy</a:t>
            </a:r>
          </a:p>
          <a:p>
            <a:r>
              <a:rPr lang="en-US" sz="2000" dirty="0">
                <a:solidFill>
                  <a:schemeClr val="tx2"/>
                </a:solidFill>
              </a:rPr>
              <a:t>Infancy</a:t>
            </a:r>
          </a:p>
          <a:p>
            <a:r>
              <a:rPr lang="en-US" sz="2000" dirty="0">
                <a:solidFill>
                  <a:schemeClr val="tx2"/>
                </a:solidFill>
              </a:rPr>
              <a:t>Insanity</a:t>
            </a:r>
          </a:p>
          <a:p>
            <a:r>
              <a:rPr lang="en-US" sz="2000" dirty="0" err="1">
                <a:solidFill>
                  <a:schemeClr val="tx2"/>
                </a:solidFill>
              </a:rPr>
              <a:t>M’Naghten</a:t>
            </a:r>
            <a:r>
              <a:rPr lang="en-US" sz="2000" dirty="0">
                <a:solidFill>
                  <a:schemeClr val="tx2"/>
                </a:solidFill>
              </a:rPr>
              <a:t> Rule</a:t>
            </a:r>
          </a:p>
          <a:p>
            <a:r>
              <a:rPr lang="en-US" sz="2000" dirty="0">
                <a:solidFill>
                  <a:schemeClr val="tx2"/>
                </a:solidFill>
              </a:rPr>
              <a:t>Substantial-Capacity Test (ALI/MPC Test)</a:t>
            </a:r>
          </a:p>
          <a:p>
            <a:r>
              <a:rPr lang="en-IN" sz="2000" dirty="0">
                <a:solidFill>
                  <a:schemeClr val="tx2"/>
                </a:solidFill>
              </a:rPr>
              <a:t>Irresistible-impulse test</a:t>
            </a:r>
          </a:p>
          <a:p>
            <a:pPr marL="0" indent="0">
              <a:buNone/>
            </a:pPr>
            <a:endParaRPr lang="en-US" sz="2000" dirty="0">
              <a:solidFill>
                <a:schemeClr val="tx2"/>
              </a:solidFill>
            </a:endParaRPr>
          </a:p>
        </p:txBody>
      </p:sp>
    </p:spTree>
    <p:extLst>
      <p:ext uri="{BB962C8B-B14F-4D97-AF65-F5344CB8AC3E}">
        <p14:creationId xmlns:p14="http://schemas.microsoft.com/office/powerpoint/2010/main" val="36873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2"/>
          </p:nvPr>
        </p:nvSpPr>
        <p:spPr/>
        <p:txBody>
          <a:bodyPr/>
          <a:lstStyle/>
          <a:p>
            <a:r>
              <a:rPr lang="en-US" sz="2600" dirty="0" smtClean="0">
                <a:solidFill>
                  <a:schemeClr val="tx2"/>
                </a:solidFill>
              </a:rPr>
              <a:t>The American legal system relies on the U.S</a:t>
            </a:r>
            <a:r>
              <a:rPr lang="en-US" sz="2600" dirty="0">
                <a:solidFill>
                  <a:schemeClr val="tx2"/>
                </a:solidFill>
              </a:rPr>
              <a:t>. </a:t>
            </a:r>
            <a:r>
              <a:rPr lang="en-US" sz="2600" dirty="0" smtClean="0">
                <a:solidFill>
                  <a:schemeClr val="tx2"/>
                </a:solidFill>
              </a:rPr>
              <a:t>Constitution, the state constitutions, the Statutes, regulations </a:t>
            </a:r>
            <a:r>
              <a:rPr lang="en-US" sz="2600" dirty="0">
                <a:solidFill>
                  <a:schemeClr val="tx2"/>
                </a:solidFill>
              </a:rPr>
              <a:t>created by administrative </a:t>
            </a:r>
            <a:r>
              <a:rPr lang="en-US" sz="2600" dirty="0" smtClean="0">
                <a:solidFill>
                  <a:schemeClr val="tx2"/>
                </a:solidFill>
              </a:rPr>
              <a:t>agencies and case law</a:t>
            </a:r>
          </a:p>
          <a:p>
            <a:pPr lvl="0"/>
            <a:r>
              <a:rPr lang="en-US" sz="2600" dirty="0">
                <a:solidFill>
                  <a:schemeClr val="tx2"/>
                </a:solidFill>
              </a:rPr>
              <a:t>Civil law deals with the definition and enforcement of all private and public rights, as opposed to criminal </a:t>
            </a:r>
            <a:r>
              <a:rPr lang="en-US" sz="2600" dirty="0" smtClean="0">
                <a:solidFill>
                  <a:schemeClr val="tx2"/>
                </a:solidFill>
              </a:rPr>
              <a:t>matters</a:t>
            </a:r>
          </a:p>
          <a:p>
            <a:r>
              <a:rPr lang="en-US" sz="2600" dirty="0" smtClean="0">
                <a:solidFill>
                  <a:schemeClr val="tx2"/>
                </a:solidFill>
              </a:rPr>
              <a:t>Due </a:t>
            </a:r>
            <a:r>
              <a:rPr lang="en-US" sz="2600" dirty="0">
                <a:solidFill>
                  <a:schemeClr val="tx2"/>
                </a:solidFill>
              </a:rPr>
              <a:t>process clause guarantees that no person shall be deprived of life, liberty, or property without due process of law</a:t>
            </a:r>
          </a:p>
          <a:p>
            <a:pPr marL="0" lvl="0" indent="0">
              <a:buNone/>
            </a:pPr>
            <a:endParaRPr lang="en-US" dirty="0">
              <a:solidFill>
                <a:schemeClr val="tx2"/>
              </a:solidFill>
            </a:endParaRPr>
          </a:p>
          <a:p>
            <a:pPr marL="0" indent="0">
              <a:buNone/>
            </a:pPr>
            <a:endParaRPr lang="en-US" dirty="0">
              <a:solidFill>
                <a:schemeClr val="tx2"/>
              </a:solidFill>
            </a:endParaRPr>
          </a:p>
        </p:txBody>
      </p:sp>
      <p:sp>
        <p:nvSpPr>
          <p:cNvPr id="4" name="Title 3" hidden="1"/>
          <p:cNvSpPr>
            <a:spLocks noGrp="1"/>
          </p:cNvSpPr>
          <p:nvPr>
            <p:ph type="title"/>
          </p:nvPr>
        </p:nvSpPr>
        <p:spPr/>
        <p:txBody>
          <a:bodyPr/>
          <a:lstStyle/>
          <a:p>
            <a:r>
              <a:rPr lang="en-IN" dirty="0" smtClean="0"/>
              <a:t>Summary</a:t>
            </a:r>
            <a:endParaRPr lang="en-IN" dirty="0"/>
          </a:p>
        </p:txBody>
      </p:sp>
    </p:spTree>
    <p:extLst>
      <p:ext uri="{BB962C8B-B14F-4D97-AF65-F5344CB8AC3E}">
        <p14:creationId xmlns:p14="http://schemas.microsoft.com/office/powerpoint/2010/main" val="3874796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19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19237" y="2853671"/>
            <a:ext cx="6105525" cy="2025650"/>
          </a:xfrm>
        </p:spPr>
        <p:txBody>
          <a:bodyPr/>
          <a:lstStyle/>
          <a:p>
            <a:pPr eaLnBrk="1" hangingPunct="1"/>
            <a:r>
              <a:rPr lang="en-US" dirty="0" smtClean="0">
                <a:solidFill>
                  <a:srgbClr val="D09545"/>
                </a:solidFill>
                <a:latin typeface="+mn-lt"/>
                <a:cs typeface="Arial" charset="0"/>
              </a:rPr>
              <a:t>LO - 1</a:t>
            </a:r>
            <a:r>
              <a:rPr lang="en-US" dirty="0" smtClean="0">
                <a:solidFill>
                  <a:srgbClr val="000000"/>
                </a:solidFill>
                <a:cs typeface="Arial" charset="0"/>
              </a:rPr>
              <a:t/>
            </a:r>
            <a:br>
              <a:rPr lang="en-US" dirty="0" smtClean="0">
                <a:solidFill>
                  <a:srgbClr val="000000"/>
                </a:solidFill>
                <a:cs typeface="Arial" charset="0"/>
              </a:rPr>
            </a:br>
            <a:r>
              <a:rPr lang="en-US" sz="2500" b="0" dirty="0" smtClean="0">
                <a:solidFill>
                  <a:srgbClr val="000000"/>
                </a:solidFill>
                <a:cs typeface="Arial" charset="0"/>
              </a:rPr>
              <a:t>List </a:t>
            </a:r>
            <a:r>
              <a:rPr lang="en-US" sz="2500" b="0" dirty="0">
                <a:solidFill>
                  <a:srgbClr val="000000"/>
                </a:solidFill>
                <a:cs typeface="Arial" charset="0"/>
              </a:rPr>
              <a:t>the four written sources of American criminal </a:t>
            </a:r>
            <a:r>
              <a:rPr lang="en-US" sz="2500" b="0" dirty="0" smtClean="0">
                <a:solidFill>
                  <a:srgbClr val="000000"/>
                </a:solidFill>
                <a:cs typeface="Arial" charset="0"/>
              </a:rPr>
              <a:t>law</a:t>
            </a:r>
            <a:endParaRPr lang="en-US" sz="2500" b="0" dirty="0">
              <a:solidFill>
                <a:srgbClr val="000000"/>
              </a:solidFill>
              <a:cs typeface="Arial" charset="0"/>
            </a:endParaRPr>
          </a:p>
        </p:txBody>
      </p:sp>
    </p:spTree>
    <p:extLst>
      <p:ext uri="{BB962C8B-B14F-4D97-AF65-F5344CB8AC3E}">
        <p14:creationId xmlns:p14="http://schemas.microsoft.com/office/powerpoint/2010/main" val="1839281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Written Sources of Criminal Law</a:t>
            </a:r>
            <a:endParaRPr lang="en-IN" dirty="0"/>
          </a:p>
        </p:txBody>
      </p:sp>
      <p:sp>
        <p:nvSpPr>
          <p:cNvPr id="3" name="Content Placeholder 2"/>
          <p:cNvSpPr>
            <a:spLocks noGrp="1"/>
          </p:cNvSpPr>
          <p:nvPr>
            <p:ph idx="1"/>
          </p:nvPr>
        </p:nvSpPr>
        <p:spPr>
          <a:xfrm>
            <a:off x="994500" y="1480233"/>
            <a:ext cx="7821824" cy="4227731"/>
          </a:xfrm>
        </p:spPr>
        <p:txBody>
          <a:bodyPr/>
          <a:lstStyle/>
          <a:p>
            <a:r>
              <a:rPr lang="en-IN" b="1" dirty="0"/>
              <a:t>Constitutional </a:t>
            </a:r>
            <a:r>
              <a:rPr lang="en-IN" b="1" dirty="0" smtClean="0"/>
              <a:t>law</a:t>
            </a:r>
            <a:r>
              <a:rPr lang="en-IN" dirty="0" smtClean="0"/>
              <a:t>:</a:t>
            </a:r>
            <a:r>
              <a:rPr lang="en-IN" b="1" dirty="0" smtClean="0"/>
              <a:t> </a:t>
            </a:r>
            <a:r>
              <a:rPr lang="en-IN" dirty="0" smtClean="0"/>
              <a:t>Based on the U.S. Constitution and the various state constitutions</a:t>
            </a:r>
          </a:p>
          <a:p>
            <a:r>
              <a:rPr lang="en-IN" b="1" dirty="0" smtClean="0"/>
              <a:t>Statutory law</a:t>
            </a:r>
            <a:r>
              <a:rPr lang="en-IN" dirty="0" smtClean="0"/>
              <a:t>: Enacted by legislative bodies</a:t>
            </a:r>
          </a:p>
          <a:p>
            <a:r>
              <a:rPr lang="en-IN" b="1" dirty="0"/>
              <a:t>Administrative law</a:t>
            </a:r>
            <a:r>
              <a:rPr lang="en-IN" dirty="0"/>
              <a:t>: Created by administrative </a:t>
            </a:r>
            <a:r>
              <a:rPr lang="en-IN" dirty="0" smtClean="0"/>
              <a:t>agencies</a:t>
            </a:r>
          </a:p>
          <a:p>
            <a:r>
              <a:rPr lang="en-IN" b="1" dirty="0"/>
              <a:t>Case law</a:t>
            </a:r>
            <a:r>
              <a:rPr lang="en-IN" dirty="0"/>
              <a:t>: Rules of law announced in court decisions</a:t>
            </a:r>
          </a:p>
          <a:p>
            <a:pPr marL="0" indent="0">
              <a:buNone/>
            </a:pPr>
            <a:endParaRPr lang="en-IN" dirty="0"/>
          </a:p>
          <a:p>
            <a:endParaRPr lang="en-IN" dirty="0" smtClean="0"/>
          </a:p>
        </p:txBody>
      </p:sp>
    </p:spTree>
    <p:extLst>
      <p:ext uri="{BB962C8B-B14F-4D97-AF65-F5344CB8AC3E}">
        <p14:creationId xmlns:p14="http://schemas.microsoft.com/office/powerpoint/2010/main" val="1110615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LO 2</a:t>
            </a:r>
            <a:endParaRPr lang="en-IN" dirty="0"/>
          </a:p>
        </p:txBody>
      </p:sp>
      <p:sp>
        <p:nvSpPr>
          <p:cNvPr id="5" name="Rectangle 2"/>
          <p:cNvSpPr txBox="1">
            <a:spLocks noChangeArrowheads="1"/>
          </p:cNvSpPr>
          <p:nvPr/>
        </p:nvSpPr>
        <p:spPr bwMode="auto">
          <a:xfrm>
            <a:off x="1519237" y="2853671"/>
            <a:ext cx="61055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cs typeface="Arial" charset="0"/>
              </a:rPr>
              <a:t>LO - 2</a:t>
            </a:r>
            <a:r>
              <a:rPr lang="en-US" dirty="0">
                <a:cs typeface="Arial" charset="0"/>
              </a:rPr>
              <a:t/>
            </a:r>
            <a:br>
              <a:rPr lang="en-US" dirty="0">
                <a:cs typeface="Arial" charset="0"/>
              </a:rPr>
            </a:br>
            <a:r>
              <a:rPr lang="en-IN" sz="2500" b="0" dirty="0">
                <a:solidFill>
                  <a:srgbClr val="000000"/>
                </a:solidFill>
                <a:cs typeface="Arial" charset="0"/>
              </a:rPr>
              <a:t>Discuss the primary goals of civil law and criminal law and explain how these goals are realized</a:t>
            </a:r>
            <a:endParaRPr lang="en-US" sz="2500" b="0" dirty="0">
              <a:solidFill>
                <a:srgbClr val="000000"/>
              </a:solidFill>
              <a:cs typeface="Arial" charset="0"/>
            </a:endParaRPr>
          </a:p>
        </p:txBody>
      </p:sp>
    </p:spTree>
    <p:extLst>
      <p:ext uri="{BB962C8B-B14F-4D97-AF65-F5344CB8AC3E}">
        <p14:creationId xmlns:p14="http://schemas.microsoft.com/office/powerpoint/2010/main" val="4212564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dirty="0" smtClean="0">
                <a:solidFill>
                  <a:schemeClr val="bg1"/>
                </a:solidFill>
              </a:rPr>
              <a:t>3.2       </a:t>
            </a:r>
            <a:r>
              <a:rPr lang="en-US" sz="3200" dirty="0" smtClean="0">
                <a:solidFill>
                  <a:schemeClr val="tx2"/>
                </a:solidFill>
              </a:rPr>
              <a:t>Civil </a:t>
            </a:r>
            <a:r>
              <a:rPr lang="en-US" sz="3200" dirty="0">
                <a:solidFill>
                  <a:schemeClr val="tx2"/>
                </a:solidFill>
              </a:rPr>
              <a:t>Law </a:t>
            </a:r>
            <a:r>
              <a:rPr lang="en-US" sz="3200" dirty="0" smtClean="0">
                <a:solidFill>
                  <a:schemeClr val="tx2"/>
                </a:solidFill>
              </a:rPr>
              <a:t>Versus </a:t>
            </a:r>
            <a:r>
              <a:rPr lang="en-US" sz="3200" dirty="0">
                <a:solidFill>
                  <a:schemeClr val="tx2"/>
                </a:solidFill>
              </a:rPr>
              <a:t>Criminal Law</a:t>
            </a:r>
          </a:p>
        </p:txBody>
      </p:sp>
      <p:pic>
        <p:nvPicPr>
          <p:cNvPr id="3" name="Picture 2" descr="This table has seven rows and three columns. The first column is titled issues, the second column is titled civil law, and the third column is titled criminal law.&#10;In row 2, column 1 reads area of concern, column 2 reads rights and duties between individuals, and column 3 reads offenses against society as a whole.&#10;In row 3, column 1 reads wrongful act, column 2 reads harm to a person or business entity, and column 3 reads violation of a statute that prohibits some type of activity.&#10;In row 4, column 1 reads party who brings suit, column 2 reads person who suffered harm (plaintiff), and column 3 read the state (prosecutor).&#10;In row 5, column 1 reads party who responds, column 2 reads person who supposedly caused harm (defendant), and column 3 reads person who allegedly committed a crime (defendant).&#10;In row 6, column 1 reads standard of proof, column 2 reads preponderance of the evidence, and column 3 reads beyond a reasonable doubt.&#10;In row 7, column 1 reads remedy, column 2 reads damages to compensate for the harm, and column 3 reads punishment (fine or incarceration)." title="Figure 3.2 - Civil Law Versus Criminal La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39" y="2310798"/>
            <a:ext cx="8676999" cy="2426094"/>
          </a:xfrm>
          <a:prstGeom prst="rect">
            <a:avLst/>
          </a:prstGeom>
        </p:spPr>
      </p:pic>
    </p:spTree>
    <p:extLst>
      <p:ext uri="{BB962C8B-B14F-4D97-AF65-F5344CB8AC3E}">
        <p14:creationId xmlns:p14="http://schemas.microsoft.com/office/powerpoint/2010/main" val="1827155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Burden of Proof</a:t>
            </a:r>
            <a:endParaRPr lang="en-IN" dirty="0"/>
          </a:p>
        </p:txBody>
      </p:sp>
      <p:sp>
        <p:nvSpPr>
          <p:cNvPr id="3" name="Content Placeholder 2"/>
          <p:cNvSpPr>
            <a:spLocks noGrp="1"/>
          </p:cNvSpPr>
          <p:nvPr>
            <p:ph idx="1"/>
          </p:nvPr>
        </p:nvSpPr>
        <p:spPr/>
        <p:txBody>
          <a:bodyPr/>
          <a:lstStyle/>
          <a:p>
            <a:r>
              <a:rPr lang="en-US" dirty="0" smtClean="0"/>
              <a:t>Is greater in criminal </a:t>
            </a:r>
            <a:r>
              <a:rPr lang="en-US" dirty="0"/>
              <a:t>trials than civil ones</a:t>
            </a:r>
            <a:endParaRPr lang="en-IN" b="1" dirty="0" smtClean="0"/>
          </a:p>
          <a:p>
            <a:r>
              <a:rPr lang="en-IN" b="1" dirty="0" smtClean="0"/>
              <a:t>Beyond </a:t>
            </a:r>
            <a:r>
              <a:rPr lang="en-IN" b="1" dirty="0"/>
              <a:t>a </a:t>
            </a:r>
            <a:r>
              <a:rPr lang="en-IN" b="1" dirty="0" smtClean="0"/>
              <a:t>reasonable doubt</a:t>
            </a:r>
            <a:endParaRPr lang="en-IN" dirty="0"/>
          </a:p>
          <a:p>
            <a:pPr lvl="1"/>
            <a:r>
              <a:rPr lang="en-IN" dirty="0" smtClean="0"/>
              <a:t>Degree </a:t>
            </a:r>
            <a:r>
              <a:rPr lang="en-IN" dirty="0"/>
              <a:t>of </a:t>
            </a:r>
            <a:r>
              <a:rPr lang="en-IN" dirty="0" smtClean="0"/>
              <a:t>proof required to </a:t>
            </a:r>
            <a:r>
              <a:rPr lang="en-IN" dirty="0"/>
              <a:t>find the defendant in a criminal trial guilty of committing the </a:t>
            </a:r>
            <a:r>
              <a:rPr lang="en-IN" dirty="0" smtClean="0"/>
              <a:t>crime</a:t>
            </a:r>
            <a:endParaRPr lang="en-IN" dirty="0"/>
          </a:p>
          <a:p>
            <a:r>
              <a:rPr lang="en-IN" b="1" dirty="0" smtClean="0"/>
              <a:t>Preponderance </a:t>
            </a:r>
            <a:r>
              <a:rPr lang="en-IN" b="1" dirty="0"/>
              <a:t>of the </a:t>
            </a:r>
            <a:r>
              <a:rPr lang="en-IN" b="1" dirty="0" smtClean="0"/>
              <a:t>evidence</a:t>
            </a:r>
            <a:endParaRPr lang="en-IN" dirty="0"/>
          </a:p>
          <a:p>
            <a:pPr lvl="1"/>
            <a:r>
              <a:rPr lang="en-IN" dirty="0" smtClean="0"/>
              <a:t>Degree </a:t>
            </a:r>
            <a:r>
              <a:rPr lang="en-IN" dirty="0"/>
              <a:t>of </a:t>
            </a:r>
            <a:r>
              <a:rPr lang="en-IN" dirty="0" smtClean="0"/>
              <a:t>proof required to </a:t>
            </a:r>
            <a:r>
              <a:rPr lang="en-IN" dirty="0"/>
              <a:t>decide in favor of one side or the other in a civil </a:t>
            </a:r>
            <a:r>
              <a:rPr lang="en-IN" dirty="0" smtClean="0"/>
              <a:t>case</a:t>
            </a:r>
            <a:endParaRPr lang="en-IN" dirty="0"/>
          </a:p>
        </p:txBody>
      </p:sp>
    </p:spTree>
    <p:extLst>
      <p:ext uri="{BB962C8B-B14F-4D97-AF65-F5344CB8AC3E}">
        <p14:creationId xmlns:p14="http://schemas.microsoft.com/office/powerpoint/2010/main" val="1936455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Crime</a:t>
            </a:r>
            <a:endParaRPr lang="en-US" dirty="0"/>
          </a:p>
        </p:txBody>
      </p:sp>
      <p:sp>
        <p:nvSpPr>
          <p:cNvPr id="6" name="Freeform 5" descr="This slide contains five rectangular  boxes. Starting from the left, the first box is labeled felony. The second box is labeled misdemeanor. The third box is labeled infraction. The fourth box labeled Mala in se is placed below the first and second boxes. The fifth box labeled Mala prohibita is placed below the second and third boxes" title="Types of Crime"/>
          <p:cNvSpPr/>
          <p:nvPr/>
        </p:nvSpPr>
        <p:spPr>
          <a:xfrm>
            <a:off x="525764" y="2139999"/>
            <a:ext cx="2590800" cy="1554479"/>
          </a:xfrm>
          <a:custGeom>
            <a:avLst/>
            <a:gdLst>
              <a:gd name="connsiteX0" fmla="*/ 0 w 2590800"/>
              <a:gd name="connsiteY0" fmla="*/ 0 h 1554479"/>
              <a:gd name="connsiteX1" fmla="*/ 2590800 w 2590800"/>
              <a:gd name="connsiteY1" fmla="*/ 0 h 1554479"/>
              <a:gd name="connsiteX2" fmla="*/ 2590800 w 2590800"/>
              <a:gd name="connsiteY2" fmla="*/ 1554479 h 1554479"/>
              <a:gd name="connsiteX3" fmla="*/ 0 w 2590800"/>
              <a:gd name="connsiteY3" fmla="*/ 1554479 h 1554479"/>
              <a:gd name="connsiteX4" fmla="*/ 0 w 2590800"/>
              <a:gd name="connsiteY4" fmla="*/ 0 h 155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1554479">
                <a:moveTo>
                  <a:pt x="0" y="0"/>
                </a:moveTo>
                <a:lnTo>
                  <a:pt x="2590800" y="0"/>
                </a:lnTo>
                <a:lnTo>
                  <a:pt x="2590800" y="1554479"/>
                </a:lnTo>
                <a:lnTo>
                  <a:pt x="0" y="1554479"/>
                </a:lnTo>
                <a:lnTo>
                  <a:pt x="0" y="0"/>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N" sz="3100" kern="1200" dirty="0" smtClean="0"/>
              <a:t>Felony</a:t>
            </a:r>
            <a:endParaRPr lang="en-US" sz="3100" kern="1200" dirty="0"/>
          </a:p>
        </p:txBody>
      </p:sp>
      <p:sp>
        <p:nvSpPr>
          <p:cNvPr id="7" name="Freeform 6" descr="This slide contains five rectangular  boxes. Starting from the left, the first box is labeled felony. The second box is labeled misdemeanor. The third box is labeled infraction. The fourth box labeled Mala in se is placed below the first and second boxes. The fifth box labeled Mala prohibita is placed below the second and third boxes" title="Types of Crime"/>
          <p:cNvSpPr/>
          <p:nvPr/>
        </p:nvSpPr>
        <p:spPr>
          <a:xfrm>
            <a:off x="3375643" y="2139999"/>
            <a:ext cx="2590800" cy="1554479"/>
          </a:xfrm>
          <a:custGeom>
            <a:avLst/>
            <a:gdLst>
              <a:gd name="connsiteX0" fmla="*/ 0 w 2590800"/>
              <a:gd name="connsiteY0" fmla="*/ 0 h 1554479"/>
              <a:gd name="connsiteX1" fmla="*/ 2590800 w 2590800"/>
              <a:gd name="connsiteY1" fmla="*/ 0 h 1554479"/>
              <a:gd name="connsiteX2" fmla="*/ 2590800 w 2590800"/>
              <a:gd name="connsiteY2" fmla="*/ 1554479 h 1554479"/>
              <a:gd name="connsiteX3" fmla="*/ 0 w 2590800"/>
              <a:gd name="connsiteY3" fmla="*/ 1554479 h 1554479"/>
              <a:gd name="connsiteX4" fmla="*/ 0 w 2590800"/>
              <a:gd name="connsiteY4" fmla="*/ 0 h 155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1554479">
                <a:moveTo>
                  <a:pt x="0" y="0"/>
                </a:moveTo>
                <a:lnTo>
                  <a:pt x="2590800" y="0"/>
                </a:lnTo>
                <a:lnTo>
                  <a:pt x="2590800" y="1554479"/>
                </a:lnTo>
                <a:lnTo>
                  <a:pt x="0" y="1554479"/>
                </a:lnTo>
                <a:lnTo>
                  <a:pt x="0" y="0"/>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N" sz="3100" kern="1200" dirty="0" err="1" smtClean="0"/>
              <a:t>Misdemeanor</a:t>
            </a:r>
            <a:endParaRPr lang="en-US" sz="3100" kern="1200" dirty="0"/>
          </a:p>
        </p:txBody>
      </p:sp>
      <p:sp>
        <p:nvSpPr>
          <p:cNvPr id="8" name="Freeform 7" descr="This slide contains five rectangular  boxes. Starting from the left, the first box is labeled felony. The second box is labeled misdemeanor. The third box is labeled infraction. The fourth box labeled Mala in se is placed below the first and second boxes. The fifth box labeled Mala prohibita is placed below the second and third boxes" title="Types of Crime"/>
          <p:cNvSpPr/>
          <p:nvPr/>
        </p:nvSpPr>
        <p:spPr>
          <a:xfrm>
            <a:off x="6225523" y="2139999"/>
            <a:ext cx="2590800" cy="1554479"/>
          </a:xfrm>
          <a:custGeom>
            <a:avLst/>
            <a:gdLst>
              <a:gd name="connsiteX0" fmla="*/ 0 w 2590800"/>
              <a:gd name="connsiteY0" fmla="*/ 0 h 1554479"/>
              <a:gd name="connsiteX1" fmla="*/ 2590800 w 2590800"/>
              <a:gd name="connsiteY1" fmla="*/ 0 h 1554479"/>
              <a:gd name="connsiteX2" fmla="*/ 2590800 w 2590800"/>
              <a:gd name="connsiteY2" fmla="*/ 1554479 h 1554479"/>
              <a:gd name="connsiteX3" fmla="*/ 0 w 2590800"/>
              <a:gd name="connsiteY3" fmla="*/ 1554479 h 1554479"/>
              <a:gd name="connsiteX4" fmla="*/ 0 w 2590800"/>
              <a:gd name="connsiteY4" fmla="*/ 0 h 155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1554479">
                <a:moveTo>
                  <a:pt x="0" y="0"/>
                </a:moveTo>
                <a:lnTo>
                  <a:pt x="2590800" y="0"/>
                </a:lnTo>
                <a:lnTo>
                  <a:pt x="2590800" y="1554479"/>
                </a:lnTo>
                <a:lnTo>
                  <a:pt x="0" y="1554479"/>
                </a:lnTo>
                <a:lnTo>
                  <a:pt x="0" y="0"/>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N" sz="3100" kern="1200" dirty="0" smtClean="0"/>
              <a:t>Infraction</a:t>
            </a:r>
            <a:endParaRPr lang="en-US" sz="3100" kern="1200" dirty="0"/>
          </a:p>
        </p:txBody>
      </p:sp>
      <p:sp>
        <p:nvSpPr>
          <p:cNvPr id="9" name="Freeform 8" descr="This slide contains five rectangular  boxes. Starting from the left, the first box is labeled felony. The second box is labeled misdemeanor. The third box is labeled infraction. The fourth box labeled Mala in se is placed below the first and second boxes. The fifth box labeled Mala prohibita is placed below the second and third boxes" title="Types of Crime"/>
          <p:cNvSpPr/>
          <p:nvPr/>
        </p:nvSpPr>
        <p:spPr>
          <a:xfrm>
            <a:off x="1950703" y="3953559"/>
            <a:ext cx="2590800" cy="1554479"/>
          </a:xfrm>
          <a:custGeom>
            <a:avLst/>
            <a:gdLst>
              <a:gd name="connsiteX0" fmla="*/ 0 w 2590800"/>
              <a:gd name="connsiteY0" fmla="*/ 0 h 1554479"/>
              <a:gd name="connsiteX1" fmla="*/ 2590800 w 2590800"/>
              <a:gd name="connsiteY1" fmla="*/ 0 h 1554479"/>
              <a:gd name="connsiteX2" fmla="*/ 2590800 w 2590800"/>
              <a:gd name="connsiteY2" fmla="*/ 1554479 h 1554479"/>
              <a:gd name="connsiteX3" fmla="*/ 0 w 2590800"/>
              <a:gd name="connsiteY3" fmla="*/ 1554479 h 1554479"/>
              <a:gd name="connsiteX4" fmla="*/ 0 w 2590800"/>
              <a:gd name="connsiteY4" fmla="*/ 0 h 155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1554479">
                <a:moveTo>
                  <a:pt x="0" y="0"/>
                </a:moveTo>
                <a:lnTo>
                  <a:pt x="2590800" y="0"/>
                </a:lnTo>
                <a:lnTo>
                  <a:pt x="2590800" y="1554479"/>
                </a:lnTo>
                <a:lnTo>
                  <a:pt x="0" y="1554479"/>
                </a:lnTo>
                <a:lnTo>
                  <a:pt x="0" y="0"/>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i="1" kern="1200" dirty="0" smtClean="0"/>
              <a:t>Mala in se</a:t>
            </a:r>
            <a:endParaRPr lang="en-US" sz="3100" kern="1200" dirty="0"/>
          </a:p>
        </p:txBody>
      </p:sp>
      <p:sp>
        <p:nvSpPr>
          <p:cNvPr id="10" name="Freeform 9" descr="This slide contains five rectangular  boxes. Starting from the left, the first box is labeled felony. The second box is labeled misdemeanor. The third box is labeled infraction. The fourth box labeled Mala in se is placed below the first and second boxes. The fifth box labeled Mala prohibita is placed below the second and third boxes" title="Types of Crime"/>
          <p:cNvSpPr/>
          <p:nvPr/>
        </p:nvSpPr>
        <p:spPr>
          <a:xfrm>
            <a:off x="4800584" y="3953559"/>
            <a:ext cx="2590800" cy="1554479"/>
          </a:xfrm>
          <a:custGeom>
            <a:avLst/>
            <a:gdLst>
              <a:gd name="connsiteX0" fmla="*/ 0 w 2590800"/>
              <a:gd name="connsiteY0" fmla="*/ 0 h 1554479"/>
              <a:gd name="connsiteX1" fmla="*/ 2590800 w 2590800"/>
              <a:gd name="connsiteY1" fmla="*/ 0 h 1554479"/>
              <a:gd name="connsiteX2" fmla="*/ 2590800 w 2590800"/>
              <a:gd name="connsiteY2" fmla="*/ 1554479 h 1554479"/>
              <a:gd name="connsiteX3" fmla="*/ 0 w 2590800"/>
              <a:gd name="connsiteY3" fmla="*/ 1554479 h 1554479"/>
              <a:gd name="connsiteX4" fmla="*/ 0 w 2590800"/>
              <a:gd name="connsiteY4" fmla="*/ 0 h 155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1554479">
                <a:moveTo>
                  <a:pt x="0" y="0"/>
                </a:moveTo>
                <a:lnTo>
                  <a:pt x="2590800" y="0"/>
                </a:lnTo>
                <a:lnTo>
                  <a:pt x="2590800" y="1554479"/>
                </a:lnTo>
                <a:lnTo>
                  <a:pt x="0" y="1554479"/>
                </a:lnTo>
                <a:lnTo>
                  <a:pt x="0" y="0"/>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i="1" kern="1200" dirty="0" smtClean="0"/>
              <a:t>Mala </a:t>
            </a:r>
            <a:r>
              <a:rPr lang="en-US" sz="3100" i="1" kern="1200" dirty="0" err="1" smtClean="0"/>
              <a:t>prohibita</a:t>
            </a:r>
            <a:endParaRPr lang="en-US" sz="3100" kern="1200" dirty="0"/>
          </a:p>
        </p:txBody>
      </p:sp>
    </p:spTree>
    <p:extLst>
      <p:ext uri="{BB962C8B-B14F-4D97-AF65-F5344CB8AC3E}">
        <p14:creationId xmlns:p14="http://schemas.microsoft.com/office/powerpoint/2010/main" val="14875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Corpus Delicti</a:t>
            </a:r>
          </a:p>
        </p:txBody>
      </p:sp>
      <p:sp>
        <p:nvSpPr>
          <p:cNvPr id="3" name="Content Placeholder 2"/>
          <p:cNvSpPr>
            <a:spLocks noGrp="1"/>
          </p:cNvSpPr>
          <p:nvPr>
            <p:ph idx="1"/>
          </p:nvPr>
        </p:nvSpPr>
        <p:spPr/>
        <p:txBody>
          <a:bodyPr/>
          <a:lstStyle/>
          <a:p>
            <a:r>
              <a:rPr lang="en-IN" dirty="0"/>
              <a:t>Body of circumstances that must exist for a criminal act to have </a:t>
            </a:r>
            <a:r>
              <a:rPr lang="en-IN" dirty="0" smtClean="0"/>
              <a:t>occurred, it includes:</a:t>
            </a:r>
          </a:p>
          <a:p>
            <a:pPr lvl="1"/>
            <a:r>
              <a:rPr lang="en-US" dirty="0" smtClean="0"/>
              <a:t>The </a:t>
            </a:r>
            <a:r>
              <a:rPr lang="en-US" i="1" dirty="0" err="1" smtClean="0"/>
              <a:t>actus</a:t>
            </a:r>
            <a:r>
              <a:rPr lang="en-US" i="1" dirty="0" smtClean="0"/>
              <a:t> </a:t>
            </a:r>
            <a:r>
              <a:rPr lang="en-US" i="1" dirty="0" err="1" smtClean="0"/>
              <a:t>reus</a:t>
            </a:r>
            <a:r>
              <a:rPr lang="en-US" i="1" dirty="0" smtClean="0"/>
              <a:t>, </a:t>
            </a:r>
            <a:r>
              <a:rPr lang="en-US" dirty="0" smtClean="0"/>
              <a:t>or guilty act</a:t>
            </a:r>
          </a:p>
          <a:p>
            <a:pPr lvl="1"/>
            <a:r>
              <a:rPr lang="en-US" dirty="0" smtClean="0"/>
              <a:t>The </a:t>
            </a:r>
            <a:r>
              <a:rPr lang="en-US" i="1" dirty="0"/>
              <a:t>mens rea, </a:t>
            </a:r>
            <a:r>
              <a:rPr lang="en-US" dirty="0"/>
              <a:t>or guilty </a:t>
            </a:r>
            <a:r>
              <a:rPr lang="en-US" dirty="0" smtClean="0"/>
              <a:t>intent</a:t>
            </a:r>
            <a:endParaRPr lang="en-US" dirty="0"/>
          </a:p>
          <a:p>
            <a:pPr lvl="1"/>
            <a:r>
              <a:rPr lang="en-US" dirty="0" smtClean="0"/>
              <a:t>Concurrence</a:t>
            </a:r>
            <a:r>
              <a:rPr lang="en-US" dirty="0"/>
              <a:t>, or the coming together of the </a:t>
            </a:r>
            <a:r>
              <a:rPr lang="en-US" dirty="0" smtClean="0"/>
              <a:t>criminal act </a:t>
            </a:r>
            <a:r>
              <a:rPr lang="en-US" dirty="0"/>
              <a:t>and the guilty </a:t>
            </a:r>
            <a:r>
              <a:rPr lang="en-US" dirty="0" smtClean="0"/>
              <a:t>mind</a:t>
            </a:r>
            <a:endParaRPr lang="en-US" dirty="0"/>
          </a:p>
          <a:p>
            <a:pPr lvl="1"/>
            <a:r>
              <a:rPr lang="en-US" dirty="0" smtClean="0"/>
              <a:t>A </a:t>
            </a:r>
            <a:r>
              <a:rPr lang="en-US" dirty="0"/>
              <a:t>link between the act and the legal definition </a:t>
            </a:r>
            <a:r>
              <a:rPr lang="en-US" dirty="0" smtClean="0"/>
              <a:t>of the crime</a:t>
            </a:r>
            <a:endParaRPr lang="en-US" dirty="0"/>
          </a:p>
          <a:p>
            <a:pPr lvl="1"/>
            <a:r>
              <a:rPr lang="en-US" dirty="0" smtClean="0"/>
              <a:t>Any </a:t>
            </a:r>
            <a:r>
              <a:rPr lang="en-US" dirty="0"/>
              <a:t>attendant, or accompanying, </a:t>
            </a:r>
            <a:r>
              <a:rPr lang="en-US" dirty="0" smtClean="0"/>
              <a:t>circumstances</a:t>
            </a:r>
            <a:endParaRPr lang="en-US" dirty="0"/>
          </a:p>
          <a:p>
            <a:pPr lvl="1"/>
            <a:r>
              <a:rPr lang="en-US" dirty="0" smtClean="0"/>
              <a:t>The </a:t>
            </a:r>
            <a:r>
              <a:rPr lang="en-US" dirty="0"/>
              <a:t>harm done by the crime</a:t>
            </a:r>
          </a:p>
          <a:p>
            <a:endParaRPr lang="en-US" dirty="0"/>
          </a:p>
        </p:txBody>
      </p:sp>
    </p:spTree>
    <p:extLst>
      <p:ext uri="{BB962C8B-B14F-4D97-AF65-F5344CB8AC3E}">
        <p14:creationId xmlns:p14="http://schemas.microsoft.com/office/powerpoint/2010/main" val="1050835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4117</TotalTime>
  <Words>902</Words>
  <Application>Microsoft Office PowerPoint</Application>
  <PresentationFormat>On-screen Show (4:3)</PresentationFormat>
  <Paragraphs>167</Paragraphs>
  <Slides>25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3_Office Theme</vt:lpstr>
      <vt:lpstr>Chapter 3 Inside Criminal Law</vt:lpstr>
      <vt:lpstr>Learning Outcomes</vt:lpstr>
      <vt:lpstr>LO - 1 List the four written sources of American criminal law</vt:lpstr>
      <vt:lpstr>Written Sources of Criminal Law</vt:lpstr>
      <vt:lpstr>LO 2</vt:lpstr>
      <vt:lpstr>3.2       Civil Law Versus Criminal Law</vt:lpstr>
      <vt:lpstr>Burden of Proof</vt:lpstr>
      <vt:lpstr>Types of Crime</vt:lpstr>
      <vt:lpstr>Corpus Delicti</vt:lpstr>
      <vt:lpstr>Degrees of Crime</vt:lpstr>
      <vt:lpstr>Criminal Liability</vt:lpstr>
      <vt:lpstr>LO - 3 List and briefly define the most important excuse defenses for crimes</vt:lpstr>
      <vt:lpstr>Criminal Responsibility and the Law: Infancy and Insanity</vt:lpstr>
      <vt:lpstr>Criminal Responsibility and the Law: Intoxication and Mistake</vt:lpstr>
      <vt:lpstr>LO - 4 Describe the four most important justification defenses </vt:lpstr>
      <vt:lpstr>Justification Defenses</vt:lpstr>
      <vt:lpstr>LO - 5 Explain the importance of the due process clause in the criminal justice system  </vt:lpstr>
      <vt:lpstr>Types of Criminal Law</vt:lpstr>
      <vt:lpstr>Due Process Clause</vt:lpstr>
      <vt:lpstr> Careers in Criminal Justice: Paralegal/Legal Assistant </vt:lpstr>
      <vt:lpstr>Careers in Criminal Justice: Criminal Court Judge</vt:lpstr>
      <vt:lpstr>Key Terms (Continued 1)</vt:lpstr>
      <vt:lpstr>Key Terms (Continued 1)</vt:lpstr>
      <vt:lpstr>Summary</vt:lpstr>
      <vt:lpstr>PowerPoint Presentation</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248</cp:revision>
  <dcterms:created xsi:type="dcterms:W3CDTF">2013-10-25T01:45:49Z</dcterms:created>
  <dcterms:modified xsi:type="dcterms:W3CDTF">2015-09-28T10:22:44Z</dcterms:modified>
</cp:coreProperties>
</file>