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Lst>
  <p:notesMasterIdLst>
    <p:notesMasterId r:id="rId28"/>
  </p:notesMasterIdLst>
  <p:sldIdLst>
    <p:sldId id="256" r:id="rId2"/>
    <p:sldId id="257" r:id="rId3"/>
    <p:sldId id="258" r:id="rId4"/>
    <p:sldId id="259" r:id="rId5"/>
    <p:sldId id="260" r:id="rId6"/>
    <p:sldId id="279" r:id="rId7"/>
    <p:sldId id="261" r:id="rId8"/>
    <p:sldId id="263" r:id="rId9"/>
    <p:sldId id="299" r:id="rId10"/>
    <p:sldId id="265" r:id="rId11"/>
    <p:sldId id="266" r:id="rId12"/>
    <p:sldId id="267" r:id="rId13"/>
    <p:sldId id="282" r:id="rId14"/>
    <p:sldId id="270" r:id="rId15"/>
    <p:sldId id="283" r:id="rId16"/>
    <p:sldId id="306" r:id="rId17"/>
    <p:sldId id="307" r:id="rId18"/>
    <p:sldId id="275" r:id="rId19"/>
    <p:sldId id="276" r:id="rId20"/>
    <p:sldId id="277" r:id="rId21"/>
    <p:sldId id="287" r:id="rId22"/>
    <p:sldId id="290" r:id="rId23"/>
    <p:sldId id="291" r:id="rId24"/>
    <p:sldId id="293" r:id="rId25"/>
    <p:sldId id="296" r:id="rId26"/>
    <p:sldId id="297"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885">
          <p15:clr>
            <a:srgbClr val="A4A3A4"/>
          </p15:clr>
        </p15:guide>
        <p15:guide id="2" orient="horz" pos="1902">
          <p15:clr>
            <a:srgbClr val="A4A3A4"/>
          </p15:clr>
        </p15:guide>
        <p15:guide id="3" pos="287">
          <p15:clr>
            <a:srgbClr val="A4A3A4"/>
          </p15:clr>
        </p15:guide>
        <p15:guide id="4" pos="5325">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545"/>
    <a:srgbClr val="0068A2"/>
    <a:srgbClr val="FFE5AA"/>
    <a:srgbClr val="FF4FB8"/>
    <a:srgbClr val="EC008D"/>
    <a:srgbClr val="009DEB"/>
    <a:srgbClr val="FFC3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392" y="60"/>
      </p:cViewPr>
      <p:guideLst>
        <p:guide orient="horz" pos="885"/>
        <p:guide orient="horz" pos="1902"/>
        <p:guide pos="287"/>
        <p:guide pos="5325"/>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ea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ea typeface="Arial"/>
                <a:cs typeface="Arial"/>
              </a:defRPr>
            </a:lvl1pPr>
          </a:lstStyle>
          <a:p>
            <a:fld id="{65AA7FD2-5906-1D4C-A40A-C1503D22A541}" type="datetimeFigureOut">
              <a:rPr lang="en-US" smtClean="0"/>
              <a:pPr/>
              <a:t>9/28/2015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ea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ea typeface="Arial"/>
                <a:cs typeface="Arial"/>
              </a:defRPr>
            </a:lvl1pPr>
          </a:lstStyle>
          <a:p>
            <a:fld id="{8E25E665-D376-AC40-8571-2A9FCD3E2D18}" type="slidenum">
              <a:rPr lang="en-US" smtClean="0"/>
              <a:pPr/>
              <a:t>‹#›</a:t>
            </a:fld>
            <a:endParaRPr lang="en-US" dirty="0"/>
          </a:p>
        </p:txBody>
      </p:sp>
    </p:spTree>
    <p:extLst>
      <p:ext uri="{BB962C8B-B14F-4D97-AF65-F5344CB8AC3E}">
        <p14:creationId xmlns:p14="http://schemas.microsoft.com/office/powerpoint/2010/main" val="38913770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E25E665-D376-AC40-8571-2A9FCD3E2D18}" type="slidenum">
              <a:rPr lang="en-US" smtClean="0"/>
              <a:pPr/>
              <a:t>1</a:t>
            </a:fld>
            <a:endParaRPr lang="en-US" dirty="0"/>
          </a:p>
        </p:txBody>
      </p:sp>
    </p:spTree>
    <p:extLst>
      <p:ext uri="{BB962C8B-B14F-4D97-AF65-F5344CB8AC3E}">
        <p14:creationId xmlns:p14="http://schemas.microsoft.com/office/powerpoint/2010/main" val="288720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Tahoma" charset="0"/>
                <a:ea typeface="ＭＳ Ｐゴシック" charset="0"/>
                <a:cs typeface="Arial" charset="0"/>
              </a:defRPr>
            </a:lvl1pPr>
            <a:lvl2pPr marL="742950" indent="-285750">
              <a:defRPr sz="4400">
                <a:solidFill>
                  <a:schemeClr val="tx1"/>
                </a:solidFill>
                <a:latin typeface="Tahoma" charset="0"/>
                <a:ea typeface="Arial" charset="0"/>
                <a:cs typeface="Arial" charset="0"/>
              </a:defRPr>
            </a:lvl2pPr>
            <a:lvl3pPr marL="1143000" indent="-228600">
              <a:defRPr sz="4400">
                <a:solidFill>
                  <a:schemeClr val="tx1"/>
                </a:solidFill>
                <a:latin typeface="Tahoma" charset="0"/>
                <a:ea typeface="Arial" charset="0"/>
                <a:cs typeface="Arial" charset="0"/>
              </a:defRPr>
            </a:lvl3pPr>
            <a:lvl4pPr marL="1600200" indent="-228600">
              <a:defRPr sz="4400">
                <a:solidFill>
                  <a:schemeClr val="tx1"/>
                </a:solidFill>
                <a:latin typeface="Tahoma" charset="0"/>
                <a:ea typeface="Arial" charset="0"/>
                <a:cs typeface="Arial" charset="0"/>
              </a:defRPr>
            </a:lvl4pPr>
            <a:lvl5pPr marL="2057400" indent="-228600">
              <a:defRPr sz="44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44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44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44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4400">
                <a:solidFill>
                  <a:schemeClr val="tx1"/>
                </a:solidFill>
                <a:latin typeface="Tahoma" charset="0"/>
                <a:ea typeface="Arial" charset="0"/>
                <a:cs typeface="Arial" charset="0"/>
              </a:defRPr>
            </a:lvl9pPr>
          </a:lstStyle>
          <a:p>
            <a:fld id="{3500F944-7A1C-9040-B23E-BEEA3FC871BE}" type="slidenum">
              <a:rPr lang="en-US" sz="1200">
                <a:latin typeface="Arial"/>
                <a:ea typeface="Arial"/>
              </a:rPr>
              <a:pPr/>
              <a:t>4</a:t>
            </a:fld>
            <a:endParaRPr lang="en-US" sz="1200" dirty="0">
              <a:latin typeface="Arial"/>
              <a:ea typeface="Arial"/>
            </a:endParaRPr>
          </a:p>
        </p:txBody>
      </p:sp>
    </p:spTree>
    <p:extLst>
      <p:ext uri="{BB962C8B-B14F-4D97-AF65-F5344CB8AC3E}">
        <p14:creationId xmlns:p14="http://schemas.microsoft.com/office/powerpoint/2010/main" val="1979555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Prejudice</a:t>
            </a:r>
            <a:r>
              <a:rPr lang="en-US" baseline="0" dirty="0" smtClean="0"/>
              <a:t> of male officers does not </a:t>
            </a:r>
            <a:endParaRPr 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Tahoma" charset="0"/>
                <a:ea typeface="ＭＳ Ｐゴシック" charset="0"/>
                <a:cs typeface="Arial" charset="0"/>
              </a:defRPr>
            </a:lvl1pPr>
            <a:lvl2pPr marL="742950" indent="-285750">
              <a:defRPr sz="4400">
                <a:solidFill>
                  <a:schemeClr val="tx1"/>
                </a:solidFill>
                <a:latin typeface="Tahoma" charset="0"/>
                <a:ea typeface="Arial" charset="0"/>
                <a:cs typeface="Arial" charset="0"/>
              </a:defRPr>
            </a:lvl2pPr>
            <a:lvl3pPr marL="1143000" indent="-228600">
              <a:defRPr sz="4400">
                <a:solidFill>
                  <a:schemeClr val="tx1"/>
                </a:solidFill>
                <a:latin typeface="Tahoma" charset="0"/>
                <a:ea typeface="Arial" charset="0"/>
                <a:cs typeface="Arial" charset="0"/>
              </a:defRPr>
            </a:lvl3pPr>
            <a:lvl4pPr marL="1600200" indent="-228600">
              <a:defRPr sz="4400">
                <a:solidFill>
                  <a:schemeClr val="tx1"/>
                </a:solidFill>
                <a:latin typeface="Tahoma" charset="0"/>
                <a:ea typeface="Arial" charset="0"/>
                <a:cs typeface="Arial" charset="0"/>
              </a:defRPr>
            </a:lvl4pPr>
            <a:lvl5pPr marL="2057400" indent="-228600">
              <a:defRPr sz="44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44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44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44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4400">
                <a:solidFill>
                  <a:schemeClr val="tx1"/>
                </a:solidFill>
                <a:latin typeface="Tahoma" charset="0"/>
                <a:ea typeface="Arial" charset="0"/>
                <a:cs typeface="Arial" charset="0"/>
              </a:defRPr>
            </a:lvl9pPr>
          </a:lstStyle>
          <a:p>
            <a:fld id="{4A2FF9FB-AD7C-554A-BD7F-4B8D328AED73}" type="slidenum">
              <a:rPr lang="en-US" sz="1200">
                <a:latin typeface="Arial"/>
                <a:ea typeface="Arial"/>
              </a:rPr>
              <a:pPr/>
              <a:t>12</a:t>
            </a:fld>
            <a:endParaRPr lang="en-US" sz="1200" dirty="0">
              <a:latin typeface="Arial"/>
              <a:ea typeface="Arial"/>
            </a:endParaRPr>
          </a:p>
        </p:txBody>
      </p:sp>
    </p:spTree>
    <p:extLst>
      <p:ext uri="{BB962C8B-B14F-4D97-AF65-F5344CB8AC3E}">
        <p14:creationId xmlns:p14="http://schemas.microsoft.com/office/powerpoint/2010/main" val="137586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E25E665-D376-AC40-8571-2A9FCD3E2D18}" type="slidenum">
              <a:rPr lang="en-US" smtClean="0"/>
              <a:pPr/>
              <a:t>19</a:t>
            </a:fld>
            <a:endParaRPr lang="en-US" dirty="0"/>
          </a:p>
        </p:txBody>
      </p:sp>
    </p:spTree>
    <p:extLst>
      <p:ext uri="{BB962C8B-B14F-4D97-AF65-F5344CB8AC3E}">
        <p14:creationId xmlns:p14="http://schemas.microsoft.com/office/powerpoint/2010/main" val="2149503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5E665-D376-AC40-8571-2A9FCD3E2D18}" type="slidenum">
              <a:rPr lang="en-US" smtClean="0"/>
              <a:pPr/>
              <a:t>25</a:t>
            </a:fld>
            <a:endParaRPr lang="en-US" dirty="0"/>
          </a:p>
        </p:txBody>
      </p:sp>
    </p:spTree>
    <p:extLst>
      <p:ext uri="{BB962C8B-B14F-4D97-AF65-F5344CB8AC3E}">
        <p14:creationId xmlns:p14="http://schemas.microsoft.com/office/powerpoint/2010/main" val="1822845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302"/>
            <a:ext cx="9162288" cy="1440371"/>
          </a:xfrm>
          <a:prstGeom prst="rect">
            <a:avLst/>
          </a:prstGeom>
          <a:solidFill>
            <a:srgbClr val="D09545"/>
          </a:solidFill>
          <a:ln>
            <a:solidFill>
              <a:srgbClr val="D095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 name="TextBox 3"/>
          <p:cNvSpPr txBox="1">
            <a:spLocks noChangeArrowheads="1"/>
          </p:cNvSpPr>
          <p:nvPr userDrawn="1"/>
        </p:nvSpPr>
        <p:spPr bwMode="auto">
          <a:xfrm>
            <a:off x="5508625" y="3165475"/>
            <a:ext cx="32051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US" sz="3200" dirty="0" smtClean="0">
                <a:solidFill>
                  <a:schemeClr val="tx2"/>
                </a:solidFill>
                <a:latin typeface="Arial" panose="020B0604020202020204" pitchFamily="34" charset="0"/>
              </a:rPr>
              <a:t>Law</a:t>
            </a:r>
            <a:r>
              <a:rPr lang="en-US" sz="3200" baseline="0" dirty="0" smtClean="0">
                <a:solidFill>
                  <a:schemeClr val="tx2"/>
                </a:solidFill>
                <a:latin typeface="Arial" panose="020B0604020202020204" pitchFamily="34" charset="0"/>
              </a:rPr>
              <a:t> </a:t>
            </a:r>
            <a:r>
              <a:rPr lang="en-US" sz="3200" dirty="0" smtClean="0">
                <a:solidFill>
                  <a:schemeClr val="tx2"/>
                </a:solidFill>
                <a:latin typeface="Arial" panose="020B0604020202020204" pitchFamily="34" charset="0"/>
              </a:rPr>
              <a:t>Enforcement Today</a:t>
            </a:r>
          </a:p>
        </p:txBody>
      </p:sp>
      <p:sp>
        <p:nvSpPr>
          <p:cNvPr id="5" name="TextBox 4"/>
          <p:cNvSpPr txBox="1">
            <a:spLocks noChangeArrowheads="1"/>
          </p:cNvSpPr>
          <p:nvPr userDrawn="1"/>
        </p:nvSpPr>
        <p:spPr bwMode="auto">
          <a:xfrm>
            <a:off x="5508625" y="1778000"/>
            <a:ext cx="1328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smtClean="0">
                <a:solidFill>
                  <a:schemeClr val="tx2"/>
                </a:solidFill>
                <a:latin typeface="DINPro-CondBlack"/>
                <a:ea typeface="DINPro-CondBlack"/>
                <a:cs typeface="DINPro-CondBlack"/>
              </a:rPr>
              <a:t> 4</a:t>
            </a:r>
          </a:p>
        </p:txBody>
      </p:sp>
      <p:cxnSp>
        <p:nvCxnSpPr>
          <p:cNvPr id="6" name="Straight Connector 5"/>
          <p:cNvCxnSpPr/>
          <p:nvPr userDrawn="1"/>
        </p:nvCxnSpPr>
        <p:spPr>
          <a:xfrm>
            <a:off x="4832350" y="2987675"/>
            <a:ext cx="4311650" cy="0"/>
          </a:xfrm>
          <a:prstGeom prst="line">
            <a:avLst/>
          </a:prstGeom>
          <a:ln w="38100" cmpd="sng">
            <a:solidFill>
              <a:srgbClr val="D09545"/>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444500" y="241300"/>
            <a:ext cx="3008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1800" dirty="0" smtClean="0">
              <a:solidFill>
                <a:schemeClr val="tx2"/>
              </a:solidFill>
              <a:latin typeface="Calibri" pitchFamily="34" charset="0"/>
            </a:endParaRPr>
          </a:p>
          <a:p>
            <a:pPr eaLnBrk="1" hangingPunct="1">
              <a:defRPr/>
            </a:pPr>
            <a:endParaRPr lang="en-US" altLang="en-US" dirty="0" smtClean="0"/>
          </a:p>
        </p:txBody>
      </p:sp>
      <p:sp>
        <p:nvSpPr>
          <p:cNvPr id="9"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0" name="Footer Placeholder 1"/>
          <p:cNvSpPr>
            <a:spLocks noGrp="1"/>
          </p:cNvSpPr>
          <p:nvPr>
            <p:ph type="ftr" sz="quarter" idx="10"/>
          </p:nvPr>
        </p:nvSpPr>
        <p:spPr>
          <a:xfrm>
            <a:off x="5508625" y="6440488"/>
            <a:ext cx="3635375" cy="422275"/>
          </a:xfrm>
        </p:spPr>
        <p:txBody>
          <a:bodyPr anchor="b"/>
          <a:lstStyle>
            <a:lvl1pPr algn="ctr">
              <a:defRPr sz="700" kern="700" spc="50" dirty="0">
                <a:solidFill>
                  <a:schemeClr val="tx2"/>
                </a:solidFill>
                <a:latin typeface="Arial Narrow"/>
                <a:cs typeface="Arial Narrow"/>
              </a:defRPr>
            </a:lvl1pPr>
          </a:lstStyle>
          <a:p>
            <a:pPr>
              <a:defRPr/>
            </a:pPr>
            <a:r>
              <a:rPr lang="en-US"/>
              <a:t>Copyright ©2016 Cengage Learning. All Rights Reserved. May not be scanned, copied or duplicated, or posted to a publicly accessible website, in whole or in part. </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2"/>
            <a:ext cx="5124450" cy="6858000"/>
          </a:xfrm>
          <a:prstGeom prst="rect">
            <a:avLst/>
          </a:prstGeom>
        </p:spPr>
      </p:pic>
    </p:spTree>
    <p:extLst>
      <p:ext uri="{BB962C8B-B14F-4D97-AF65-F5344CB8AC3E}">
        <p14:creationId xmlns:p14="http://schemas.microsoft.com/office/powerpoint/2010/main" val="8562209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SUMMARY</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A84ED04F-F85E-4E5B-B220-5CCEB3C570BA}"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CH4</a:t>
            </a:r>
            <a:endParaRPr lang="en-US" sz="1000"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dirty="0"/>
            </a:lvl1pPr>
          </a:lstStyle>
          <a:p>
            <a:pPr>
              <a:defRPr/>
            </a:pPr>
            <a:endParaRPr lang="en-US"/>
          </a:p>
        </p:txBody>
      </p:sp>
      <p:sp>
        <p:nvSpPr>
          <p:cNvPr id="16" name="Footer Placeholder 4"/>
          <p:cNvSpPr>
            <a:spLocks noGrp="1"/>
          </p:cNvSpPr>
          <p:nvPr>
            <p:ph type="ftr" sz="quarter" idx="14"/>
          </p:nvPr>
        </p:nvSpPr>
        <p:spPr/>
        <p:txBody>
          <a:bodyPr/>
          <a:lstStyle>
            <a:lvl1pPr>
              <a:defRPr dirty="0"/>
            </a:lvl1pPr>
          </a:lstStyle>
          <a:p>
            <a:pPr>
              <a:defRPr/>
            </a:pPr>
            <a:endParaRPr lang="en-US"/>
          </a:p>
        </p:txBody>
      </p:sp>
      <p:sp>
        <p:nvSpPr>
          <p:cNvPr id="18"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26153038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645DAB3-4B86-4D57-BF5E-010105C92323}"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CH4</a:t>
            </a:r>
            <a:endParaRPr lang="en-US" sz="1000" b="1" dirty="0">
              <a:solidFill>
                <a:srgbClr val="000000"/>
              </a:solidFill>
            </a:endParaRPr>
          </a:p>
        </p:txBody>
      </p:sp>
      <p:sp>
        <p:nvSpPr>
          <p:cNvPr id="9"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8"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2"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4524157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8AB859-266C-4F66-8EA9-CF9A014AB1A1}" type="slidenum">
              <a:rPr lang="en-US" altLang="en-US"/>
              <a:pPr>
                <a:defRPr/>
              </a:pPr>
              <a:t>‹#›</a:t>
            </a:fld>
            <a:endParaRPr lang="en-US" altLang="en-US" dirty="0"/>
          </a:p>
        </p:txBody>
      </p:sp>
    </p:spTree>
    <p:extLst>
      <p:ext uri="{BB962C8B-B14F-4D97-AF65-F5344CB8AC3E}">
        <p14:creationId xmlns:p14="http://schemas.microsoft.com/office/powerpoint/2010/main" val="1906587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D977EE-B7A7-47B5-AD3F-5E00A5243696}" type="slidenum">
              <a:rPr lang="en-US" altLang="en-US"/>
              <a:pPr>
                <a:defRPr/>
              </a:pPr>
              <a:t>‹#›</a:t>
            </a:fld>
            <a:endParaRPr lang="en-US" altLang="en-US" dirty="0"/>
          </a:p>
        </p:txBody>
      </p:sp>
    </p:spTree>
    <p:extLst>
      <p:ext uri="{BB962C8B-B14F-4D97-AF65-F5344CB8AC3E}">
        <p14:creationId xmlns:p14="http://schemas.microsoft.com/office/powerpoint/2010/main" val="2594223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D6BF75-3383-47C6-8A82-14465E9E8470}" type="slidenum">
              <a:rPr lang="en-US" altLang="en-US"/>
              <a:pPr>
                <a:defRPr/>
              </a:pPr>
              <a:t>‹#›</a:t>
            </a:fld>
            <a:endParaRPr lang="en-US" altLang="en-US" dirty="0"/>
          </a:p>
        </p:txBody>
      </p:sp>
    </p:spTree>
    <p:extLst>
      <p:ext uri="{BB962C8B-B14F-4D97-AF65-F5344CB8AC3E}">
        <p14:creationId xmlns:p14="http://schemas.microsoft.com/office/powerpoint/2010/main" val="725471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4BBE55-EE5C-42E0-81F5-900CCAA1931B}" type="slidenum">
              <a:rPr lang="en-US" altLang="en-US"/>
              <a:pPr>
                <a:defRPr/>
              </a:pPr>
              <a:t>‹#›</a:t>
            </a:fld>
            <a:endParaRPr lang="en-US" altLang="en-US" dirty="0"/>
          </a:p>
        </p:txBody>
      </p:sp>
    </p:spTree>
    <p:extLst>
      <p:ext uri="{BB962C8B-B14F-4D97-AF65-F5344CB8AC3E}">
        <p14:creationId xmlns:p14="http://schemas.microsoft.com/office/powerpoint/2010/main" val="2296503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6A09BC-5BF5-4F16-B2B6-8146AFF55538}" type="slidenum">
              <a:rPr lang="en-US" altLang="en-US"/>
              <a:pPr>
                <a:defRPr/>
              </a:pPr>
              <a:t>‹#›</a:t>
            </a:fld>
            <a:endParaRPr lang="en-US" altLang="en-US" dirty="0"/>
          </a:p>
        </p:txBody>
      </p:sp>
    </p:spTree>
    <p:extLst>
      <p:ext uri="{BB962C8B-B14F-4D97-AF65-F5344CB8AC3E}">
        <p14:creationId xmlns:p14="http://schemas.microsoft.com/office/powerpoint/2010/main" val="1115638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B70D1A-3353-43B8-8928-EC034552A3DF}" type="slidenum">
              <a:rPr lang="en-US" altLang="en-US"/>
              <a:pPr>
                <a:defRPr/>
              </a:pPr>
              <a:t>‹#›</a:t>
            </a:fld>
            <a:endParaRPr lang="en-US" altLang="en-US" dirty="0"/>
          </a:p>
        </p:txBody>
      </p:sp>
    </p:spTree>
    <p:extLst>
      <p:ext uri="{BB962C8B-B14F-4D97-AF65-F5344CB8AC3E}">
        <p14:creationId xmlns:p14="http://schemas.microsoft.com/office/powerpoint/2010/main" val="665763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077584-2A63-41BA-9D5D-58A567CC2E68}" type="slidenum">
              <a:rPr lang="en-US" altLang="en-US"/>
              <a:pPr>
                <a:defRPr/>
              </a:pPr>
              <a:t>‹#›</a:t>
            </a:fld>
            <a:endParaRPr lang="en-US" altLang="en-US" dirty="0"/>
          </a:p>
        </p:txBody>
      </p:sp>
    </p:spTree>
    <p:extLst>
      <p:ext uri="{BB962C8B-B14F-4D97-AF65-F5344CB8AC3E}">
        <p14:creationId xmlns:p14="http://schemas.microsoft.com/office/powerpoint/2010/main" val="2133008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1381C0-8695-4AA7-9871-77D62F72DA22}" type="slidenum">
              <a:rPr lang="en-US" altLang="en-US"/>
              <a:pPr>
                <a:defRPr/>
              </a:pPr>
              <a:t>‹#›</a:t>
            </a:fld>
            <a:endParaRPr lang="en-US" altLang="en-US" dirty="0"/>
          </a:p>
        </p:txBody>
      </p:sp>
    </p:spTree>
    <p:extLst>
      <p:ext uri="{BB962C8B-B14F-4D97-AF65-F5344CB8AC3E}">
        <p14:creationId xmlns:p14="http://schemas.microsoft.com/office/powerpoint/2010/main" val="163141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1C534A1E-3330-4D33-8B86-3AA32EA7BA3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CH4</a:t>
            </a:r>
            <a:endParaRPr lang="en-US" b="1" dirty="0">
              <a:solidFill>
                <a:srgbClr val="000000"/>
              </a:solidFill>
            </a:endParaRPr>
          </a:p>
        </p:txBody>
      </p:sp>
      <p:sp>
        <p:nvSpPr>
          <p:cNvPr id="7" name="Chord 6"/>
          <p:cNvSpPr/>
          <p:nvPr userDrawn="1"/>
        </p:nvSpPr>
        <p:spPr>
          <a:xfrm rot="13320000">
            <a:off x="-465138" y="155575"/>
            <a:ext cx="987426" cy="987425"/>
          </a:xfrm>
          <a:prstGeom prst="chord">
            <a:avLst>
              <a:gd name="adj1" fmla="val 2700000"/>
              <a:gd name="adj2" fmla="val 13872841"/>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solidFill>
                  <a:schemeClr val="tx2"/>
                </a:solidFill>
              </a:defRPr>
            </a:lvl1pPr>
            <a:lvl2pPr marL="640080" indent="-274320">
              <a:lnSpc>
                <a:spcPct val="90000"/>
              </a:lnSpc>
              <a:buClr>
                <a:srgbClr val="B00027"/>
              </a:buClr>
              <a:buFont typeface="Arial"/>
              <a:buChar char="•"/>
              <a:defRPr b="0" i="1">
                <a:solidFill>
                  <a:schemeClr val="tx2"/>
                </a:solidFill>
              </a:defRPr>
            </a:lvl2pPr>
            <a:lvl3pPr marL="960120" indent="-320040">
              <a:lnSpc>
                <a:spcPct val="90000"/>
              </a:lnSpc>
              <a:buClr>
                <a:srgbClr val="B00027"/>
              </a:buClr>
              <a:buSzPct val="100000"/>
              <a:buFont typeface="Lucida Grande"/>
              <a:buChar char="-"/>
              <a:defRPr sz="2800">
                <a:solidFill>
                  <a:schemeClr val="tx2"/>
                </a:solidFill>
              </a:defRPr>
            </a:lvl3pPr>
            <a:lvl4pPr marL="1234440" indent="-228600">
              <a:lnSpc>
                <a:spcPct val="90000"/>
              </a:lnSpc>
              <a:buFont typeface="Arial"/>
              <a:buChar char="▸"/>
              <a:defRPr sz="2400">
                <a:solidFill>
                  <a:schemeClr val="tx2"/>
                </a:solidFill>
              </a:defRPr>
            </a:lvl4pPr>
            <a:lvl5pPr marL="1508760" indent="-228600">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B46C8D1-BB15-4662-925A-F84576813618}"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29915023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8CF3AD-2970-4EAB-B50E-DE5976F7787D}" type="slidenum">
              <a:rPr lang="en-US" altLang="en-US"/>
              <a:pPr>
                <a:defRPr/>
              </a:pPr>
              <a:t>‹#›</a:t>
            </a:fld>
            <a:endParaRPr lang="en-US" altLang="en-US" dirty="0"/>
          </a:p>
        </p:txBody>
      </p:sp>
    </p:spTree>
    <p:extLst>
      <p:ext uri="{BB962C8B-B14F-4D97-AF65-F5344CB8AC3E}">
        <p14:creationId xmlns:p14="http://schemas.microsoft.com/office/powerpoint/2010/main" val="41191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391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3" name="Picture 8" descr="HIST978049591546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892175"/>
            <a:ext cx="3921125"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resixe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7975" y="6096000"/>
            <a:ext cx="1216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7" descr="Expban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invGray">
          <a:xfrm>
            <a:off x="-7938" y="0"/>
            <a:ext cx="91519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8" descr="Expban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invGray">
          <a:xfrm>
            <a:off x="-7938" y="6459538"/>
            <a:ext cx="91519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ctrTitle"/>
          </p:nvPr>
        </p:nvSpPr>
        <p:spPr>
          <a:xfrm>
            <a:off x="4419600" y="2582863"/>
            <a:ext cx="4267200" cy="2674937"/>
          </a:xfrm>
        </p:spPr>
        <p:txBody>
          <a:bodyPr/>
          <a:lstStyle>
            <a:lvl1pPr>
              <a:defRPr sz="3600" smtClean="0"/>
            </a:lvl1pPr>
          </a:lstStyle>
          <a:p>
            <a:r>
              <a:rPr lang="en-US" smtClean="0"/>
              <a:t>Click to edit Master title style</a:t>
            </a:r>
          </a:p>
        </p:txBody>
      </p:sp>
    </p:spTree>
    <p:extLst>
      <p:ext uri="{BB962C8B-B14F-4D97-AF65-F5344CB8AC3E}">
        <p14:creationId xmlns:p14="http://schemas.microsoft.com/office/powerpoint/2010/main" val="593702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51005"/>
            <a:ext cx="6400800" cy="1752600"/>
          </a:xfrm>
        </p:spPr>
        <p:txBody>
          <a:bodyPr/>
          <a:lstStyle>
            <a:lvl1pPr marL="0" indent="0" algn="ctr" eaLnBrk="1" hangingPunct="1">
              <a:lnSpc>
                <a:spcPct val="80000"/>
              </a:lnSpc>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7" name="Title Placeholder 1"/>
          <p:cNvSpPr>
            <a:spLocks noGrp="1"/>
          </p:cNvSpPr>
          <p:nvPr>
            <p:ph type="title"/>
          </p:nvPr>
        </p:nvSpPr>
        <p:spPr>
          <a:xfrm>
            <a:off x="457200" y="1594710"/>
            <a:ext cx="8229600" cy="1143000"/>
          </a:xfrm>
          <a:prstGeom prst="rect">
            <a:avLst/>
          </a:prstGeom>
        </p:spPr>
        <p:txBody>
          <a:bodyPr rtlCol="0">
            <a:normAutofit/>
          </a:bodyPr>
          <a:lstStyle/>
          <a:p>
            <a:r>
              <a:rPr lang="en-US" dirty="0" smtClean="0"/>
              <a:t>Chapter 1:</a:t>
            </a:r>
            <a:br>
              <a:rPr lang="en-US" dirty="0" smtClean="0"/>
            </a:br>
            <a:r>
              <a:rPr lang="en-US" dirty="0" smtClean="0"/>
              <a:t>Communication Perspectives</a:t>
            </a:r>
            <a:endParaRPr lang="en-US" dirty="0"/>
          </a:p>
        </p:txBody>
      </p:sp>
    </p:spTree>
    <p:extLst>
      <p:ext uri="{BB962C8B-B14F-4D97-AF65-F5344CB8AC3E}">
        <p14:creationId xmlns:p14="http://schemas.microsoft.com/office/powerpoint/2010/main" val="419604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450" y="279790"/>
            <a:ext cx="8065050" cy="1470025"/>
          </a:xfrm>
        </p:spPr>
        <p:txBody>
          <a:bodyPr>
            <a:normAutofit/>
          </a:bodyPr>
          <a:lstStyle>
            <a:lvl1pPr>
              <a:defRPr sz="6000" b="1">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23525" y="1547155"/>
            <a:ext cx="6912900" cy="4301359"/>
          </a:xfrm>
        </p:spPr>
        <p:txBody>
          <a:bodyPr>
            <a:normAutofit/>
          </a:bodyPr>
          <a:lstStyle>
            <a:lvl1pPr marL="0" indent="0" algn="l" eaLnBrk="1" hangingPunct="1">
              <a:buFontTx/>
              <a:buNone/>
              <a:defRPr sz="2400" b="1" baseline="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Footer Placeholder 4"/>
          <p:cNvSpPr>
            <a:spLocks noGrp="1"/>
          </p:cNvSpPr>
          <p:nvPr>
            <p:ph type="ftr" sz="quarter" idx="10"/>
          </p:nvPr>
        </p:nvSpPr>
        <p:spPr/>
        <p:txBody>
          <a:bodyPr/>
          <a:lstStyle>
            <a:lvl1pPr>
              <a:defRPr dirty="0"/>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73B6A0F-A554-42F8-84D6-7D478DBDA617}" type="slidenum">
              <a:rPr lang="en-US" altLang="en-US"/>
              <a:pPr>
                <a:defRPr/>
              </a:pPr>
              <a:t>‹#›</a:t>
            </a:fld>
            <a:endParaRPr lang="en-US" altLang="en-US" dirty="0"/>
          </a:p>
        </p:txBody>
      </p:sp>
    </p:spTree>
    <p:extLst>
      <p:ext uri="{BB962C8B-B14F-4D97-AF65-F5344CB8AC3E}">
        <p14:creationId xmlns:p14="http://schemas.microsoft.com/office/powerpoint/2010/main" val="1719534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307575" y="433410"/>
            <a:ext cx="7258546" cy="1113745"/>
          </a:xfrm>
          <a:prstGeom prst="rect">
            <a:avLst/>
          </a:prstGeom>
        </p:spPr>
        <p:txBody>
          <a:bodyPr rtlCol="0">
            <a:normAutofit/>
          </a:bodyPr>
          <a:lstStyle/>
          <a:p>
            <a:r>
              <a:rPr lang="en-US" smtClean="0"/>
              <a:t>Click to edit Master title style</a:t>
            </a:r>
            <a:endParaRPr lang="en-US"/>
          </a:p>
        </p:txBody>
      </p:sp>
      <p:sp>
        <p:nvSpPr>
          <p:cNvPr id="8" name="Text Placeholder 2"/>
          <p:cNvSpPr>
            <a:spLocks noGrp="1"/>
          </p:cNvSpPr>
          <p:nvPr>
            <p:ph idx="1"/>
          </p:nvPr>
        </p:nvSpPr>
        <p:spPr>
          <a:xfrm>
            <a:off x="457200" y="1668197"/>
            <a:ext cx="8229600" cy="4525963"/>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Date Placeholder 3"/>
          <p:cNvSpPr>
            <a:spLocks noGrp="1"/>
          </p:cNvSpPr>
          <p:nvPr>
            <p:ph type="dt" sz="half" idx="10"/>
          </p:nvPr>
        </p:nvSpPr>
        <p:spPr>
          <a:xfrm>
            <a:off x="155575" y="165100"/>
            <a:ext cx="3341688" cy="268288"/>
          </a:xfrm>
        </p:spPr>
        <p:txBody>
          <a:bodyPr/>
          <a:lstStyle>
            <a:lvl1pPr algn="ctr">
              <a:defRPr sz="1800" b="1" baseline="0">
                <a:solidFill>
                  <a:schemeClr val="tx2">
                    <a:lumMod val="75000"/>
                  </a:schemeClr>
                </a:solidFill>
              </a:defRPr>
            </a:lvl1pPr>
          </a:lstStyle>
          <a:p>
            <a:pPr>
              <a:defRPr/>
            </a:pPr>
            <a:fld id="{47C7CCB9-D982-4729-A461-E5AB4561AE65}" type="datetime1">
              <a:rPr lang="en-US"/>
              <a:pPr>
                <a:defRPr/>
              </a:pPr>
              <a:t>9/28/2015</a:t>
            </a:fld>
            <a:endParaRPr lang="en-US" dirty="0"/>
          </a:p>
        </p:txBody>
      </p:sp>
      <p:sp>
        <p:nvSpPr>
          <p:cNvPr id="5" name="Footer Placeholder 4"/>
          <p:cNvSpPr>
            <a:spLocks noGrp="1"/>
          </p:cNvSpPr>
          <p:nvPr>
            <p:ph type="ftr" sz="quarter" idx="11"/>
          </p:nvPr>
        </p:nvSpPr>
        <p:spPr/>
        <p:txBody>
          <a:bodyPr/>
          <a:lstStyle>
            <a:lvl1pPr algn="ctr">
              <a:defRPr sz="1200" dirty="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743303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307575" y="433410"/>
            <a:ext cx="7258546" cy="1113745"/>
          </a:xfrm>
          <a:prstGeom prst="rect">
            <a:avLst/>
          </a:prstGeom>
        </p:spPr>
        <p:txBody>
          <a:bodyPr rtlCol="0">
            <a:normAutofit/>
          </a:bodyPr>
          <a:lstStyle/>
          <a:p>
            <a:r>
              <a:rPr lang="en-US" smtClean="0"/>
              <a:t>Click to edit Master title style</a:t>
            </a:r>
            <a:endParaRPr lang="en-US"/>
          </a:p>
        </p:txBody>
      </p:sp>
      <p:sp>
        <p:nvSpPr>
          <p:cNvPr id="8" name="Text Placeholder 2"/>
          <p:cNvSpPr>
            <a:spLocks noGrp="1"/>
          </p:cNvSpPr>
          <p:nvPr>
            <p:ph idx="1"/>
          </p:nvPr>
        </p:nvSpPr>
        <p:spPr>
          <a:xfrm>
            <a:off x="457200" y="1668197"/>
            <a:ext cx="8229600" cy="4525963"/>
          </a:xfrm>
          <a:prstGeom prst="rect">
            <a:avLst/>
          </a:prstGeom>
        </p:spPr>
        <p:txBody>
          <a:bodyPr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 name="Date Placeholder 3"/>
          <p:cNvSpPr>
            <a:spLocks noGrp="1"/>
          </p:cNvSpPr>
          <p:nvPr>
            <p:ph type="dt" sz="half" idx="10"/>
          </p:nvPr>
        </p:nvSpPr>
        <p:spPr>
          <a:xfrm>
            <a:off x="155575" y="165100"/>
            <a:ext cx="3341688" cy="268288"/>
          </a:xfrm>
        </p:spPr>
        <p:txBody>
          <a:bodyPr/>
          <a:lstStyle>
            <a:lvl1pPr algn="ctr">
              <a:defRPr sz="1800" b="1" baseline="0">
                <a:solidFill>
                  <a:schemeClr val="tx2">
                    <a:lumMod val="75000"/>
                  </a:schemeClr>
                </a:solidFill>
              </a:defRPr>
            </a:lvl1pPr>
          </a:lstStyle>
          <a:p>
            <a:pPr>
              <a:defRPr/>
            </a:pPr>
            <a:fld id="{E671D911-914C-411D-875D-41E1B47890CA}" type="datetime1">
              <a:rPr lang="en-US"/>
              <a:pPr>
                <a:defRPr/>
              </a:pPr>
              <a:t>9/28/2015</a:t>
            </a:fld>
            <a:endParaRPr lang="en-US" dirty="0"/>
          </a:p>
        </p:txBody>
      </p:sp>
      <p:sp>
        <p:nvSpPr>
          <p:cNvPr id="5" name="Footer Placeholder 4"/>
          <p:cNvSpPr>
            <a:spLocks noGrp="1"/>
          </p:cNvSpPr>
          <p:nvPr>
            <p:ph type="ftr" sz="quarter" idx="11"/>
          </p:nvPr>
        </p:nvSpPr>
        <p:spPr/>
        <p:txBody>
          <a:bodyPr/>
          <a:lstStyle>
            <a:lvl1pPr algn="ctr">
              <a:defRPr sz="1200" dirty="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206030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54DE4439-9069-406B-A5A3-068F8C441EB7}"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pic>
        <p:nvPicPr>
          <p:cNvPr id="6"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CH1</a:t>
            </a:r>
            <a:endParaRPr lang="en-US" b="1" dirty="0">
              <a:solidFill>
                <a:srgbClr val="000000"/>
              </a:solidFill>
            </a:endParaRP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F1DAFEA3-46F0-494B-9DC5-64C601FF302B}"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24707326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7B8B7DB-D301-4F44-B771-CAA6B4BCA9B8}"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Table</a:t>
            </a:r>
            <a:endParaRPr lang="en-US" altLang="en-US" sz="3200" b="1" i="1" dirty="0" smtClean="0">
              <a:solidFill>
                <a:schemeClr val="bg1"/>
              </a:solidFill>
              <a:latin typeface="Franklin Gothic Medium"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CH4</a:t>
            </a:r>
            <a:endParaRPr lang="en-US" b="1" dirty="0">
              <a:solidFill>
                <a:srgbClr val="000000"/>
              </a:solidFill>
            </a:endParaRPr>
          </a:p>
        </p:txBody>
      </p:sp>
      <p:sp>
        <p:nvSpPr>
          <p:cNvPr id="2" name="Title 1"/>
          <p:cNvSpPr>
            <a:spLocks noGrp="1"/>
          </p:cNvSpPr>
          <p:nvPr>
            <p:ph type="title"/>
          </p:nvPr>
        </p:nvSpPr>
        <p:spPr>
          <a:xfrm>
            <a:off x="1452563" y="331859"/>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45E40AD4-491A-4DD1-9693-34372DAEB1DD}" type="slidenum">
              <a:rPr lang="en-US" altLang="en-US"/>
              <a:pPr>
                <a:defRPr/>
              </a:pPr>
              <a:t>‹#›</a:t>
            </a:fld>
            <a:endParaRPr lang="en-US" altLang="en-US" dirty="0"/>
          </a:p>
        </p:txBody>
      </p:sp>
    </p:spTree>
    <p:extLst>
      <p:ext uri="{BB962C8B-B14F-4D97-AF65-F5344CB8AC3E}">
        <p14:creationId xmlns:p14="http://schemas.microsoft.com/office/powerpoint/2010/main" val="22845980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0F81268-23D6-473E-A611-DD1A2F49A42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Map</a:t>
            </a:r>
            <a:endParaRPr lang="en-US" altLang="en-US" sz="3200" b="1" i="1" dirty="0" smtClean="0">
              <a:solidFill>
                <a:schemeClr val="bg1"/>
              </a:solidFill>
              <a:latin typeface="Franklin Gothic Medium"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CH4</a:t>
            </a:r>
            <a:endParaRPr lang="en-US" sz="1000" b="1" dirty="0">
              <a:solidFill>
                <a:srgbClr val="000000"/>
              </a:solidFill>
            </a:endParaRPr>
          </a:p>
        </p:txBody>
      </p:sp>
      <p:sp>
        <p:nvSpPr>
          <p:cNvPr id="2" name="Title 1"/>
          <p:cNvSpPr>
            <a:spLocks noGrp="1"/>
          </p:cNvSpPr>
          <p:nvPr>
            <p:ph type="title"/>
          </p:nvPr>
        </p:nvSpPr>
        <p:spPr>
          <a:xfrm>
            <a:off x="1453012" y="391900"/>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CFD03A1A-AA9E-4509-BBB5-C908CEDDA74F}" type="slidenum">
              <a:rPr lang="en-US" altLang="en-US"/>
              <a:pPr>
                <a:defRPr/>
              </a:pPr>
              <a:t>‹#›</a:t>
            </a:fld>
            <a:endParaRPr lang="en-US" altLang="en-US" dirty="0"/>
          </a:p>
        </p:txBody>
      </p:sp>
    </p:spTree>
    <p:extLst>
      <p:ext uri="{BB962C8B-B14F-4D97-AF65-F5344CB8AC3E}">
        <p14:creationId xmlns:p14="http://schemas.microsoft.com/office/powerpoint/2010/main" val="13752151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D799AC3-176F-4FB3-A22E-3BCEC2851414}"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Figure</a:t>
            </a:r>
            <a:endParaRPr lang="en-US" altLang="en-US" sz="3200" b="1" i="1" dirty="0" smtClean="0">
              <a:solidFill>
                <a:schemeClr val="bg1"/>
              </a:solidFill>
              <a:latin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CH4</a:t>
            </a:r>
            <a:endParaRPr lang="en-US" sz="1000" b="1" dirty="0">
              <a:solidFill>
                <a:srgbClr val="000000"/>
              </a:solidFill>
            </a:endParaRPr>
          </a:p>
        </p:txBody>
      </p:sp>
      <p:sp>
        <p:nvSpPr>
          <p:cNvPr id="2" name="Title 1"/>
          <p:cNvSpPr>
            <a:spLocks noGrp="1"/>
          </p:cNvSpPr>
          <p:nvPr>
            <p:ph type="title"/>
          </p:nvPr>
        </p:nvSpPr>
        <p:spPr>
          <a:xfrm>
            <a:off x="1452563" y="168799"/>
            <a:ext cx="7536700" cy="983201"/>
          </a:xfrm>
        </p:spPr>
        <p:txBody>
          <a:bodyPr>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B9C5E746-9CF0-4373-87D0-3568854BF073}"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801934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LEARNING OUTCOMES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63395B54-4E75-4DE6-BC03-36123E26E8B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CH4</a:t>
            </a:r>
            <a:endParaRPr lang="en-US" sz="1000"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dirty="0"/>
            </a:lvl1pPr>
          </a:lstStyle>
          <a:p>
            <a:pPr>
              <a:defRPr/>
            </a:pPr>
            <a:endParaRPr lang="en-US"/>
          </a:p>
        </p:txBody>
      </p:sp>
      <p:sp>
        <p:nvSpPr>
          <p:cNvPr id="15" name="Footer Placeholder 4"/>
          <p:cNvSpPr>
            <a:spLocks noGrp="1"/>
          </p:cNvSpPr>
          <p:nvPr>
            <p:ph type="ftr" sz="quarter" idx="11"/>
          </p:nvPr>
        </p:nvSpPr>
        <p:spPr/>
        <p:txBody>
          <a:bodyPr/>
          <a:lstStyle>
            <a:lvl1pPr>
              <a:defRPr dirty="0"/>
            </a:lvl1pPr>
          </a:lstStyle>
          <a:p>
            <a:pPr>
              <a:defRPr/>
            </a:pPr>
            <a:endParaRPr lang="en-US"/>
          </a:p>
        </p:txBody>
      </p:sp>
      <p:sp>
        <p:nvSpPr>
          <p:cNvPr id="17"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0427025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8"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021ABFF9-6122-49AE-8636-BE4D76B4987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8" name="TextBox 7"/>
          <p:cNvSpPr txBox="1">
            <a:spLocks noChangeArrowheads="1"/>
          </p:cNvSpPr>
          <p:nvPr userDrawn="1"/>
        </p:nvSpPr>
        <p:spPr bwMode="auto">
          <a:xfrm>
            <a:off x="1001713" y="220663"/>
            <a:ext cx="691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dirty="0" smtClean="0">
                <a:solidFill>
                  <a:srgbClr val="B00027"/>
                </a:solidFill>
                <a:latin typeface="Arial Narrow" pitchFamily="34" charset="0"/>
              </a:rPr>
              <a:t>LEARNING OUTCOMES </a:t>
            </a:r>
            <a:r>
              <a:rPr lang="en-US" altLang="en-US" sz="2000" i="1" dirty="0" smtClean="0">
                <a:solidFill>
                  <a:srgbClr val="B00027"/>
                </a:solidFill>
                <a:latin typeface="Arial Narrow" pitchFamily="34" charset="0"/>
              </a:rPr>
              <a:t>(continued)</a:t>
            </a:r>
          </a:p>
        </p:txBody>
      </p:sp>
      <p:sp>
        <p:nvSpPr>
          <p:cNvPr id="10" name="Title 1"/>
          <p:cNvSpPr txBox="1">
            <a:spLocks/>
          </p:cNvSpPr>
          <p:nvPr userDrawn="1"/>
        </p:nvSpPr>
        <p:spPr bwMode="auto">
          <a:xfrm>
            <a:off x="677863" y="1555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defRPr/>
            </a:pPr>
            <a:endParaRPr lang="en-US" altLang="en-US" dirty="0" smtClean="0">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CH4</a:t>
            </a:r>
            <a:endParaRPr lang="en-US" sz="1000" b="1" dirty="0">
              <a:solidFill>
                <a:srgbClr val="000000"/>
              </a:solidFill>
            </a:endParaRP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2" name="Date Placeholder 3"/>
          <p:cNvSpPr>
            <a:spLocks noGrp="1"/>
          </p:cNvSpPr>
          <p:nvPr>
            <p:ph type="dt" sz="half" idx="10"/>
          </p:nvPr>
        </p:nvSpPr>
        <p:spPr/>
        <p:txBody>
          <a:bodyPr/>
          <a:lstStyle>
            <a:lvl1pPr>
              <a:defRPr dirty="0"/>
            </a:lvl1pPr>
          </a:lstStyle>
          <a:p>
            <a:pPr>
              <a:defRPr/>
            </a:pPr>
            <a:endParaRPr lang="en-US"/>
          </a:p>
        </p:txBody>
      </p:sp>
      <p:sp>
        <p:nvSpPr>
          <p:cNvPr id="14" name="Footer Placeholder 4"/>
          <p:cNvSpPr>
            <a:spLocks noGrp="1"/>
          </p:cNvSpPr>
          <p:nvPr>
            <p:ph type="ftr" sz="quarter" idx="11"/>
          </p:nvPr>
        </p:nvSpPr>
        <p:spPr/>
        <p:txBody>
          <a:bodyPr/>
          <a:lstStyle>
            <a:lvl1pPr>
              <a:defRPr dirty="0"/>
            </a:lvl1pPr>
          </a:lstStyle>
          <a:p>
            <a:pPr>
              <a:defRPr/>
            </a:pPr>
            <a:endParaRPr lang="en-US"/>
          </a:p>
        </p:txBody>
      </p:sp>
      <p:sp>
        <p:nvSpPr>
          <p:cNvPr id="15"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5762308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KEY TERMS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0F4A80CA-B378-471A-8729-0D272997C406}"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CH4</a:t>
            </a:r>
            <a:endParaRPr lang="en-US" sz="1000" b="1" dirty="0">
              <a:solidFill>
                <a:srgbClr val="000000"/>
              </a:solidFill>
            </a:endParaRPr>
          </a:p>
        </p:txBody>
      </p:sp>
      <p:sp>
        <p:nvSpPr>
          <p:cNvPr id="3" name="Content Placeholder 2"/>
          <p:cNvSpPr>
            <a:spLocks noGrp="1"/>
          </p:cNvSpPr>
          <p:nvPr>
            <p:ph idx="1"/>
          </p:nvPr>
        </p:nvSpPr>
        <p:spPr>
          <a:xfrm>
            <a:off x="1235393" y="1456104"/>
            <a:ext cx="7410767" cy="4639895"/>
          </a:xfrm>
        </p:spPr>
        <p:txBody>
          <a:bodyPr>
            <a:normAutofit/>
          </a:bodyPr>
          <a:lstStyle>
            <a:lvl1pPr marL="0" indent="0">
              <a:lnSpc>
                <a:spcPct val="90000"/>
              </a:lnSpc>
              <a:spcBef>
                <a:spcPts val="2400"/>
              </a:spcBef>
              <a:buClrTx/>
              <a:buFont typeface="Wingdings" charset="2"/>
              <a:buNone/>
              <a:defRPr sz="2800">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dirty="0"/>
            </a:lvl1pPr>
          </a:lstStyle>
          <a:p>
            <a:pPr>
              <a:defRPr/>
            </a:pPr>
            <a:endParaRPr lang="en-US"/>
          </a:p>
        </p:txBody>
      </p:sp>
      <p:sp>
        <p:nvSpPr>
          <p:cNvPr id="15" name="Footer Placeholder 4"/>
          <p:cNvSpPr>
            <a:spLocks noGrp="1"/>
          </p:cNvSpPr>
          <p:nvPr>
            <p:ph type="ftr" sz="quarter" idx="11"/>
          </p:nvPr>
        </p:nvSpPr>
        <p:spPr/>
        <p:txBody>
          <a:bodyPr/>
          <a:lstStyle>
            <a:lvl1pPr>
              <a:defRPr dirty="0"/>
            </a:lvl1pPr>
          </a:lstStyle>
          <a:p>
            <a:pPr>
              <a:defRPr/>
            </a:pPr>
            <a:endParaRPr lang="en-US"/>
          </a:p>
        </p:txBody>
      </p:sp>
      <p:sp>
        <p:nvSpPr>
          <p:cNvPr id="17"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2306688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dirty="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dirty="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EACB8"/>
                </a:solidFill>
                <a:ea typeface="ＭＳ Ｐゴシック" panose="020B0600070205080204" pitchFamily="34" charset="-128"/>
                <a:cs typeface="Arial" panose="020B0604020202020204" pitchFamily="34" charset="0"/>
              </a:defRPr>
            </a:lvl1pPr>
          </a:lstStyle>
          <a:p>
            <a:pPr>
              <a:defRPr/>
            </a:pPr>
            <a:fld id="{3A014513-17C8-4B83-86AA-AF0FE4E88669}" type="slidenum">
              <a:rPr lang="en-US" altLang="en-US"/>
              <a:pPr>
                <a:defRPr/>
              </a:pPr>
              <a:t>‹#›</a:t>
            </a:fld>
            <a:endParaRPr lang="en-US" altLang="en-US" dirty="0"/>
          </a:p>
        </p:txBody>
      </p:sp>
    </p:spTree>
    <p:extLst>
      <p:ext uri="{BB962C8B-B14F-4D97-AF65-F5344CB8AC3E}">
        <p14:creationId xmlns:p14="http://schemas.microsoft.com/office/powerpoint/2010/main" val="1552731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IN" dirty="0" smtClean="0"/>
              <a:t>Chapter 4</a:t>
            </a:r>
            <a:endParaRPr lang="en-IN" dirty="0"/>
          </a:p>
        </p:txBody>
      </p:sp>
      <p:sp>
        <p:nvSpPr>
          <p:cNvPr id="6" name="Footer Placeholder 4"/>
          <p:cNvSpPr>
            <a:spLocks noGrp="1"/>
          </p:cNvSpPr>
          <p:nvPr>
            <p:ph type="ftr" sz="quarter" idx="10"/>
          </p:nvPr>
        </p:nvSpPr>
        <p:spPr/>
        <p:txBody>
          <a:bodyPr/>
          <a:lstStyle>
            <a:lvl1pPr fontAlgn="base">
              <a:spcBef>
                <a:spcPct val="0"/>
              </a:spcBef>
              <a:spcAft>
                <a:spcPct val="0"/>
              </a:spcAft>
              <a:defRPr lang="en-US" sz="700" smtClean="0">
                <a:effectLst/>
                <a:latin typeface="Arial" panose="020B0604020202020204" pitchFamily="34" charset="0"/>
                <a:cs typeface="Arial" panose="020B0604020202020204" pitchFamily="34" charset="0"/>
              </a:defRPr>
            </a:lvl1pPr>
          </a:lstStyle>
          <a:p>
            <a:r>
              <a:rPr lang="en-IN" smtClean="0"/>
              <a:t>Copyright ©2016 Cengage Learning. All Rights Reserved. May not be scanned, copied or duplicated, or posted to a publicly accessible website, in whole or in part.</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Training</a:t>
            </a:r>
            <a:endParaRPr lang="en-US" dirty="0"/>
          </a:p>
        </p:txBody>
      </p:sp>
      <p:sp>
        <p:nvSpPr>
          <p:cNvPr id="28675" name="Content Placeholder 2"/>
          <p:cNvSpPr>
            <a:spLocks noGrp="1"/>
          </p:cNvSpPr>
          <p:nvPr>
            <p:ph idx="1"/>
          </p:nvPr>
        </p:nvSpPr>
        <p:spPr>
          <a:xfrm>
            <a:off x="994500" y="1427478"/>
            <a:ext cx="7821824" cy="4227731"/>
          </a:xfrm>
        </p:spPr>
        <p:txBody>
          <a:bodyPr/>
          <a:lstStyle/>
          <a:p>
            <a:r>
              <a:rPr lang="en-US" b="1" dirty="0"/>
              <a:t>Probationary period</a:t>
            </a:r>
            <a:r>
              <a:rPr lang="en-US" dirty="0"/>
              <a:t>: </a:t>
            </a:r>
            <a:r>
              <a:rPr lang="en-IN" dirty="0" smtClean="0"/>
              <a:t>Time </a:t>
            </a:r>
            <a:r>
              <a:rPr lang="en-IN" dirty="0"/>
              <a:t>at the beginning of a police officer’s career </a:t>
            </a:r>
            <a:endParaRPr lang="en-IN" dirty="0" smtClean="0"/>
          </a:p>
          <a:p>
            <a:pPr lvl="1"/>
            <a:r>
              <a:rPr lang="en-IN" dirty="0" smtClean="0"/>
              <a:t>Recruits learn the basics of police work and are </a:t>
            </a:r>
            <a:r>
              <a:rPr lang="en-US" dirty="0" smtClean="0"/>
              <a:t>under </a:t>
            </a:r>
            <a:r>
              <a:rPr lang="en-US" dirty="0"/>
              <a:t>constant supervision by </a:t>
            </a:r>
            <a:r>
              <a:rPr lang="en-US" dirty="0" smtClean="0"/>
              <a:t>superiors</a:t>
            </a:r>
          </a:p>
          <a:p>
            <a:r>
              <a:rPr lang="en-US" b="1" dirty="0">
                <a:cs typeface="Arial" charset="0"/>
              </a:rPr>
              <a:t>Field training</a:t>
            </a:r>
            <a:r>
              <a:rPr lang="en-US" dirty="0">
                <a:cs typeface="Arial" charset="0"/>
              </a:rPr>
              <a:t>: Officer is placed on the beat under the supervision of a senior officer</a:t>
            </a:r>
          </a:p>
          <a:p>
            <a:pPr marL="365760" lvl="1" indent="0">
              <a:buNone/>
            </a:pPr>
            <a:endParaRPr lang="en-US" dirty="0" smtClean="0"/>
          </a:p>
        </p:txBody>
      </p:sp>
      <p:pic>
        <p:nvPicPr>
          <p:cNvPr id="4" name="Picture 3" descr="This image shows a man dressed in a uniform running. Both his fists are clenched. His right hand is near his chest level, whereas his left hand lies by his side. His right leg is on the ground, whereas his left leg is up in the air and behind him. He is wearing a duty belt. &#10;&#10;" title="Train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573" y="4285396"/>
            <a:ext cx="1641100" cy="2007729"/>
          </a:xfrm>
          <a:prstGeom prst="rect">
            <a:avLst/>
          </a:prstGeom>
        </p:spPr>
      </p:pic>
    </p:spTree>
    <p:extLst>
      <p:ext uri="{BB962C8B-B14F-4D97-AF65-F5344CB8AC3E}">
        <p14:creationId xmlns:p14="http://schemas.microsoft.com/office/powerpoint/2010/main" val="2976521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25764" y="2806700"/>
            <a:ext cx="753356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a:solidFill>
                  <a:srgbClr val="D09545"/>
                </a:solidFill>
                <a:latin typeface="+mn-lt"/>
                <a:cs typeface="Arial" charset="0"/>
              </a:rPr>
              <a:t>LO - 3</a:t>
            </a:r>
            <a:r>
              <a:rPr lang="en-US" dirty="0" smtClean="0">
                <a:solidFill>
                  <a:srgbClr val="000000"/>
                </a:solidFill>
                <a:cs typeface="Arial" charset="0"/>
              </a:rPr>
              <a:t/>
            </a:r>
            <a:br>
              <a:rPr lang="en-US" dirty="0" smtClean="0">
                <a:solidFill>
                  <a:srgbClr val="000000"/>
                </a:solidFill>
                <a:cs typeface="Arial" charset="0"/>
              </a:rPr>
            </a:br>
            <a:r>
              <a:rPr lang="en-US" sz="2500" b="0" dirty="0"/>
              <a:t>Describe the challenges facing women who choose law enforcement as a </a:t>
            </a:r>
            <a:r>
              <a:rPr lang="en-US" sz="2500" b="0" dirty="0" smtClean="0"/>
              <a:t>career</a:t>
            </a:r>
            <a:endParaRPr lang="en-US" sz="2500" b="0" dirty="0"/>
          </a:p>
        </p:txBody>
      </p:sp>
      <p:sp>
        <p:nvSpPr>
          <p:cNvPr id="5" name="Title 4" hidden="1"/>
          <p:cNvSpPr>
            <a:spLocks noGrp="1"/>
          </p:cNvSpPr>
          <p:nvPr>
            <p:ph type="title"/>
          </p:nvPr>
        </p:nvSpPr>
        <p:spPr/>
        <p:txBody>
          <a:bodyPr/>
          <a:lstStyle/>
          <a:p>
            <a:r>
              <a:rPr lang="en-IN" dirty="0" smtClean="0"/>
              <a:t>LO3</a:t>
            </a:r>
            <a:endParaRPr lang="en-IN" dirty="0"/>
          </a:p>
        </p:txBody>
      </p:sp>
    </p:spTree>
    <p:extLst>
      <p:ext uri="{BB962C8B-B14F-4D97-AF65-F5344CB8AC3E}">
        <p14:creationId xmlns:p14="http://schemas.microsoft.com/office/powerpoint/2010/main" val="3763566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Challenges Faced by Women in the Police Force</a:t>
            </a:r>
            <a:endParaRPr lang="en-US" dirty="0"/>
          </a:p>
        </p:txBody>
      </p:sp>
      <p:sp>
        <p:nvSpPr>
          <p:cNvPr id="30723" name="Content Placeholder 2"/>
          <p:cNvSpPr>
            <a:spLocks noGrp="1"/>
          </p:cNvSpPr>
          <p:nvPr>
            <p:ph idx="1"/>
          </p:nvPr>
        </p:nvSpPr>
        <p:spPr/>
        <p:txBody>
          <a:bodyPr/>
          <a:lstStyle/>
          <a:p>
            <a:r>
              <a:rPr lang="en-US" dirty="0"/>
              <a:t>Prejudice </a:t>
            </a:r>
            <a:r>
              <a:rPr lang="en-US" dirty="0" smtClean="0"/>
              <a:t>against female officers</a:t>
            </a:r>
          </a:p>
          <a:p>
            <a:r>
              <a:rPr lang="en-US" dirty="0" smtClean="0"/>
              <a:t>Tokenism - Belief that one has been hired only to satisfy diversity requirements</a:t>
            </a:r>
          </a:p>
          <a:p>
            <a:r>
              <a:rPr lang="en-US" b="1" dirty="0"/>
              <a:t>Sexual harassment</a:t>
            </a:r>
            <a:r>
              <a:rPr lang="en-US" dirty="0"/>
              <a:t>: </a:t>
            </a:r>
            <a:r>
              <a:rPr lang="en-US" dirty="0" smtClean="0"/>
              <a:t>Unwelcome </a:t>
            </a:r>
            <a:r>
              <a:rPr lang="en-IN" dirty="0"/>
              <a:t>sexual advances and/or obscene remarks in the workplace</a:t>
            </a:r>
          </a:p>
          <a:p>
            <a:endParaRPr lang="en-US" dirty="0" smtClean="0"/>
          </a:p>
          <a:p>
            <a:endParaRPr lang="en-US" dirty="0"/>
          </a:p>
        </p:txBody>
      </p:sp>
      <p:pic>
        <p:nvPicPr>
          <p:cNvPr id="5" name="Picture 4" descr="This image shows a woman police officer holding a Walkie-talkie. She is wearing a shirt that says “POLICE”. She has a ponytail with a fringe. There is a police car parked behind her with the siren and flashlights on the top. She is standing on a road. In the background, a signboard can be seen. " title="Challenges Faced by Women in the Police For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010" y="4162568"/>
            <a:ext cx="3328106" cy="2169810"/>
          </a:xfrm>
          <a:prstGeom prst="rect">
            <a:avLst/>
          </a:prstGeom>
        </p:spPr>
      </p:pic>
    </p:spTree>
    <p:extLst>
      <p:ext uri="{BB962C8B-B14F-4D97-AF65-F5344CB8AC3E}">
        <p14:creationId xmlns:p14="http://schemas.microsoft.com/office/powerpoint/2010/main" val="379374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charset="0"/>
              </a:rPr>
              <a:t>Challenges Faced </a:t>
            </a:r>
            <a:r>
              <a:rPr lang="en-US" dirty="0" smtClean="0">
                <a:cs typeface="Arial" charset="0"/>
              </a:rPr>
              <a:t>by Minorities </a:t>
            </a:r>
            <a:r>
              <a:rPr lang="en-US" dirty="0">
                <a:cs typeface="Arial" charset="0"/>
              </a:rPr>
              <a:t>in the Police Force</a:t>
            </a:r>
            <a:endParaRPr lang="en-IN" dirty="0"/>
          </a:p>
        </p:txBody>
      </p:sp>
      <p:sp>
        <p:nvSpPr>
          <p:cNvPr id="3" name="Content Placeholder 2"/>
          <p:cNvSpPr>
            <a:spLocks noGrp="1"/>
          </p:cNvSpPr>
          <p:nvPr>
            <p:ph idx="1"/>
          </p:nvPr>
        </p:nvSpPr>
        <p:spPr/>
        <p:txBody>
          <a:bodyPr/>
          <a:lstStyle/>
          <a:p>
            <a:r>
              <a:rPr lang="en-IN" b="1" dirty="0"/>
              <a:t>Double m</a:t>
            </a:r>
            <a:r>
              <a:rPr lang="en-IN" b="1" dirty="0" smtClean="0"/>
              <a:t>arginality</a:t>
            </a:r>
            <a:r>
              <a:rPr lang="en-IN" dirty="0" smtClean="0"/>
              <a:t>: Double suspicion </a:t>
            </a:r>
            <a:r>
              <a:rPr lang="en-IN" dirty="0"/>
              <a:t>that minority </a:t>
            </a:r>
            <a:r>
              <a:rPr lang="en-IN" dirty="0" smtClean="0"/>
              <a:t>officers </a:t>
            </a:r>
            <a:r>
              <a:rPr lang="en-IN" dirty="0"/>
              <a:t>face from their white colleagues and </a:t>
            </a:r>
            <a:r>
              <a:rPr lang="en-IN" dirty="0" smtClean="0"/>
              <a:t>their community</a:t>
            </a:r>
          </a:p>
          <a:p>
            <a:r>
              <a:rPr lang="en-IN" dirty="0" smtClean="0"/>
              <a:t>White officers believe that minority officers give better treatment to members of their own race</a:t>
            </a:r>
          </a:p>
          <a:p>
            <a:r>
              <a:rPr lang="en-IN" dirty="0" smtClean="0"/>
              <a:t>Minority officers face hostility from their own community</a:t>
            </a:r>
          </a:p>
        </p:txBody>
      </p:sp>
    </p:spTree>
    <p:extLst>
      <p:ext uri="{BB962C8B-B14F-4D97-AF65-F5344CB8AC3E}">
        <p14:creationId xmlns:p14="http://schemas.microsoft.com/office/powerpoint/2010/main" val="3604091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25764" y="2806700"/>
            <a:ext cx="753356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a:solidFill>
                  <a:srgbClr val="D09545"/>
                </a:solidFill>
                <a:latin typeface="+mn-lt"/>
                <a:cs typeface="Arial" charset="0"/>
              </a:rPr>
              <a:t>LO - 4</a:t>
            </a:r>
            <a:r>
              <a:rPr lang="en-US" dirty="0" smtClean="0">
                <a:solidFill>
                  <a:srgbClr val="000000"/>
                </a:solidFill>
                <a:cs typeface="Arial" charset="0"/>
              </a:rPr>
              <a:t/>
            </a:r>
            <a:br>
              <a:rPr lang="en-US" dirty="0" smtClean="0">
                <a:solidFill>
                  <a:srgbClr val="000000"/>
                </a:solidFill>
                <a:cs typeface="Arial" charset="0"/>
              </a:rPr>
            </a:br>
            <a:r>
              <a:rPr lang="en-US" sz="2500" b="0" dirty="0">
                <a:solidFill>
                  <a:srgbClr val="000000"/>
                </a:solidFill>
                <a:cs typeface="Arial" charset="0"/>
              </a:rPr>
              <a:t>Indicate some of the most important law enforcement agencies under the control of the Department of Homeland Security</a:t>
            </a:r>
            <a:endParaRPr lang="en-US" sz="2500" b="0" dirty="0"/>
          </a:p>
        </p:txBody>
      </p:sp>
      <p:sp>
        <p:nvSpPr>
          <p:cNvPr id="3" name="Title 2" hidden="1"/>
          <p:cNvSpPr>
            <a:spLocks noGrp="1"/>
          </p:cNvSpPr>
          <p:nvPr>
            <p:ph type="title"/>
          </p:nvPr>
        </p:nvSpPr>
        <p:spPr/>
        <p:txBody>
          <a:bodyPr/>
          <a:lstStyle/>
          <a:p>
            <a:r>
              <a:rPr lang="en-IN" dirty="0" smtClean="0"/>
              <a:t>LO4</a:t>
            </a:r>
            <a:endParaRPr lang="en-IN" dirty="0"/>
          </a:p>
        </p:txBody>
      </p:sp>
    </p:spTree>
    <p:extLst>
      <p:ext uri="{BB962C8B-B14F-4D97-AF65-F5344CB8AC3E}">
        <p14:creationId xmlns:p14="http://schemas.microsoft.com/office/powerpoint/2010/main" val="78692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Law Enforcement </a:t>
            </a:r>
            <a:r>
              <a:rPr lang="en-IN" dirty="0"/>
              <a:t>Agencies</a:t>
            </a:r>
          </a:p>
        </p:txBody>
      </p:sp>
      <p:sp>
        <p:nvSpPr>
          <p:cNvPr id="3" name="Content Placeholder 2"/>
          <p:cNvSpPr>
            <a:spLocks noGrp="1"/>
          </p:cNvSpPr>
          <p:nvPr>
            <p:ph idx="1"/>
          </p:nvPr>
        </p:nvSpPr>
        <p:spPr/>
        <p:txBody>
          <a:bodyPr/>
          <a:lstStyle/>
          <a:p>
            <a:r>
              <a:rPr lang="en-IN" dirty="0" smtClean="0"/>
              <a:t>Municipal law enforcement agencies</a:t>
            </a:r>
          </a:p>
          <a:p>
            <a:r>
              <a:rPr lang="en-IN" dirty="0" smtClean="0"/>
              <a:t>Sheriffs and county law enforcement</a:t>
            </a:r>
          </a:p>
          <a:p>
            <a:r>
              <a:rPr lang="en-IN" dirty="0"/>
              <a:t>State police and highway patrols</a:t>
            </a:r>
          </a:p>
          <a:p>
            <a:endParaRPr lang="en-IN" dirty="0" smtClean="0"/>
          </a:p>
        </p:txBody>
      </p:sp>
      <p:pic>
        <p:nvPicPr>
          <p:cNvPr id="4" name="Picture 3" descr="This image shows three police officers holding guns and standing in position in the middle of a road. Two of the police officers are dressed in a similar uniform, while the third officer is dressed in a different color. &#10;The officer on the left is holding his gun toward the ground and looking ahead. He is pointing the gun frontward. There is a big kite nearby and a chair. The second officer is standing a little ahead of the first officer near the police car. He is pointing the gun frontwards. Much ahead of these two officers stands a police officer who is stout and short. He is holding the gun in a slant position. He has his duty belt with ammunition on. &#10;&#10;&#10;" title="Law Enforcement Agenci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412" y="3332528"/>
            <a:ext cx="3806984" cy="2609773"/>
          </a:xfrm>
          <a:prstGeom prst="rect">
            <a:avLst/>
          </a:prstGeom>
        </p:spPr>
      </p:pic>
    </p:spTree>
    <p:extLst>
      <p:ext uri="{BB962C8B-B14F-4D97-AF65-F5344CB8AC3E}">
        <p14:creationId xmlns:p14="http://schemas.microsoft.com/office/powerpoint/2010/main" val="1616425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4.3</a:t>
            </a:r>
            <a:r>
              <a:rPr lang="en-IN" dirty="0" smtClean="0"/>
              <a:t>       </a:t>
            </a:r>
            <a:r>
              <a:rPr lang="en-IN" dirty="0" smtClean="0">
                <a:solidFill>
                  <a:schemeClr val="tx2"/>
                </a:solidFill>
              </a:rPr>
              <a:t>Federal Law Enforcement Agencies</a:t>
            </a:r>
            <a:endParaRPr lang="en-IN" dirty="0">
              <a:solidFill>
                <a:schemeClr val="tx2"/>
              </a:solidFill>
            </a:endParaRPr>
          </a:p>
        </p:txBody>
      </p:sp>
      <p:pic>
        <p:nvPicPr>
          <p:cNvPr id="6" name="Content Placeholder 5" descr="This table provides data regarding Federal Law Enforcement Agencies. It has a header called Department of Homeland Security. Under that, there are 3 columns and 3 rows. The header of column 1 reads Department Name, the header of column 2 reads approximate number of officers, and the header of column 3 reads Main responsibilities. &#10;In row 2, column 1 reads U.S. Customs and Border Protection (CBP), column 2 reads 37,000, and column 3 reads (1) Prevent the illegal flow of people and goods across America’s international borders; (2) facilitate legal trade and travel.&#10;In row 3, column 1 reads U.S. Immigration and Customs Enforcement (ICE), column 2 reads 12,400, and column 3 reads Uphold public safety and homeland security by enforcing the nation’s immigration and customs laws.&#10;In row 4, column 1 reads U.S. Secret Service, column 2 reads 4,500, and column 3 reads 1) Protect the president, the president’s family, former presidents and their families, and other high-ranking politicians; (2) combat currency counterfeiters&#10;" title="Figure 4.3 - Federal Law Enforcement Agencies"/>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7313" y="2481263"/>
            <a:ext cx="8969375" cy="2247900"/>
          </a:xfrm>
        </p:spPr>
      </p:pic>
    </p:spTree>
    <p:extLst>
      <p:ext uri="{BB962C8B-B14F-4D97-AF65-F5344CB8AC3E}">
        <p14:creationId xmlns:p14="http://schemas.microsoft.com/office/powerpoint/2010/main" val="319957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563" y="340249"/>
            <a:ext cx="7536700" cy="983201"/>
          </a:xfrm>
        </p:spPr>
        <p:txBody>
          <a:bodyPr/>
          <a:lstStyle/>
          <a:p>
            <a:r>
              <a:rPr lang="en-IN" dirty="0" smtClean="0">
                <a:solidFill>
                  <a:schemeClr val="bg1"/>
                </a:solidFill>
              </a:rPr>
              <a:t>4.3 </a:t>
            </a:r>
            <a:r>
              <a:rPr lang="en-IN" dirty="0" smtClean="0"/>
              <a:t>      </a:t>
            </a:r>
            <a:r>
              <a:rPr lang="en-IN" dirty="0" smtClean="0">
                <a:solidFill>
                  <a:schemeClr val="tx2"/>
                </a:solidFill>
              </a:rPr>
              <a:t>Federal </a:t>
            </a:r>
            <a:r>
              <a:rPr lang="en-IN" dirty="0">
                <a:solidFill>
                  <a:schemeClr val="tx2"/>
                </a:solidFill>
              </a:rPr>
              <a:t>Law Enforcement </a:t>
            </a:r>
            <a:r>
              <a:rPr lang="en-IN" dirty="0" smtClean="0">
                <a:solidFill>
                  <a:schemeClr val="tx2"/>
                </a:solidFill>
              </a:rPr>
              <a:t>Agencies </a:t>
            </a:r>
            <a:r>
              <a:rPr lang="en-IN" sz="2000" b="0" dirty="0" smtClean="0">
                <a:solidFill>
                  <a:schemeClr val="tx2"/>
                </a:solidFill>
              </a:rPr>
              <a:t>(continued)</a:t>
            </a:r>
            <a:endParaRPr lang="en-IN" sz="2000" b="0" dirty="0">
              <a:solidFill>
                <a:schemeClr val="tx2"/>
              </a:solidFill>
            </a:endParaRPr>
          </a:p>
        </p:txBody>
      </p:sp>
      <p:pic>
        <p:nvPicPr>
          <p:cNvPr id="4" name="Content Placeholder 3" descr="This table provides data regarding Federal Law Enforcement Agencies. It has a header called Department of Justice. Under that, there are 3 columns and 5 rows. The header of column 1 reads Department Name, the header of column 2 reads approximate number of officers, and the header of column 3 reads Main responsibilities. &#10;In row 2, column 1 reads Federal Bureau of Investigation (FBI), column 2 reads 13,600, and column 3 reads (1) Protect national security by fighting international and domestic terrorism; (2) enforce federal criminal laws such as those dealing with cybercrime, public corruption, and civil rights violations.&#10;In row 3, column 1 reads Drug Enforcement Administration (DEA), column 2 reads 4,700, and column 3 reads enforce the nation’s laws regulating the sale and use of drugs. &#10;In row 4, column 1 reads Bureau of Alcohol, Tobacco, Firearms and Explosives (ATF), column 2 reads 2,500, and column 3 reads (1) Combat the illegal use and trafficking of firearms and explosives; (2) investigate the illegal diversion of alcohol and tobacco products.&#10;In row 5, column 1 reads U.S. Marshals Service, column 2 reads 4,000, and column 3 reads (1) Provide security at federal courts; (2) protect government witnesses; (3) apprehend fugitives from the federal court or corrections system. &#10;&#10;The next header under this table is Department of the Treasury. It has the same column headings. In row 2, column 1 reads Internal Revenue Service (IRS), column 2 reads 2,500, column 3 reads Investigate potential criminal violations of the nation’s tax code.&#10;" title="Figure 4.3 - Federal Law Enforcement Agencies"/>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92894" y="2052638"/>
            <a:ext cx="8558212" cy="3670300"/>
          </a:xfrm>
        </p:spPr>
      </p:pic>
    </p:spTree>
    <p:extLst>
      <p:ext uri="{BB962C8B-B14F-4D97-AF65-F5344CB8AC3E}">
        <p14:creationId xmlns:p14="http://schemas.microsoft.com/office/powerpoint/2010/main" val="3363385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25764" y="2806700"/>
            <a:ext cx="753356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a:solidFill>
                  <a:srgbClr val="D09545"/>
                </a:solidFill>
                <a:latin typeface="+mn-lt"/>
                <a:cs typeface="Arial" charset="0"/>
              </a:rPr>
              <a:t>LO - 5</a:t>
            </a:r>
            <a:r>
              <a:rPr lang="en-US" dirty="0" smtClean="0">
                <a:solidFill>
                  <a:srgbClr val="000000"/>
                </a:solidFill>
                <a:cs typeface="Arial" charset="0"/>
              </a:rPr>
              <a:t/>
            </a:r>
            <a:br>
              <a:rPr lang="en-US" dirty="0" smtClean="0">
                <a:solidFill>
                  <a:srgbClr val="000000"/>
                </a:solidFill>
                <a:cs typeface="Arial" charset="0"/>
              </a:rPr>
            </a:br>
            <a:r>
              <a:rPr lang="en-US" sz="2500" b="0" dirty="0">
                <a:solidFill>
                  <a:srgbClr val="000000"/>
                </a:solidFill>
                <a:cs typeface="Arial" charset="0"/>
              </a:rPr>
              <a:t>Analyze the importance of private security today</a:t>
            </a:r>
            <a:endParaRPr lang="en-US" sz="2500" b="0" dirty="0"/>
          </a:p>
        </p:txBody>
      </p:sp>
      <p:sp>
        <p:nvSpPr>
          <p:cNvPr id="2" name="Title 1" hidden="1"/>
          <p:cNvSpPr>
            <a:spLocks noGrp="1"/>
          </p:cNvSpPr>
          <p:nvPr>
            <p:ph type="title"/>
          </p:nvPr>
        </p:nvSpPr>
        <p:spPr/>
        <p:txBody>
          <a:bodyPr/>
          <a:lstStyle/>
          <a:p>
            <a:r>
              <a:rPr lang="en-IN" dirty="0" smtClean="0"/>
              <a:t>LO5</a:t>
            </a:r>
            <a:endParaRPr lang="en-IN" dirty="0"/>
          </a:p>
        </p:txBody>
      </p:sp>
    </p:spTree>
    <p:extLst>
      <p:ext uri="{BB962C8B-B14F-4D97-AF65-F5344CB8AC3E}">
        <p14:creationId xmlns:p14="http://schemas.microsoft.com/office/powerpoint/2010/main" val="2560859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Private Security</a:t>
            </a:r>
            <a:endParaRPr lang="en-US" dirty="0"/>
          </a:p>
        </p:txBody>
      </p:sp>
      <p:sp>
        <p:nvSpPr>
          <p:cNvPr id="39939" name="Rectangle 3"/>
          <p:cNvSpPr>
            <a:spLocks noGrp="1" noChangeArrowheads="1"/>
          </p:cNvSpPr>
          <p:nvPr>
            <p:ph idx="1"/>
          </p:nvPr>
        </p:nvSpPr>
        <p:spPr/>
        <p:txBody>
          <a:bodyPr/>
          <a:lstStyle/>
          <a:p>
            <a:r>
              <a:rPr lang="en-IN" dirty="0" smtClean="0"/>
              <a:t>Services provided by private corporations or individuals rather than police officers</a:t>
            </a:r>
          </a:p>
          <a:p>
            <a:pPr lvl="1"/>
            <a:r>
              <a:rPr lang="en-IN" dirty="0" smtClean="0"/>
              <a:t>Guards and patrol services</a:t>
            </a:r>
          </a:p>
          <a:p>
            <a:r>
              <a:rPr lang="en-IN" dirty="0" smtClean="0"/>
              <a:t>Intended to deter crime rather than stop it</a:t>
            </a:r>
          </a:p>
          <a:p>
            <a:r>
              <a:rPr lang="en-IN" dirty="0" smtClean="0"/>
              <a:t>Each state has its own rules for private security employment</a:t>
            </a:r>
            <a:endParaRPr lang="en-US" dirty="0" smtClean="0"/>
          </a:p>
        </p:txBody>
      </p:sp>
      <p:pic>
        <p:nvPicPr>
          <p:cNvPr id="2" name="Picture 1" descr="This image shows a man in a cap, a shirt and tie, and a black jacket standing with a walkie-talkie in his hand. He is looking sideward. There is a store with a lot of lighting and decorations right behind him. There is a man walking toward the entrance of the building.&#10;" title="Private Secur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3538" y="4244993"/>
            <a:ext cx="3311826" cy="2144489"/>
          </a:xfrm>
          <a:prstGeom prst="rect">
            <a:avLst/>
          </a:prstGeom>
        </p:spPr>
      </p:pic>
    </p:spTree>
    <p:extLst>
      <p:ext uri="{BB962C8B-B14F-4D97-AF65-F5344CB8AC3E}">
        <p14:creationId xmlns:p14="http://schemas.microsoft.com/office/powerpoint/2010/main" val="3845175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noAutofit/>
          </a:bodyPr>
          <a:lstStyle/>
          <a:p>
            <a:r>
              <a:rPr lang="en-US" dirty="0" smtClean="0">
                <a:solidFill>
                  <a:schemeClr val="tx2"/>
                </a:solidFill>
              </a:rPr>
              <a:t>List the four basic responsibilities of the police </a:t>
            </a:r>
          </a:p>
          <a:p>
            <a:r>
              <a:rPr lang="en-US" dirty="0" smtClean="0">
                <a:solidFill>
                  <a:schemeClr val="tx2"/>
                </a:solidFill>
              </a:rPr>
              <a:t>Identify the differences between police academy and field training as learning tools for recruits</a:t>
            </a:r>
          </a:p>
          <a:p>
            <a:r>
              <a:rPr lang="en-US" dirty="0" smtClean="0">
                <a:solidFill>
                  <a:schemeClr val="tx2"/>
                </a:solidFill>
              </a:rPr>
              <a:t>Describe the challenges facing women who choose law enforcement as a career</a:t>
            </a:r>
          </a:p>
          <a:p>
            <a:r>
              <a:rPr lang="en-US" dirty="0" smtClean="0">
                <a:solidFill>
                  <a:schemeClr val="tx2"/>
                </a:solidFill>
              </a:rPr>
              <a:t>Indicate some of the most important law enforcement agencies under the control of the Department of Homeland Security</a:t>
            </a:r>
          </a:p>
          <a:p>
            <a:r>
              <a:rPr lang="en-US" dirty="0" smtClean="0">
                <a:solidFill>
                  <a:schemeClr val="tx2"/>
                </a:solidFill>
              </a:rPr>
              <a:t>Analyze the importance of private security today</a:t>
            </a:r>
            <a:endParaRPr lang="en-US" dirty="0">
              <a:solidFill>
                <a:schemeClr val="tx2"/>
              </a:solidFill>
            </a:endParaRPr>
          </a:p>
        </p:txBody>
      </p:sp>
      <p:sp>
        <p:nvSpPr>
          <p:cNvPr id="20482" name="Rectangle 2" hidden="1"/>
          <p:cNvSpPr>
            <a:spLocks noGrp="1" noChangeArrowheads="1"/>
          </p:cNvSpPr>
          <p:nvPr>
            <p:ph type="title"/>
          </p:nvPr>
        </p:nvSpPr>
        <p:spPr/>
        <p:txBody>
          <a:bodyPr/>
          <a:lstStyle/>
          <a:p>
            <a:r>
              <a:rPr lang="en-US" smtClean="0"/>
              <a:t>Learning Objectives</a:t>
            </a:r>
            <a:endParaRPr lang="en-US" dirty="0"/>
          </a:p>
        </p:txBody>
      </p:sp>
    </p:spTree>
    <p:extLst>
      <p:ext uri="{BB962C8B-B14F-4D97-AF65-F5344CB8AC3E}">
        <p14:creationId xmlns:p14="http://schemas.microsoft.com/office/powerpoint/2010/main" val="67211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Factors Driving the Growth of Private Security</a:t>
            </a:r>
            <a:endParaRPr lang="en-US" dirty="0"/>
          </a:p>
        </p:txBody>
      </p:sp>
      <p:sp>
        <p:nvSpPr>
          <p:cNvPr id="40963" name="Rectangle 3"/>
          <p:cNvSpPr>
            <a:spLocks noGrp="1" noChangeArrowheads="1"/>
          </p:cNvSpPr>
          <p:nvPr>
            <p:ph idx="1"/>
          </p:nvPr>
        </p:nvSpPr>
        <p:spPr/>
        <p:txBody>
          <a:bodyPr/>
          <a:lstStyle/>
          <a:p>
            <a:r>
              <a:rPr lang="en-US" dirty="0" smtClean="0"/>
              <a:t>Increased public fear due to media coverage of crime</a:t>
            </a:r>
          </a:p>
          <a:p>
            <a:r>
              <a:rPr lang="en-US" dirty="0" smtClean="0"/>
              <a:t>Workplace crime</a:t>
            </a:r>
          </a:p>
          <a:p>
            <a:r>
              <a:rPr lang="en-US" dirty="0"/>
              <a:t>Budget cuts in states and municipalities that </a:t>
            </a:r>
            <a:r>
              <a:rPr lang="en-US" dirty="0" smtClean="0"/>
              <a:t>have forced </a:t>
            </a:r>
            <a:r>
              <a:rPr lang="en-US" dirty="0"/>
              <a:t>reductions in the number of public police </a:t>
            </a:r>
            <a:endParaRPr lang="en-US" dirty="0" smtClean="0"/>
          </a:p>
          <a:p>
            <a:pPr lvl="1"/>
            <a:r>
              <a:rPr lang="en-US" dirty="0" smtClean="0"/>
              <a:t>Raised the demand for private ones</a:t>
            </a:r>
          </a:p>
          <a:p>
            <a:r>
              <a:rPr lang="en-US" dirty="0" smtClean="0"/>
              <a:t>Increased awareness of private security products</a:t>
            </a:r>
            <a:endParaRPr lang="en-US" dirty="0"/>
          </a:p>
        </p:txBody>
      </p:sp>
    </p:spTree>
    <p:extLst>
      <p:ext uri="{BB962C8B-B14F-4D97-AF65-F5344CB8AC3E}">
        <p14:creationId xmlns:p14="http://schemas.microsoft.com/office/powerpoint/2010/main" val="1276753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600" dirty="0" smtClean="0"/>
              <a:t>Careers </a:t>
            </a:r>
            <a:r>
              <a:rPr lang="en-US" sz="3600" dirty="0"/>
              <a:t>in Criminal </a:t>
            </a:r>
            <a:r>
              <a:rPr lang="en-US" sz="3600" dirty="0" smtClean="0"/>
              <a:t>Justice: </a:t>
            </a:r>
            <a:r>
              <a:rPr lang="en-IN" sz="3600" dirty="0"/>
              <a:t>Federal Bureau of Investigation (FBI) </a:t>
            </a:r>
            <a:r>
              <a:rPr lang="en-IN" sz="3600" dirty="0" smtClean="0"/>
              <a:t>Agent</a:t>
            </a:r>
            <a:r>
              <a:rPr lang="en-IN" sz="3600" dirty="0"/>
              <a:t/>
            </a:r>
            <a:br>
              <a:rPr lang="en-IN" sz="3600" dirty="0"/>
            </a:br>
            <a:endParaRPr lang="en-IN" sz="3600" dirty="0"/>
          </a:p>
        </p:txBody>
      </p:sp>
      <p:sp>
        <p:nvSpPr>
          <p:cNvPr id="3" name="Content Placeholder 2"/>
          <p:cNvSpPr>
            <a:spLocks noGrp="1"/>
          </p:cNvSpPr>
          <p:nvPr>
            <p:ph idx="1"/>
          </p:nvPr>
        </p:nvSpPr>
        <p:spPr/>
        <p:txBody>
          <a:bodyPr/>
          <a:lstStyle/>
          <a:p>
            <a:r>
              <a:rPr lang="en-IN" dirty="0" smtClean="0"/>
              <a:t>Job description</a:t>
            </a:r>
            <a:endParaRPr lang="en-IN" dirty="0"/>
          </a:p>
          <a:p>
            <a:pPr lvl="1"/>
            <a:r>
              <a:rPr lang="en-IN" dirty="0" smtClean="0"/>
              <a:t>Oversee </a:t>
            </a:r>
            <a:r>
              <a:rPr lang="en-IN" dirty="0"/>
              <a:t>intelligence and </a:t>
            </a:r>
            <a:r>
              <a:rPr lang="en-IN" dirty="0" smtClean="0"/>
              <a:t>investigate federal crimes</a:t>
            </a:r>
          </a:p>
          <a:p>
            <a:r>
              <a:rPr lang="en-IN" dirty="0"/>
              <a:t>Training requirement</a:t>
            </a:r>
          </a:p>
          <a:p>
            <a:pPr lvl="1"/>
            <a:r>
              <a:rPr lang="en-IN" dirty="0"/>
              <a:t>A bachelor’s and/or master’s degree, plus three years of work </a:t>
            </a:r>
            <a:r>
              <a:rPr lang="en-IN" dirty="0" smtClean="0"/>
              <a:t>experience</a:t>
            </a:r>
          </a:p>
          <a:p>
            <a:pPr lvl="1"/>
            <a:r>
              <a:rPr lang="en-IN" dirty="0" smtClean="0"/>
              <a:t>Physical and psychological fitness</a:t>
            </a:r>
          </a:p>
          <a:p>
            <a:endParaRPr lang="en-IN" dirty="0" smtClean="0"/>
          </a:p>
        </p:txBody>
      </p:sp>
    </p:spTree>
    <p:extLst>
      <p:ext uri="{BB962C8B-B14F-4D97-AF65-F5344CB8AC3E}">
        <p14:creationId xmlns:p14="http://schemas.microsoft.com/office/powerpoint/2010/main" val="1808972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Careers </a:t>
            </a:r>
            <a:r>
              <a:rPr lang="en-US" dirty="0"/>
              <a:t>in Criminal Justice: </a:t>
            </a:r>
            <a:r>
              <a:rPr lang="en-IN" dirty="0"/>
              <a:t>Federal Bureau of Investigation (FBI) </a:t>
            </a:r>
            <a:r>
              <a:rPr lang="en-IN" dirty="0" smtClean="0"/>
              <a:t>Agent </a:t>
            </a:r>
            <a:r>
              <a:rPr lang="en-IN" sz="2000" b="0" dirty="0" smtClean="0"/>
              <a:t>(continued)</a:t>
            </a:r>
            <a:r>
              <a:rPr lang="en-IN" sz="2000" b="0" dirty="0"/>
              <a:t/>
            </a:r>
            <a:br>
              <a:rPr lang="en-IN" sz="2000" b="0" dirty="0"/>
            </a:br>
            <a:endParaRPr lang="en-IN" sz="2000" b="0" dirty="0"/>
          </a:p>
        </p:txBody>
      </p:sp>
      <p:sp>
        <p:nvSpPr>
          <p:cNvPr id="3" name="Content Placeholder 2"/>
          <p:cNvSpPr>
            <a:spLocks noGrp="1"/>
          </p:cNvSpPr>
          <p:nvPr>
            <p:ph idx="1"/>
          </p:nvPr>
        </p:nvSpPr>
        <p:spPr/>
        <p:txBody>
          <a:bodyPr/>
          <a:lstStyle/>
          <a:p>
            <a:pPr lvl="1"/>
            <a:r>
              <a:rPr lang="en-IN" dirty="0"/>
              <a:t>Critical skills required in one or more of the following areas: accounting, finance, </a:t>
            </a:r>
            <a:r>
              <a:rPr lang="en-IN" dirty="0" smtClean="0"/>
              <a:t>technology</a:t>
            </a:r>
            <a:r>
              <a:rPr lang="en-IN" dirty="0"/>
              <a:t>, engineering, foreign language(s), law, law enforcement, intelligence, military, and/or physical </a:t>
            </a:r>
            <a:r>
              <a:rPr lang="en-IN" dirty="0" smtClean="0"/>
              <a:t>sciences</a:t>
            </a:r>
          </a:p>
          <a:p>
            <a:r>
              <a:rPr lang="en-IN" dirty="0" smtClean="0"/>
              <a:t>Annual salary range</a:t>
            </a:r>
            <a:endParaRPr lang="en-IN" dirty="0"/>
          </a:p>
          <a:p>
            <a:pPr lvl="1"/>
            <a:r>
              <a:rPr lang="en-IN" dirty="0" smtClean="0"/>
              <a:t>$61,000-$</a:t>
            </a:r>
            <a:r>
              <a:rPr lang="en-IN" dirty="0"/>
              <a:t>70,000</a:t>
            </a:r>
          </a:p>
          <a:p>
            <a:pPr lvl="2"/>
            <a:endParaRPr lang="en-IN" dirty="0"/>
          </a:p>
        </p:txBody>
      </p:sp>
      <p:pic>
        <p:nvPicPr>
          <p:cNvPr id="4" name="Picture 3" descr="This image shows a man wearing an FBI teen flak jacket. His head gear is placed on a parapet. He is resting his hand on the headgear and looking upward. The parapet is in a rectangular form and many high-rises are seen from the parapet. " title="Careers in Criminal Justice (Continu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938" y="3848086"/>
            <a:ext cx="3267528" cy="2181541"/>
          </a:xfrm>
          <a:prstGeom prst="rect">
            <a:avLst/>
          </a:prstGeom>
        </p:spPr>
      </p:pic>
    </p:spTree>
    <p:extLst>
      <p:ext uri="{BB962C8B-B14F-4D97-AF65-F5344CB8AC3E}">
        <p14:creationId xmlns:p14="http://schemas.microsoft.com/office/powerpoint/2010/main" val="2259224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Careers in Criminal </a:t>
            </a:r>
            <a:r>
              <a:rPr lang="en-US" dirty="0" smtClean="0"/>
              <a:t>Justice: U.S. Marshal</a:t>
            </a:r>
            <a:endParaRPr lang="en-IN" sz="2000" b="0" dirty="0"/>
          </a:p>
        </p:txBody>
      </p:sp>
      <p:sp>
        <p:nvSpPr>
          <p:cNvPr id="3" name="Content Placeholder 2"/>
          <p:cNvSpPr>
            <a:spLocks noGrp="1"/>
          </p:cNvSpPr>
          <p:nvPr>
            <p:ph idx="1"/>
          </p:nvPr>
        </p:nvSpPr>
        <p:spPr/>
        <p:txBody>
          <a:bodyPr/>
          <a:lstStyle/>
          <a:p>
            <a:r>
              <a:rPr lang="en-IN" sz="3100" dirty="0" smtClean="0"/>
              <a:t>Job description</a:t>
            </a:r>
          </a:p>
          <a:p>
            <a:pPr lvl="1"/>
            <a:r>
              <a:rPr lang="en-IN" sz="2600" dirty="0"/>
              <a:t>Provide security at federal </a:t>
            </a:r>
            <a:r>
              <a:rPr lang="en-IN" sz="2600" dirty="0" smtClean="0"/>
              <a:t>courts</a:t>
            </a:r>
          </a:p>
          <a:p>
            <a:pPr lvl="1"/>
            <a:r>
              <a:rPr lang="en-IN" sz="2600" dirty="0" smtClean="0"/>
              <a:t>Protect </a:t>
            </a:r>
            <a:r>
              <a:rPr lang="en-IN" sz="2600" dirty="0"/>
              <a:t>government </a:t>
            </a:r>
            <a:r>
              <a:rPr lang="en-IN" sz="2600" dirty="0" smtClean="0"/>
              <a:t>witnesses</a:t>
            </a:r>
          </a:p>
          <a:p>
            <a:pPr lvl="1"/>
            <a:r>
              <a:rPr lang="en-IN" sz="2600" dirty="0" smtClean="0"/>
              <a:t>Transport </a:t>
            </a:r>
            <a:r>
              <a:rPr lang="en-IN" sz="2600" dirty="0"/>
              <a:t>federal </a:t>
            </a:r>
            <a:r>
              <a:rPr lang="en-IN" sz="2600" dirty="0" smtClean="0"/>
              <a:t>prisoners</a:t>
            </a:r>
          </a:p>
          <a:p>
            <a:r>
              <a:rPr lang="en-IN" sz="3100" dirty="0"/>
              <a:t>Training requirement</a:t>
            </a:r>
          </a:p>
          <a:p>
            <a:pPr lvl="1"/>
            <a:r>
              <a:rPr lang="en-IN" sz="2600" dirty="0"/>
              <a:t>A bachelor’s degree or three years of </a:t>
            </a:r>
            <a:r>
              <a:rPr lang="en-IN" sz="2600" dirty="0" smtClean="0"/>
              <a:t>experience</a:t>
            </a:r>
            <a:endParaRPr lang="en-IN" sz="2600" dirty="0"/>
          </a:p>
          <a:p>
            <a:pPr lvl="1"/>
            <a:r>
              <a:rPr lang="en-IN" sz="2600" dirty="0"/>
              <a:t>Basic training program at the U.S. Marshals Service Training Academy in </a:t>
            </a:r>
            <a:r>
              <a:rPr lang="en-IN" sz="2600" dirty="0" err="1"/>
              <a:t>Glynco</a:t>
            </a:r>
            <a:r>
              <a:rPr lang="en-IN" sz="2600" dirty="0"/>
              <a:t>, Georgia</a:t>
            </a:r>
          </a:p>
          <a:p>
            <a:r>
              <a:rPr lang="en-IN" sz="3100" dirty="0"/>
              <a:t>Annual salary range</a:t>
            </a:r>
          </a:p>
          <a:p>
            <a:pPr lvl="1"/>
            <a:r>
              <a:rPr lang="en-IN" sz="2600" dirty="0"/>
              <a:t>$40,000-$50,000</a:t>
            </a:r>
          </a:p>
          <a:p>
            <a:pPr marL="0" indent="0">
              <a:buNone/>
            </a:pPr>
            <a:endParaRPr lang="en-IN" sz="2600" dirty="0"/>
          </a:p>
        </p:txBody>
      </p:sp>
      <p:pic>
        <p:nvPicPr>
          <p:cNvPr id="4" name="Picture 3" descr="This image is of a U.S. Marshal badge. There is a symbol of a bird with open wings on the top of the badge. The main part of the badge is curved on the sides and pointed in the center. The badge contains the text U.S. MARSHAL.  " title="Careers in Criminal Justi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8471" y="4929420"/>
            <a:ext cx="1733136" cy="1471530"/>
          </a:xfrm>
          <a:prstGeom prst="rect">
            <a:avLst/>
          </a:prstGeom>
        </p:spPr>
      </p:pic>
    </p:spTree>
    <p:extLst>
      <p:ext uri="{BB962C8B-B14F-4D97-AF65-F5344CB8AC3E}">
        <p14:creationId xmlns:p14="http://schemas.microsoft.com/office/powerpoint/2010/main" val="1426395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547096" y="1723030"/>
            <a:ext cx="4038600" cy="4525963"/>
          </a:xfrm>
        </p:spPr>
        <p:txBody>
          <a:bodyPr>
            <a:noAutofit/>
          </a:bodyPr>
          <a:lstStyle/>
          <a:p>
            <a:pPr marL="347472" indent="-347472">
              <a:lnSpc>
                <a:spcPct val="110000"/>
              </a:lnSpc>
              <a:spcBef>
                <a:spcPts val="768"/>
              </a:spcBef>
              <a:buFont typeface="Arial" panose="020B0604020202020204" pitchFamily="34" charset="0"/>
              <a:buChar char="•"/>
            </a:pPr>
            <a:r>
              <a:rPr lang="en-IN" sz="2400" dirty="0" smtClean="0">
                <a:solidFill>
                  <a:schemeClr val="tx2"/>
                </a:solidFill>
              </a:rPr>
              <a:t>Intelligence-led policing</a:t>
            </a:r>
          </a:p>
          <a:p>
            <a:pPr marL="347472" indent="-347472">
              <a:lnSpc>
                <a:spcPct val="110000"/>
              </a:lnSpc>
              <a:spcBef>
                <a:spcPts val="768"/>
              </a:spcBef>
              <a:buFont typeface="Arial" panose="020B0604020202020204" pitchFamily="34" charset="0"/>
              <a:buChar char="•"/>
            </a:pPr>
            <a:r>
              <a:rPr lang="en-IN" sz="2400" dirty="0" smtClean="0">
                <a:solidFill>
                  <a:schemeClr val="tx2"/>
                </a:solidFill>
              </a:rPr>
              <a:t>Recruitment</a:t>
            </a:r>
          </a:p>
          <a:p>
            <a:pPr marL="347472" indent="-347472">
              <a:lnSpc>
                <a:spcPct val="110000"/>
              </a:lnSpc>
              <a:spcBef>
                <a:spcPts val="768"/>
              </a:spcBef>
              <a:buFont typeface="Arial" panose="020B0604020202020204" pitchFamily="34" charset="0"/>
              <a:buChar char="•"/>
            </a:pPr>
            <a:r>
              <a:rPr lang="en-IN" sz="2400" dirty="0" smtClean="0">
                <a:solidFill>
                  <a:schemeClr val="tx2"/>
                </a:solidFill>
              </a:rPr>
              <a:t>Probationary period</a:t>
            </a:r>
          </a:p>
          <a:p>
            <a:pPr marL="347472" indent="-347472">
              <a:lnSpc>
                <a:spcPct val="110000"/>
              </a:lnSpc>
              <a:spcBef>
                <a:spcPts val="768"/>
              </a:spcBef>
              <a:buFont typeface="Arial" panose="020B0604020202020204" pitchFamily="34" charset="0"/>
              <a:buChar char="•"/>
            </a:pPr>
            <a:r>
              <a:rPr lang="en-IN" sz="2400" dirty="0" smtClean="0">
                <a:solidFill>
                  <a:schemeClr val="tx2"/>
                </a:solidFill>
              </a:rPr>
              <a:t>Field training</a:t>
            </a:r>
          </a:p>
          <a:p>
            <a:pPr marL="347472" indent="-347472">
              <a:lnSpc>
                <a:spcPct val="110000"/>
              </a:lnSpc>
              <a:spcBef>
                <a:spcPts val="768"/>
              </a:spcBef>
              <a:buFont typeface="Arial" panose="020B0604020202020204" pitchFamily="34" charset="0"/>
              <a:buChar char="•"/>
            </a:pPr>
            <a:r>
              <a:rPr lang="en-IN" sz="2400" dirty="0" smtClean="0">
                <a:solidFill>
                  <a:schemeClr val="tx2"/>
                </a:solidFill>
              </a:rPr>
              <a:t>Sexual harassment</a:t>
            </a:r>
          </a:p>
          <a:p>
            <a:pPr marL="347472" indent="-347472">
              <a:lnSpc>
                <a:spcPct val="110000"/>
              </a:lnSpc>
              <a:spcBef>
                <a:spcPts val="768"/>
              </a:spcBef>
              <a:buFont typeface="Arial" panose="020B0604020202020204" pitchFamily="34" charset="0"/>
              <a:buChar char="•"/>
            </a:pPr>
            <a:r>
              <a:rPr lang="en-IN" sz="2400" dirty="0" smtClean="0">
                <a:solidFill>
                  <a:schemeClr val="tx2"/>
                </a:solidFill>
              </a:rPr>
              <a:t>Double marginality</a:t>
            </a:r>
          </a:p>
          <a:p>
            <a:pPr marL="347472" indent="-347472">
              <a:lnSpc>
                <a:spcPct val="110000"/>
              </a:lnSpc>
              <a:spcBef>
                <a:spcPts val="768"/>
              </a:spcBef>
              <a:buFont typeface="Arial" panose="020B0604020202020204" pitchFamily="34" charset="0"/>
              <a:buChar char="•"/>
            </a:pPr>
            <a:r>
              <a:rPr lang="en-IN" sz="2400" dirty="0" smtClean="0">
                <a:solidFill>
                  <a:schemeClr val="tx2"/>
                </a:solidFill>
              </a:rPr>
              <a:t>Sheriff</a:t>
            </a:r>
          </a:p>
          <a:p>
            <a:pPr marL="347472" indent="-347472">
              <a:lnSpc>
                <a:spcPct val="100000"/>
              </a:lnSpc>
              <a:spcBef>
                <a:spcPts val="768"/>
              </a:spcBef>
              <a:buFont typeface="Arial" panose="020B0604020202020204" pitchFamily="34" charset="0"/>
              <a:buChar char="•"/>
            </a:pPr>
            <a:r>
              <a:rPr lang="en-IN" sz="2400" dirty="0">
                <a:solidFill>
                  <a:schemeClr val="tx2"/>
                </a:solidFill>
              </a:rPr>
              <a:t>Coroner</a:t>
            </a:r>
          </a:p>
          <a:p>
            <a:pPr>
              <a:lnSpc>
                <a:spcPct val="110000"/>
              </a:lnSpc>
              <a:spcBef>
                <a:spcPts val="768"/>
              </a:spcBef>
            </a:pPr>
            <a:endParaRPr lang="en-IN" dirty="0">
              <a:solidFill>
                <a:schemeClr val="tx2"/>
              </a:solidFill>
            </a:endParaRPr>
          </a:p>
        </p:txBody>
      </p:sp>
      <p:sp>
        <p:nvSpPr>
          <p:cNvPr id="4" name="Title 3" hidden="1"/>
          <p:cNvSpPr>
            <a:spLocks noGrp="1"/>
          </p:cNvSpPr>
          <p:nvPr>
            <p:ph type="title"/>
          </p:nvPr>
        </p:nvSpPr>
        <p:spPr/>
        <p:txBody>
          <a:bodyPr/>
          <a:lstStyle/>
          <a:p>
            <a:r>
              <a:rPr lang="en-IN" dirty="0" smtClean="0"/>
              <a:t>Key Terms</a:t>
            </a:r>
            <a:endParaRPr lang="en-IN" dirty="0"/>
          </a:p>
        </p:txBody>
      </p:sp>
      <p:sp>
        <p:nvSpPr>
          <p:cNvPr id="7" name="Content Placeholder 4"/>
          <p:cNvSpPr txBox="1">
            <a:spLocks/>
          </p:cNvSpPr>
          <p:nvPr/>
        </p:nvSpPr>
        <p:spPr bwMode="auto">
          <a:xfrm>
            <a:off x="4716463" y="172303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defTabSz="457200" rtl="0" eaLnBrk="0" fontAlgn="base" hangingPunct="0">
              <a:lnSpc>
                <a:spcPct val="90000"/>
              </a:lnSpc>
              <a:spcBef>
                <a:spcPts val="2400"/>
              </a:spcBef>
              <a:spcAft>
                <a:spcPct val="0"/>
              </a:spcAft>
              <a:buClrTx/>
              <a:buFont typeface="Wingdings" charset="2"/>
              <a:buNone/>
              <a:defRPr sz="2800" kern="1200">
                <a:solidFill>
                  <a:schemeClr val="tx1"/>
                </a:solidFill>
                <a:latin typeface="+mn-lt"/>
                <a:ea typeface="+mn-ea"/>
                <a:cs typeface="Rockwell"/>
              </a:defRPr>
            </a:lvl1pPr>
            <a:lvl2pPr marL="640080" indent="-274320" algn="l" defTabSz="457200" rtl="0" eaLnBrk="0" fontAlgn="base" hangingPunct="0">
              <a:lnSpc>
                <a:spcPct val="90000"/>
              </a:lnSpc>
              <a:spcBef>
                <a:spcPct val="20000"/>
              </a:spcBef>
              <a:spcAft>
                <a:spcPct val="0"/>
              </a:spcAft>
              <a:buClr>
                <a:srgbClr val="B00027"/>
              </a:buClr>
              <a:buFont typeface="Arial"/>
              <a:buChar char="•"/>
              <a:defRPr sz="2800" b="0" i="1" kern="1200">
                <a:solidFill>
                  <a:schemeClr val="tx1"/>
                </a:solidFill>
                <a:latin typeface="+mn-lt"/>
                <a:ea typeface="+mn-ea"/>
                <a:cs typeface="+mn-cs"/>
              </a:defRPr>
            </a:lvl2pPr>
            <a:lvl3pPr marL="960120" indent="-320040" algn="l" defTabSz="457200" rtl="0" eaLnBrk="0" fontAlgn="base" hangingPunct="0">
              <a:lnSpc>
                <a:spcPct val="90000"/>
              </a:lnSpc>
              <a:spcBef>
                <a:spcPct val="20000"/>
              </a:spcBef>
              <a:spcAft>
                <a:spcPct val="0"/>
              </a:spcAft>
              <a:buClr>
                <a:srgbClr val="B00027"/>
              </a:buClr>
              <a:buSzPct val="100000"/>
              <a:buFont typeface="Lucida Grande"/>
              <a:buChar char="-"/>
              <a:defRPr sz="2800" kern="1200">
                <a:solidFill>
                  <a:schemeClr val="tx1"/>
                </a:solidFill>
                <a:latin typeface="+mn-lt"/>
                <a:ea typeface="+mn-ea"/>
                <a:cs typeface="+mn-cs"/>
              </a:defRPr>
            </a:lvl3pPr>
            <a:lvl4pPr marL="1234440" indent="-228600" algn="l" defTabSz="457200" rtl="0" eaLnBrk="0" fontAlgn="base" hangingPunct="0">
              <a:lnSpc>
                <a:spcPct val="90000"/>
              </a:lnSpc>
              <a:spcBef>
                <a:spcPct val="20000"/>
              </a:spcBef>
              <a:spcAft>
                <a:spcPct val="0"/>
              </a:spcAft>
              <a:buFont typeface="Arial"/>
              <a:buChar char="▸"/>
              <a:defRPr sz="2400" kern="1200">
                <a:solidFill>
                  <a:schemeClr val="tx1"/>
                </a:solidFill>
                <a:latin typeface="+mn-lt"/>
                <a:ea typeface="+mn-ea"/>
                <a:cs typeface="+mn-cs"/>
              </a:defRPr>
            </a:lvl4pPr>
            <a:lvl5pPr marL="150876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100000"/>
              </a:lnSpc>
              <a:spcBef>
                <a:spcPts val="768"/>
              </a:spcBef>
              <a:buFont typeface="Arial" panose="020B0604020202020204" pitchFamily="34" charset="0"/>
              <a:buChar char="•"/>
            </a:pPr>
            <a:r>
              <a:rPr lang="en-IN" sz="2400" dirty="0">
                <a:solidFill>
                  <a:schemeClr val="tx2"/>
                </a:solidFill>
              </a:rPr>
              <a:t>U.S. Customs and Border Protection (CBP</a:t>
            </a:r>
            <a:r>
              <a:rPr lang="en-IN" sz="2400" dirty="0" smtClean="0">
                <a:solidFill>
                  <a:schemeClr val="tx2"/>
                </a:solidFill>
              </a:rPr>
              <a:t>)</a:t>
            </a:r>
          </a:p>
          <a:p>
            <a:pPr marL="457200" indent="-457200">
              <a:lnSpc>
                <a:spcPct val="100000"/>
              </a:lnSpc>
              <a:spcBef>
                <a:spcPts val="768"/>
              </a:spcBef>
              <a:buFont typeface="Arial" panose="020B0604020202020204" pitchFamily="34" charset="0"/>
              <a:buChar char="•"/>
            </a:pPr>
            <a:r>
              <a:rPr lang="en-IN" sz="2400" dirty="0" smtClean="0">
                <a:solidFill>
                  <a:schemeClr val="tx2"/>
                </a:solidFill>
              </a:rPr>
              <a:t>U.S</a:t>
            </a:r>
            <a:r>
              <a:rPr lang="en-IN" sz="2400" dirty="0">
                <a:solidFill>
                  <a:schemeClr val="tx2"/>
                </a:solidFill>
              </a:rPr>
              <a:t>. Immigration and Customs Enforcement (ICE</a:t>
            </a:r>
            <a:r>
              <a:rPr lang="en-IN" sz="2400" dirty="0" smtClean="0">
                <a:solidFill>
                  <a:schemeClr val="tx2"/>
                </a:solidFill>
              </a:rPr>
              <a:t>)</a:t>
            </a:r>
          </a:p>
          <a:p>
            <a:pPr marL="457200" indent="-457200">
              <a:lnSpc>
                <a:spcPct val="100000"/>
              </a:lnSpc>
              <a:spcBef>
                <a:spcPts val="768"/>
              </a:spcBef>
              <a:buFont typeface="Arial" panose="020B0604020202020204" pitchFamily="34" charset="0"/>
              <a:buChar char="•"/>
            </a:pPr>
            <a:r>
              <a:rPr lang="en-IN" sz="2400" dirty="0">
                <a:solidFill>
                  <a:schemeClr val="tx2"/>
                </a:solidFill>
              </a:rPr>
              <a:t>U.S. Secret </a:t>
            </a:r>
            <a:r>
              <a:rPr lang="en-IN" sz="2400" dirty="0" smtClean="0">
                <a:solidFill>
                  <a:schemeClr val="tx2"/>
                </a:solidFill>
              </a:rPr>
              <a:t>Service</a:t>
            </a:r>
          </a:p>
          <a:p>
            <a:pPr marL="457200" indent="-457200">
              <a:lnSpc>
                <a:spcPct val="100000"/>
              </a:lnSpc>
              <a:spcBef>
                <a:spcPts val="768"/>
              </a:spcBef>
              <a:buFont typeface="Arial" panose="020B0604020202020204" pitchFamily="34" charset="0"/>
              <a:buChar char="•"/>
            </a:pPr>
            <a:r>
              <a:rPr lang="en-IN" sz="2400" dirty="0">
                <a:solidFill>
                  <a:schemeClr val="tx2"/>
                </a:solidFill>
              </a:rPr>
              <a:t>Infrastructure</a:t>
            </a:r>
          </a:p>
          <a:p>
            <a:pPr marL="457200" indent="-457200">
              <a:lnSpc>
                <a:spcPct val="100000"/>
              </a:lnSpc>
              <a:spcBef>
                <a:spcPts val="768"/>
              </a:spcBef>
              <a:buFont typeface="Arial" panose="020B0604020202020204" pitchFamily="34" charset="0"/>
              <a:buChar char="•"/>
            </a:pPr>
            <a:r>
              <a:rPr lang="en-IN" sz="2400" dirty="0">
                <a:solidFill>
                  <a:schemeClr val="tx2"/>
                </a:solidFill>
              </a:rPr>
              <a:t>Federal Bureau of </a:t>
            </a:r>
            <a:r>
              <a:rPr lang="en-IN" sz="2400" dirty="0" smtClean="0">
                <a:solidFill>
                  <a:schemeClr val="tx2"/>
                </a:solidFill>
              </a:rPr>
              <a:t>Investigation </a:t>
            </a:r>
            <a:r>
              <a:rPr lang="en-IN" sz="2400" dirty="0">
                <a:solidFill>
                  <a:schemeClr val="tx2"/>
                </a:solidFill>
              </a:rPr>
              <a:t>(FBI)</a:t>
            </a:r>
          </a:p>
          <a:p>
            <a:pPr marL="457200" indent="-457200">
              <a:lnSpc>
                <a:spcPct val="100000"/>
              </a:lnSpc>
              <a:spcBef>
                <a:spcPts val="768"/>
              </a:spcBef>
              <a:buFont typeface="Arial" panose="020B0604020202020204" pitchFamily="34" charset="0"/>
              <a:buChar char="•"/>
            </a:pPr>
            <a:r>
              <a:rPr lang="en-IN" sz="2400" dirty="0">
                <a:solidFill>
                  <a:schemeClr val="tx2"/>
                </a:solidFill>
              </a:rPr>
              <a:t>Drug Enforcement Administration (DEA)</a:t>
            </a:r>
          </a:p>
          <a:p>
            <a:pPr marL="457200" indent="-457200">
              <a:lnSpc>
                <a:spcPct val="100000"/>
              </a:lnSpc>
              <a:spcBef>
                <a:spcPts val="768"/>
              </a:spcBef>
              <a:buFont typeface="Arial" panose="020B0604020202020204" pitchFamily="34" charset="0"/>
              <a:buChar char="•"/>
            </a:pPr>
            <a:r>
              <a:rPr lang="en-IN" sz="2400" dirty="0">
                <a:solidFill>
                  <a:schemeClr val="tx2"/>
                </a:solidFill>
              </a:rPr>
              <a:t>Private security</a:t>
            </a:r>
          </a:p>
          <a:p>
            <a:pPr marL="347472" indent="-347472">
              <a:lnSpc>
                <a:spcPct val="100000"/>
              </a:lnSpc>
              <a:spcBef>
                <a:spcPts val="768"/>
              </a:spcBef>
              <a:buFont typeface="Arial" panose="020B0604020202020204" pitchFamily="34" charset="0"/>
              <a:buChar char="•"/>
            </a:pPr>
            <a:endParaRPr lang="en-IN" dirty="0"/>
          </a:p>
          <a:p>
            <a:pPr>
              <a:lnSpc>
                <a:spcPct val="100000"/>
              </a:lnSpc>
              <a:spcBef>
                <a:spcPts val="768"/>
              </a:spcBef>
            </a:pPr>
            <a:endParaRPr lang="en-IN" dirty="0" smtClean="0">
              <a:solidFill>
                <a:schemeClr val="tx2"/>
              </a:solidFill>
            </a:endParaRPr>
          </a:p>
          <a:p>
            <a:pPr marL="457200" indent="-457200">
              <a:buFont typeface="Arial" panose="020B0604020202020204" pitchFamily="34" charset="0"/>
              <a:buChar char="•"/>
            </a:pPr>
            <a:endParaRPr lang="en-IN" dirty="0"/>
          </a:p>
        </p:txBody>
      </p:sp>
    </p:spTree>
    <p:extLst>
      <p:ext uri="{BB962C8B-B14F-4D97-AF65-F5344CB8AC3E}">
        <p14:creationId xmlns:p14="http://schemas.microsoft.com/office/powerpoint/2010/main" val="190912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2"/>
          </p:nvPr>
        </p:nvSpPr>
        <p:spPr/>
        <p:txBody>
          <a:bodyPr/>
          <a:lstStyle/>
          <a:p>
            <a:pPr lvl="0"/>
            <a:r>
              <a:rPr lang="en-US" sz="2900" dirty="0" smtClean="0">
                <a:solidFill>
                  <a:schemeClr val="tx2"/>
                </a:solidFill>
              </a:rPr>
              <a:t>The </a:t>
            </a:r>
            <a:r>
              <a:rPr lang="en-US" sz="2900" dirty="0">
                <a:solidFill>
                  <a:schemeClr val="tx2"/>
                </a:solidFill>
              </a:rPr>
              <a:t>police </a:t>
            </a:r>
            <a:r>
              <a:rPr lang="en-US" sz="2900" dirty="0" smtClean="0">
                <a:solidFill>
                  <a:schemeClr val="tx2"/>
                </a:solidFill>
              </a:rPr>
              <a:t>enforces </a:t>
            </a:r>
            <a:r>
              <a:rPr lang="en-US" sz="2900" dirty="0">
                <a:solidFill>
                  <a:schemeClr val="tx2"/>
                </a:solidFill>
              </a:rPr>
              <a:t>laws</a:t>
            </a:r>
            <a:r>
              <a:rPr lang="en-US" sz="2900" dirty="0" smtClean="0">
                <a:solidFill>
                  <a:schemeClr val="tx2"/>
                </a:solidFill>
              </a:rPr>
              <a:t>, provides </a:t>
            </a:r>
            <a:r>
              <a:rPr lang="en-US" sz="2900" dirty="0">
                <a:solidFill>
                  <a:schemeClr val="tx2"/>
                </a:solidFill>
              </a:rPr>
              <a:t>services, </a:t>
            </a:r>
            <a:r>
              <a:rPr lang="en-US" sz="2900" dirty="0" smtClean="0">
                <a:solidFill>
                  <a:schemeClr val="tx2"/>
                </a:solidFill>
              </a:rPr>
              <a:t> prevents </a:t>
            </a:r>
            <a:r>
              <a:rPr lang="en-US" sz="2900" dirty="0">
                <a:solidFill>
                  <a:schemeClr val="tx2"/>
                </a:solidFill>
              </a:rPr>
              <a:t>crime, and </a:t>
            </a:r>
            <a:r>
              <a:rPr lang="en-US" sz="2900" dirty="0" smtClean="0">
                <a:solidFill>
                  <a:schemeClr val="tx2"/>
                </a:solidFill>
              </a:rPr>
              <a:t>preserves peace</a:t>
            </a:r>
            <a:endParaRPr lang="en-US" sz="2900" dirty="0">
              <a:solidFill>
                <a:schemeClr val="tx2"/>
              </a:solidFill>
            </a:endParaRPr>
          </a:p>
          <a:p>
            <a:r>
              <a:rPr lang="en-US" sz="2900" dirty="0" smtClean="0">
                <a:solidFill>
                  <a:schemeClr val="tx2"/>
                </a:solidFill>
              </a:rPr>
              <a:t>Police recruit undergoes classroom training at police </a:t>
            </a:r>
            <a:r>
              <a:rPr lang="en-US" sz="2900" dirty="0">
                <a:solidFill>
                  <a:schemeClr val="tx2"/>
                </a:solidFill>
              </a:rPr>
              <a:t>academy a</a:t>
            </a:r>
            <a:r>
              <a:rPr lang="en-US" sz="2900" dirty="0" smtClean="0">
                <a:solidFill>
                  <a:schemeClr val="tx2"/>
                </a:solidFill>
              </a:rPr>
              <a:t>nd </a:t>
            </a:r>
            <a:r>
              <a:rPr lang="en-US" sz="2900" dirty="0">
                <a:solidFill>
                  <a:schemeClr val="tx2"/>
                </a:solidFill>
              </a:rPr>
              <a:t>field </a:t>
            </a:r>
            <a:r>
              <a:rPr lang="en-US" sz="2900" dirty="0" smtClean="0">
                <a:solidFill>
                  <a:schemeClr val="tx2"/>
                </a:solidFill>
              </a:rPr>
              <a:t>training</a:t>
            </a:r>
          </a:p>
          <a:p>
            <a:r>
              <a:rPr lang="en-US" sz="2900" dirty="0" smtClean="0">
                <a:solidFill>
                  <a:schemeClr val="tx2"/>
                </a:solidFill>
              </a:rPr>
              <a:t>The </a:t>
            </a:r>
            <a:r>
              <a:rPr lang="en-US" sz="2900" dirty="0">
                <a:solidFill>
                  <a:schemeClr val="tx2"/>
                </a:solidFill>
              </a:rPr>
              <a:t>Department of Homeland Security oversees three agencies that play an important role in counterterrorism and fighting crime</a:t>
            </a:r>
          </a:p>
          <a:p>
            <a:r>
              <a:rPr lang="en-US" sz="2900" dirty="0">
                <a:solidFill>
                  <a:schemeClr val="tx2"/>
                </a:solidFill>
              </a:rPr>
              <a:t>Private security </a:t>
            </a:r>
            <a:r>
              <a:rPr lang="en-US" sz="2900" dirty="0" smtClean="0">
                <a:solidFill>
                  <a:schemeClr val="tx2"/>
                </a:solidFill>
              </a:rPr>
              <a:t>is provided </a:t>
            </a:r>
            <a:r>
              <a:rPr lang="en-US" sz="2900" dirty="0">
                <a:solidFill>
                  <a:schemeClr val="tx2"/>
                </a:solidFill>
              </a:rPr>
              <a:t>by private corporations or individuals rather than police officers</a:t>
            </a:r>
            <a:endParaRPr lang="en-IN" sz="2900" dirty="0">
              <a:solidFill>
                <a:schemeClr val="tx2"/>
              </a:solidFill>
            </a:endParaRPr>
          </a:p>
          <a:p>
            <a:pPr marL="0" indent="0">
              <a:buNone/>
            </a:pPr>
            <a:endParaRPr lang="en-US" dirty="0">
              <a:solidFill>
                <a:schemeClr val="tx2"/>
              </a:solidFill>
            </a:endParaRPr>
          </a:p>
        </p:txBody>
      </p:sp>
      <p:sp>
        <p:nvSpPr>
          <p:cNvPr id="5" name="Title 4" hidden="1"/>
          <p:cNvSpPr>
            <a:spLocks noGrp="1"/>
          </p:cNvSpPr>
          <p:nvPr>
            <p:ph type="title"/>
          </p:nvPr>
        </p:nvSpPr>
        <p:spPr/>
        <p:txBody>
          <a:bodyPr/>
          <a:lstStyle/>
          <a:p>
            <a:r>
              <a:rPr lang="en-IN" dirty="0" smtClean="0"/>
              <a:t>Summary</a:t>
            </a:r>
            <a:endParaRPr lang="en-IN" dirty="0"/>
          </a:p>
        </p:txBody>
      </p:sp>
    </p:spTree>
    <p:extLst>
      <p:ext uri="{BB962C8B-B14F-4D97-AF65-F5344CB8AC3E}">
        <p14:creationId xmlns:p14="http://schemas.microsoft.com/office/powerpoint/2010/main" val="4255031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IN" dirty="0" smtClean="0"/>
              <a:t>End</a:t>
            </a:r>
            <a:endParaRPr lang="en-IN" dirty="0"/>
          </a:p>
        </p:txBody>
      </p:sp>
    </p:spTree>
    <p:extLst>
      <p:ext uri="{BB962C8B-B14F-4D97-AF65-F5344CB8AC3E}">
        <p14:creationId xmlns:p14="http://schemas.microsoft.com/office/powerpoint/2010/main" val="2687507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25764" y="2806700"/>
            <a:ext cx="753356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D09545"/>
                </a:solidFill>
                <a:latin typeface="+mn-lt"/>
                <a:cs typeface="Arial" charset="0"/>
              </a:rPr>
              <a:t>LO - 1</a:t>
            </a:r>
            <a:r>
              <a:rPr lang="en-US" dirty="0" smtClean="0">
                <a:solidFill>
                  <a:srgbClr val="000000"/>
                </a:solidFill>
                <a:cs typeface="Arial" charset="0"/>
              </a:rPr>
              <a:t/>
            </a:r>
            <a:br>
              <a:rPr lang="en-US" dirty="0" smtClean="0">
                <a:solidFill>
                  <a:srgbClr val="000000"/>
                </a:solidFill>
                <a:cs typeface="Arial" charset="0"/>
              </a:rPr>
            </a:br>
            <a:r>
              <a:rPr lang="en-US" sz="2500" b="0" dirty="0">
                <a:cs typeface="Arial" charset="0"/>
              </a:rPr>
              <a:t>List the four basic responsibilities of the police</a:t>
            </a:r>
            <a:endParaRPr lang="en-US" sz="2500" b="0" dirty="0">
              <a:solidFill>
                <a:srgbClr val="000000"/>
              </a:solidFill>
              <a:cs typeface="Arial" charset="0"/>
            </a:endParaRPr>
          </a:p>
        </p:txBody>
      </p:sp>
      <p:sp>
        <p:nvSpPr>
          <p:cNvPr id="2" name="Title 1" hidden="1"/>
          <p:cNvSpPr>
            <a:spLocks noGrp="1"/>
          </p:cNvSpPr>
          <p:nvPr>
            <p:ph type="title"/>
          </p:nvPr>
        </p:nvSpPr>
        <p:spPr/>
        <p:txBody>
          <a:bodyPr/>
          <a:lstStyle/>
          <a:p>
            <a:r>
              <a:rPr lang="en-IN" dirty="0" smtClean="0"/>
              <a:t>LO1</a:t>
            </a:r>
            <a:endParaRPr lang="en-IN" dirty="0"/>
          </a:p>
        </p:txBody>
      </p:sp>
    </p:spTree>
    <p:extLst>
      <p:ext uri="{BB962C8B-B14F-4D97-AF65-F5344CB8AC3E}">
        <p14:creationId xmlns:p14="http://schemas.microsoft.com/office/powerpoint/2010/main" val="111998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cs typeface="Arial" charset="0"/>
              </a:rPr>
              <a:t>Responsibilities of the Police</a:t>
            </a:r>
            <a:endParaRPr lang="en-US" dirty="0">
              <a:cs typeface="Arial" charset="0"/>
            </a:endParaRPr>
          </a:p>
        </p:txBody>
      </p:sp>
      <p:sp>
        <p:nvSpPr>
          <p:cNvPr id="9" name="Freeform 8" descr="This slide contains four rectangular boxes. The first box is labeled enforce laws. The second box is labeled provide services. The third box labeled prevent crime is placed below the first box. The fourth box labeled preserve peace is placed below the second box." title="Responsibilities of the Police"/>
          <p:cNvSpPr/>
          <p:nvPr/>
        </p:nvSpPr>
        <p:spPr>
          <a:xfrm>
            <a:off x="980150" y="1652438"/>
            <a:ext cx="3284332" cy="1970599"/>
          </a:xfrm>
          <a:custGeom>
            <a:avLst/>
            <a:gdLst>
              <a:gd name="connsiteX0" fmla="*/ 0 w 3284332"/>
              <a:gd name="connsiteY0" fmla="*/ 0 h 1970599"/>
              <a:gd name="connsiteX1" fmla="*/ 3284332 w 3284332"/>
              <a:gd name="connsiteY1" fmla="*/ 0 h 1970599"/>
              <a:gd name="connsiteX2" fmla="*/ 3284332 w 3284332"/>
              <a:gd name="connsiteY2" fmla="*/ 1970599 h 1970599"/>
              <a:gd name="connsiteX3" fmla="*/ 0 w 3284332"/>
              <a:gd name="connsiteY3" fmla="*/ 1970599 h 1970599"/>
              <a:gd name="connsiteX4" fmla="*/ 0 w 3284332"/>
              <a:gd name="connsiteY4" fmla="*/ 0 h 1970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332" h="1970599">
                <a:moveTo>
                  <a:pt x="0" y="0"/>
                </a:moveTo>
                <a:lnTo>
                  <a:pt x="3284332" y="0"/>
                </a:lnTo>
                <a:lnTo>
                  <a:pt x="3284332" y="1970599"/>
                </a:lnTo>
                <a:lnTo>
                  <a:pt x="0" y="1970599"/>
                </a:lnTo>
                <a:lnTo>
                  <a:pt x="0" y="0"/>
                </a:lnTo>
                <a:close/>
              </a:path>
            </a:pathLst>
          </a:custGeom>
          <a:solidFill>
            <a:srgbClr val="D0954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bg1"/>
                </a:solidFill>
              </a:rPr>
              <a:t>Enforce laws</a:t>
            </a:r>
            <a:endParaRPr lang="en-US" sz="2800" kern="1200" dirty="0">
              <a:solidFill>
                <a:schemeClr val="bg1"/>
              </a:solidFill>
            </a:endParaRPr>
          </a:p>
        </p:txBody>
      </p:sp>
      <p:sp>
        <p:nvSpPr>
          <p:cNvPr id="10" name="Freeform 9" descr="This slide contains four rectangular boxes. The first box is labeled enforce laws. The second box is labeled provide services. The third box labeled prevent crime is placed below the first box. The fourth box labeled preserve peace is placed below the second box." title="Responsibilities of the Police"/>
          <p:cNvSpPr/>
          <p:nvPr/>
        </p:nvSpPr>
        <p:spPr>
          <a:xfrm>
            <a:off x="4592915" y="1652438"/>
            <a:ext cx="3284332" cy="1970599"/>
          </a:xfrm>
          <a:custGeom>
            <a:avLst/>
            <a:gdLst>
              <a:gd name="connsiteX0" fmla="*/ 0 w 3284332"/>
              <a:gd name="connsiteY0" fmla="*/ 0 h 1970599"/>
              <a:gd name="connsiteX1" fmla="*/ 3284332 w 3284332"/>
              <a:gd name="connsiteY1" fmla="*/ 0 h 1970599"/>
              <a:gd name="connsiteX2" fmla="*/ 3284332 w 3284332"/>
              <a:gd name="connsiteY2" fmla="*/ 1970599 h 1970599"/>
              <a:gd name="connsiteX3" fmla="*/ 0 w 3284332"/>
              <a:gd name="connsiteY3" fmla="*/ 1970599 h 1970599"/>
              <a:gd name="connsiteX4" fmla="*/ 0 w 3284332"/>
              <a:gd name="connsiteY4" fmla="*/ 0 h 1970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332" h="1970599">
                <a:moveTo>
                  <a:pt x="0" y="0"/>
                </a:moveTo>
                <a:lnTo>
                  <a:pt x="3284332" y="0"/>
                </a:lnTo>
                <a:lnTo>
                  <a:pt x="3284332" y="1970599"/>
                </a:lnTo>
                <a:lnTo>
                  <a:pt x="0" y="1970599"/>
                </a:lnTo>
                <a:lnTo>
                  <a:pt x="0" y="0"/>
                </a:lnTo>
                <a:close/>
              </a:path>
            </a:pathLst>
          </a:custGeom>
          <a:solidFill>
            <a:srgbClr val="D0954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bg1"/>
                </a:solidFill>
              </a:rPr>
              <a:t>Provide services</a:t>
            </a:r>
            <a:endParaRPr lang="en-US" sz="2800" kern="1200" dirty="0">
              <a:solidFill>
                <a:schemeClr val="bg1"/>
              </a:solidFill>
            </a:endParaRPr>
          </a:p>
        </p:txBody>
      </p:sp>
      <p:sp>
        <p:nvSpPr>
          <p:cNvPr id="11" name="Freeform 10" descr="This slide contains four rectangular boxes. The first box is labeled enforce laws. The second box is labeled provide services. The third box labeled prevent crime is placed below the first box. The fourth box labeled preserve peace is placed below the second box." title="Responsibilities of the Police"/>
          <p:cNvSpPr/>
          <p:nvPr/>
        </p:nvSpPr>
        <p:spPr>
          <a:xfrm>
            <a:off x="980150" y="3951470"/>
            <a:ext cx="3284332" cy="1970599"/>
          </a:xfrm>
          <a:custGeom>
            <a:avLst/>
            <a:gdLst>
              <a:gd name="connsiteX0" fmla="*/ 0 w 3284332"/>
              <a:gd name="connsiteY0" fmla="*/ 0 h 1970599"/>
              <a:gd name="connsiteX1" fmla="*/ 3284332 w 3284332"/>
              <a:gd name="connsiteY1" fmla="*/ 0 h 1970599"/>
              <a:gd name="connsiteX2" fmla="*/ 3284332 w 3284332"/>
              <a:gd name="connsiteY2" fmla="*/ 1970599 h 1970599"/>
              <a:gd name="connsiteX3" fmla="*/ 0 w 3284332"/>
              <a:gd name="connsiteY3" fmla="*/ 1970599 h 1970599"/>
              <a:gd name="connsiteX4" fmla="*/ 0 w 3284332"/>
              <a:gd name="connsiteY4" fmla="*/ 0 h 1970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332" h="1970599">
                <a:moveTo>
                  <a:pt x="0" y="0"/>
                </a:moveTo>
                <a:lnTo>
                  <a:pt x="3284332" y="0"/>
                </a:lnTo>
                <a:lnTo>
                  <a:pt x="3284332" y="1970599"/>
                </a:lnTo>
                <a:lnTo>
                  <a:pt x="0" y="1970599"/>
                </a:lnTo>
                <a:lnTo>
                  <a:pt x="0" y="0"/>
                </a:lnTo>
                <a:close/>
              </a:path>
            </a:pathLst>
          </a:custGeom>
          <a:solidFill>
            <a:srgbClr val="D0954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bg1"/>
                </a:solidFill>
              </a:rPr>
              <a:t>Prevent crime</a:t>
            </a:r>
            <a:endParaRPr lang="en-US" sz="2800" kern="1200" dirty="0">
              <a:solidFill>
                <a:schemeClr val="bg1"/>
              </a:solidFill>
            </a:endParaRPr>
          </a:p>
        </p:txBody>
      </p:sp>
      <p:sp>
        <p:nvSpPr>
          <p:cNvPr id="12" name="Freeform 11" descr="This slide contains four rectangular boxes. The first box is labeled enforce laws. The second box is labeled provide services. The third box labeled prevent crime is placed below the first box. The fourth box labeled preserve peace is placed below the second box." title="Responsibilities of the Police"/>
          <p:cNvSpPr/>
          <p:nvPr/>
        </p:nvSpPr>
        <p:spPr>
          <a:xfrm>
            <a:off x="4592915" y="3951470"/>
            <a:ext cx="3284332" cy="1970599"/>
          </a:xfrm>
          <a:custGeom>
            <a:avLst/>
            <a:gdLst>
              <a:gd name="connsiteX0" fmla="*/ 0 w 3284332"/>
              <a:gd name="connsiteY0" fmla="*/ 0 h 1970599"/>
              <a:gd name="connsiteX1" fmla="*/ 3284332 w 3284332"/>
              <a:gd name="connsiteY1" fmla="*/ 0 h 1970599"/>
              <a:gd name="connsiteX2" fmla="*/ 3284332 w 3284332"/>
              <a:gd name="connsiteY2" fmla="*/ 1970599 h 1970599"/>
              <a:gd name="connsiteX3" fmla="*/ 0 w 3284332"/>
              <a:gd name="connsiteY3" fmla="*/ 1970599 h 1970599"/>
              <a:gd name="connsiteX4" fmla="*/ 0 w 3284332"/>
              <a:gd name="connsiteY4" fmla="*/ 0 h 1970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332" h="1970599">
                <a:moveTo>
                  <a:pt x="0" y="0"/>
                </a:moveTo>
                <a:lnTo>
                  <a:pt x="3284332" y="0"/>
                </a:lnTo>
                <a:lnTo>
                  <a:pt x="3284332" y="1970599"/>
                </a:lnTo>
                <a:lnTo>
                  <a:pt x="0" y="1970599"/>
                </a:lnTo>
                <a:lnTo>
                  <a:pt x="0" y="0"/>
                </a:lnTo>
                <a:close/>
              </a:path>
            </a:pathLst>
          </a:custGeom>
          <a:solidFill>
            <a:srgbClr val="D0954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bg1"/>
                </a:solidFill>
              </a:rPr>
              <a:t>Preserve peace</a:t>
            </a:r>
            <a:endParaRPr lang="en-US" sz="2800" kern="1200" dirty="0">
              <a:solidFill>
                <a:schemeClr val="bg1"/>
              </a:solidFill>
            </a:endParaRPr>
          </a:p>
        </p:txBody>
      </p:sp>
    </p:spTree>
    <p:extLst>
      <p:ext uri="{BB962C8B-B14F-4D97-AF65-F5344CB8AC3E}">
        <p14:creationId xmlns:p14="http://schemas.microsoft.com/office/powerpoint/2010/main" val="376239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Intelligence-Led Policing</a:t>
            </a:r>
            <a:endParaRPr lang="en-US" dirty="0"/>
          </a:p>
        </p:txBody>
      </p:sp>
      <p:sp>
        <p:nvSpPr>
          <p:cNvPr id="23555" name="Content Placeholder 2"/>
          <p:cNvSpPr>
            <a:spLocks noGrp="1"/>
          </p:cNvSpPr>
          <p:nvPr>
            <p:ph idx="1"/>
          </p:nvPr>
        </p:nvSpPr>
        <p:spPr/>
        <p:txBody>
          <a:bodyPr/>
          <a:lstStyle/>
          <a:p>
            <a:r>
              <a:rPr lang="en-US" dirty="0" smtClean="0"/>
              <a:t>Measures the risk of criminal behavior</a:t>
            </a:r>
            <a:r>
              <a:rPr lang="en-US" dirty="0"/>
              <a:t> associated with certain individuals or </a:t>
            </a:r>
            <a:r>
              <a:rPr lang="en-US" dirty="0" smtClean="0"/>
              <a:t>locations</a:t>
            </a:r>
          </a:p>
          <a:p>
            <a:r>
              <a:rPr lang="en-US" dirty="0" smtClean="0"/>
              <a:t>Known </a:t>
            </a:r>
            <a:r>
              <a:rPr lang="en-US" dirty="0"/>
              <a:t>as predictive policing</a:t>
            </a:r>
          </a:p>
          <a:p>
            <a:r>
              <a:rPr lang="en-US" dirty="0"/>
              <a:t>Requires deploying small forces in areas where the most crime occurs</a:t>
            </a:r>
          </a:p>
          <a:p>
            <a:pPr marL="0" indent="0">
              <a:buNone/>
            </a:pPr>
            <a:endParaRPr lang="en-US" dirty="0"/>
          </a:p>
        </p:txBody>
      </p:sp>
      <p:pic>
        <p:nvPicPr>
          <p:cNvPr id="4" name="Picture 3" descr="This Image shows a police officer laughing and looking at a boy. The boy is wearing a round neck casual shirt and has a sports wristband on his hand. He has very thin hair on his head. The boy is holding the officer’s both hands and is saying something to him. There are two more officers in the background. One of them has turned back. There are two other boys; one of them is wearing a sleeveless basketball shirt and the other is dressed in a loose-fitting shirt. &#10;&#10;" title="Intelligence-Led Polic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485" y="4476466"/>
            <a:ext cx="3237840" cy="2066088"/>
          </a:xfrm>
          <a:prstGeom prst="rect">
            <a:avLst/>
          </a:prstGeom>
        </p:spPr>
      </p:pic>
    </p:spTree>
    <p:extLst>
      <p:ext uri="{BB962C8B-B14F-4D97-AF65-F5344CB8AC3E}">
        <p14:creationId xmlns:p14="http://schemas.microsoft.com/office/powerpoint/2010/main" val="1574256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Challenges of Counterterrorism</a:t>
            </a:r>
            <a:endParaRPr lang="en-IN" dirty="0"/>
          </a:p>
        </p:txBody>
      </p:sp>
      <p:sp>
        <p:nvSpPr>
          <p:cNvPr id="3" name="Content Placeholder 2"/>
          <p:cNvSpPr>
            <a:spLocks noGrp="1"/>
          </p:cNvSpPr>
          <p:nvPr>
            <p:ph idx="1"/>
          </p:nvPr>
        </p:nvSpPr>
        <p:spPr/>
        <p:txBody>
          <a:bodyPr/>
          <a:lstStyle/>
          <a:p>
            <a:r>
              <a:rPr lang="en-IN" dirty="0" smtClean="0"/>
              <a:t>Scarce resources to fight terrorism </a:t>
            </a:r>
          </a:p>
          <a:p>
            <a:r>
              <a:rPr lang="en-US" dirty="0" smtClean="0"/>
              <a:t>Extensive scrutiny </a:t>
            </a:r>
            <a:r>
              <a:rPr lang="en-US" dirty="0"/>
              <a:t>that comes with crimes that </a:t>
            </a:r>
            <a:r>
              <a:rPr lang="en-US" dirty="0" smtClean="0"/>
              <a:t>have </a:t>
            </a:r>
            <a:r>
              <a:rPr lang="en-US" dirty="0"/>
              <a:t>international implications </a:t>
            </a:r>
            <a:endParaRPr lang="en-US" dirty="0" smtClean="0"/>
          </a:p>
          <a:p>
            <a:r>
              <a:rPr lang="en-IN" dirty="0" smtClean="0"/>
              <a:t>Difficult task of gathering intelligence about </a:t>
            </a:r>
            <a:r>
              <a:rPr lang="en-IN" dirty="0"/>
              <a:t>crimes before they </a:t>
            </a:r>
            <a:r>
              <a:rPr lang="en-IN" dirty="0" smtClean="0"/>
              <a:t>occur</a:t>
            </a:r>
            <a:endParaRPr lang="en-IN" dirty="0"/>
          </a:p>
        </p:txBody>
      </p:sp>
      <p:pic>
        <p:nvPicPr>
          <p:cNvPr id="4" name="Picture 3" descr="This image shows a man walking with the help of crutches. He is dressed in casuals and is wearing a coat. There is a woman on his right. Her hair is left loose. She is holding a purse or bag and is wearing a shirt and a coat over it. There are men holding cameras surrounding the disabled man. " title="Challenges of Counterterroris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934" y="4002029"/>
            <a:ext cx="3347684" cy="2541645"/>
          </a:xfrm>
          <a:prstGeom prst="rect">
            <a:avLst/>
          </a:prstGeom>
        </p:spPr>
      </p:pic>
    </p:spTree>
    <p:extLst>
      <p:ext uri="{BB962C8B-B14F-4D97-AF65-F5344CB8AC3E}">
        <p14:creationId xmlns:p14="http://schemas.microsoft.com/office/powerpoint/2010/main" val="1970901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25764" y="2806700"/>
            <a:ext cx="753356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a:solidFill>
                  <a:srgbClr val="D09545"/>
                </a:solidFill>
                <a:latin typeface="+mn-lt"/>
                <a:cs typeface="Arial" charset="0"/>
              </a:rPr>
              <a:t>LO - 2</a:t>
            </a:r>
            <a:r>
              <a:rPr lang="en-US" dirty="0" smtClean="0">
                <a:solidFill>
                  <a:srgbClr val="000000"/>
                </a:solidFill>
                <a:cs typeface="Arial" charset="0"/>
              </a:rPr>
              <a:t/>
            </a:r>
            <a:br>
              <a:rPr lang="en-US" dirty="0" smtClean="0">
                <a:solidFill>
                  <a:srgbClr val="000000"/>
                </a:solidFill>
                <a:cs typeface="Arial" charset="0"/>
              </a:rPr>
            </a:br>
            <a:r>
              <a:rPr lang="en-US" sz="2500" b="0" dirty="0">
                <a:solidFill>
                  <a:srgbClr val="000000"/>
                </a:solidFill>
                <a:cs typeface="Arial" charset="0"/>
              </a:rPr>
              <a:t>Identify the differences between police academy and field training as learning tools for recruits</a:t>
            </a:r>
          </a:p>
        </p:txBody>
      </p:sp>
      <p:sp>
        <p:nvSpPr>
          <p:cNvPr id="2" name="Title 1" hidden="1"/>
          <p:cNvSpPr>
            <a:spLocks noGrp="1"/>
          </p:cNvSpPr>
          <p:nvPr>
            <p:ph type="title"/>
          </p:nvPr>
        </p:nvSpPr>
        <p:spPr/>
        <p:txBody>
          <a:bodyPr/>
          <a:lstStyle/>
          <a:p>
            <a:r>
              <a:rPr lang="en-IN" dirty="0" smtClean="0"/>
              <a:t>LO2</a:t>
            </a:r>
            <a:endParaRPr lang="en-IN" dirty="0"/>
          </a:p>
        </p:txBody>
      </p:sp>
    </p:spTree>
    <p:extLst>
      <p:ext uri="{BB962C8B-B14F-4D97-AF65-F5344CB8AC3E}">
        <p14:creationId xmlns:p14="http://schemas.microsoft.com/office/powerpoint/2010/main" val="2682205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Requirements for Becoming an Officer</a:t>
            </a:r>
            <a:endParaRPr lang="en-US" dirty="0"/>
          </a:p>
        </p:txBody>
      </p:sp>
      <p:sp>
        <p:nvSpPr>
          <p:cNvPr id="4" name="Block Arc 3"/>
          <p:cNvSpPr/>
          <p:nvPr/>
        </p:nvSpPr>
        <p:spPr>
          <a:xfrm>
            <a:off x="-4031261" y="800419"/>
            <a:ext cx="5692870" cy="5692870"/>
          </a:xfrm>
          <a:prstGeom prst="blockArc">
            <a:avLst>
              <a:gd name="adj1" fmla="val 18900000"/>
              <a:gd name="adj2" fmla="val 2700000"/>
              <a:gd name="adj3" fmla="val 379"/>
            </a:avLst>
          </a:prstGeom>
          <a:ln>
            <a:solidFill>
              <a:srgbClr val="D09545"/>
            </a:solidFill>
          </a:ln>
        </p:spPr>
        <p:style>
          <a:lnRef idx="2">
            <a:scrgbClr r="0" g="0" b="0"/>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5" name="Freeform 4" descr="This slide contains a semi-circle that extends from the top to the bottom on the left side.  There are five circles placed one below the other on the semi-circle. The circles do not contain any text. Each circle is attached to a rectangular box with sharp edges. The first box is labelled, be a U.S. citizen. The second box is labelled, not have been convicted of a felony. The third box is labelled, have or be eligible to have a driver’s license. The fourth box is labelled, be at least twenty one years old. The fifth box is labelled, meet weight and eyesight requirements." title="Requirements for Becoming an Officer"/>
          <p:cNvSpPr/>
          <p:nvPr/>
        </p:nvSpPr>
        <p:spPr>
          <a:xfrm>
            <a:off x="1147983" y="1797136"/>
            <a:ext cx="7364383" cy="528635"/>
          </a:xfrm>
          <a:custGeom>
            <a:avLst/>
            <a:gdLst>
              <a:gd name="connsiteX0" fmla="*/ 0 w 7364383"/>
              <a:gd name="connsiteY0" fmla="*/ 0 h 528635"/>
              <a:gd name="connsiteX1" fmla="*/ 7364383 w 7364383"/>
              <a:gd name="connsiteY1" fmla="*/ 0 h 528635"/>
              <a:gd name="connsiteX2" fmla="*/ 7364383 w 7364383"/>
              <a:gd name="connsiteY2" fmla="*/ 528635 h 528635"/>
              <a:gd name="connsiteX3" fmla="*/ 0 w 7364383"/>
              <a:gd name="connsiteY3" fmla="*/ 528635 h 528635"/>
              <a:gd name="connsiteX4" fmla="*/ 0 w 7364383"/>
              <a:gd name="connsiteY4" fmla="*/ 0 h 52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4383" h="528635">
                <a:moveTo>
                  <a:pt x="0" y="0"/>
                </a:moveTo>
                <a:lnTo>
                  <a:pt x="7364383" y="0"/>
                </a:lnTo>
                <a:lnTo>
                  <a:pt x="7364383" y="528635"/>
                </a:lnTo>
                <a:lnTo>
                  <a:pt x="0" y="528635"/>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419604" tIns="60960" rIns="60960" bIns="60960"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tx2"/>
                </a:solidFill>
              </a:rPr>
              <a:t>Be a U.S. citizen</a:t>
            </a:r>
            <a:endParaRPr lang="en-US" sz="2400" kern="1200" dirty="0">
              <a:solidFill>
                <a:schemeClr val="tx2"/>
              </a:solidFill>
            </a:endParaRPr>
          </a:p>
        </p:txBody>
      </p:sp>
      <p:sp>
        <p:nvSpPr>
          <p:cNvPr id="6" name="Oval 5" descr="This slide contains a semi-circle that extends from the top to the bottom on the left side.  There are five circles placed one below the other on the semi-circle. The circles do not contain any text. Each circle is attached to a rectangular box with sharp edges. The first box is labelled, be a U.S. citizen. The second box is labelled, not have been convicted of a felony. The third box is labelled, have or be eligible to have a driver’s license. The fourth box is labelled, be at least twenty one years old. The fifth box is labelled, meet weight and eyesight requirements." title="Requirements for Becoming an Officer"/>
          <p:cNvSpPr/>
          <p:nvPr/>
        </p:nvSpPr>
        <p:spPr>
          <a:xfrm>
            <a:off x="817586" y="1731057"/>
            <a:ext cx="660794" cy="660794"/>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Freeform 6" descr="This slide contains a semi-circle that extends from the top to the bottom on the left side.  There are five circles placed one below the other on the semi-circle. The circles do not contain any text. Each circle is attached to a rectangular box with sharp edges. The first box is labelled, be a U.S. citizen. The second box is labelled, not have been convicted of a felony. The third box is labelled, have or be eligible to have a driver’s license. The fourth box is labelled, be at least twenty one years old. The fifth box is labelled, meet weight and eyesight requirements." title="Requirements for Becoming an Officer"/>
          <p:cNvSpPr/>
          <p:nvPr/>
        </p:nvSpPr>
        <p:spPr>
          <a:xfrm>
            <a:off x="1526788" y="2589836"/>
            <a:ext cx="6985578" cy="528635"/>
          </a:xfrm>
          <a:custGeom>
            <a:avLst/>
            <a:gdLst>
              <a:gd name="connsiteX0" fmla="*/ 0 w 6985578"/>
              <a:gd name="connsiteY0" fmla="*/ 0 h 528635"/>
              <a:gd name="connsiteX1" fmla="*/ 6985578 w 6985578"/>
              <a:gd name="connsiteY1" fmla="*/ 0 h 528635"/>
              <a:gd name="connsiteX2" fmla="*/ 6985578 w 6985578"/>
              <a:gd name="connsiteY2" fmla="*/ 528635 h 528635"/>
              <a:gd name="connsiteX3" fmla="*/ 0 w 6985578"/>
              <a:gd name="connsiteY3" fmla="*/ 528635 h 528635"/>
              <a:gd name="connsiteX4" fmla="*/ 0 w 6985578"/>
              <a:gd name="connsiteY4" fmla="*/ 0 h 52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578" h="528635">
                <a:moveTo>
                  <a:pt x="0" y="0"/>
                </a:moveTo>
                <a:lnTo>
                  <a:pt x="6985578" y="0"/>
                </a:lnTo>
                <a:lnTo>
                  <a:pt x="6985578" y="528635"/>
                </a:lnTo>
                <a:lnTo>
                  <a:pt x="0" y="528635"/>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419604" tIns="60960" rIns="60960" bIns="60960"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tx2"/>
                </a:solidFill>
              </a:rPr>
              <a:t>Not have been convicted of a felony</a:t>
            </a:r>
            <a:endParaRPr lang="en-US" sz="2400" kern="1200" dirty="0">
              <a:solidFill>
                <a:schemeClr val="tx2"/>
              </a:solidFill>
            </a:endParaRPr>
          </a:p>
        </p:txBody>
      </p:sp>
      <p:sp>
        <p:nvSpPr>
          <p:cNvPr id="8" name="Oval 7" descr="This slide contains a semi-circle that extends from the top to the bottom on the left side.  There are five circles placed one below the other on the semi-circle. The circles do not contain any text. Each circle is attached to a rectangular box with sharp edges. The first box is labelled, be a U.S. citizen. The second box is labelled, not have been convicted of a felony. The third box is labelled, have or be eligible to have a driver’s license. The fourth box is labelled, be at least twenty one years old. The fifth box is labelled, meet weight and eyesight requirements." title="Requirements for Becoming an Officer"/>
          <p:cNvSpPr/>
          <p:nvPr/>
        </p:nvSpPr>
        <p:spPr>
          <a:xfrm>
            <a:off x="1196391" y="2523756"/>
            <a:ext cx="660794" cy="660794"/>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reeform 8" descr="This slide contains a semi-circle that extends from the top to the bottom on the left side.  There are five circles placed one below the other on the semi-circle. The circles do not contain any text. Each circle is attached to a rectangular box with sharp edges. The first box is labelled, be a U.S. citizen. The second box is labelled, not have been convicted of a felony. The third box is labelled, have or be eligible to have a driver’s license. The fourth box is labelled, be at least twenty one years old. The fifth box is labelled, meet weight and eyesight requirements." title="Requirements for Becoming an Officer"/>
          <p:cNvSpPr/>
          <p:nvPr/>
        </p:nvSpPr>
        <p:spPr>
          <a:xfrm>
            <a:off x="1643051" y="3382535"/>
            <a:ext cx="6869316" cy="528635"/>
          </a:xfrm>
          <a:custGeom>
            <a:avLst/>
            <a:gdLst>
              <a:gd name="connsiteX0" fmla="*/ 0 w 6869316"/>
              <a:gd name="connsiteY0" fmla="*/ 0 h 528635"/>
              <a:gd name="connsiteX1" fmla="*/ 6869316 w 6869316"/>
              <a:gd name="connsiteY1" fmla="*/ 0 h 528635"/>
              <a:gd name="connsiteX2" fmla="*/ 6869316 w 6869316"/>
              <a:gd name="connsiteY2" fmla="*/ 528635 h 528635"/>
              <a:gd name="connsiteX3" fmla="*/ 0 w 6869316"/>
              <a:gd name="connsiteY3" fmla="*/ 528635 h 528635"/>
              <a:gd name="connsiteX4" fmla="*/ 0 w 6869316"/>
              <a:gd name="connsiteY4" fmla="*/ 0 h 52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9316" h="528635">
                <a:moveTo>
                  <a:pt x="0" y="0"/>
                </a:moveTo>
                <a:lnTo>
                  <a:pt x="6869316" y="0"/>
                </a:lnTo>
                <a:lnTo>
                  <a:pt x="6869316" y="528635"/>
                </a:lnTo>
                <a:lnTo>
                  <a:pt x="0" y="528635"/>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419604" tIns="60960" rIns="60960" bIns="60960"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tx2"/>
                </a:solidFill>
              </a:rPr>
              <a:t>Have or be eligible to have a driver’s license</a:t>
            </a:r>
            <a:endParaRPr lang="en-US" sz="2400" kern="1200" dirty="0">
              <a:solidFill>
                <a:schemeClr val="tx2"/>
              </a:solidFill>
            </a:endParaRPr>
          </a:p>
        </p:txBody>
      </p:sp>
      <p:sp>
        <p:nvSpPr>
          <p:cNvPr id="10" name="Oval 9" descr="This slide contains a semi-circle that extends from the top to the bottom on the left side.  There are five circles placed one below the other on the semi-circle. The circles do not contain any text. Each circle is attached to a rectangular box with sharp edges. The first box is labelled, be a U.S. citizen. The second box is labelled, not have been convicted of a felony. The third box is labelled, have or be eligible to have a driver’s license. The fourth box is labelled, be at least twenty one years old. The fifth box is labelled, meet weight and eyesight requirements." title="Requirements for Becoming an Officer"/>
          <p:cNvSpPr/>
          <p:nvPr/>
        </p:nvSpPr>
        <p:spPr>
          <a:xfrm>
            <a:off x="1312654" y="3316456"/>
            <a:ext cx="660794" cy="660794"/>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10" descr="This slide contains a semi-circle that extends from the top to the bottom on the left side.  There are five circles placed one below the other on the semi-circle. The circles do not contain any text. Each circle is attached to a rectangular box with sharp edges. The first box is labelled, be a U.S. citizen. The second box is labelled, not have been convicted of a felony. The third box is labelled, have or be eligible to have a driver’s license. The fourth box is labelled, be at least twenty one years old. The fifth box is labelled, meet weight and eyesight requirements." title="Requirements for Becoming an Officer"/>
          <p:cNvSpPr/>
          <p:nvPr/>
        </p:nvSpPr>
        <p:spPr>
          <a:xfrm>
            <a:off x="1526788" y="4175235"/>
            <a:ext cx="6985578" cy="528635"/>
          </a:xfrm>
          <a:custGeom>
            <a:avLst/>
            <a:gdLst>
              <a:gd name="connsiteX0" fmla="*/ 0 w 6985578"/>
              <a:gd name="connsiteY0" fmla="*/ 0 h 528635"/>
              <a:gd name="connsiteX1" fmla="*/ 6985578 w 6985578"/>
              <a:gd name="connsiteY1" fmla="*/ 0 h 528635"/>
              <a:gd name="connsiteX2" fmla="*/ 6985578 w 6985578"/>
              <a:gd name="connsiteY2" fmla="*/ 528635 h 528635"/>
              <a:gd name="connsiteX3" fmla="*/ 0 w 6985578"/>
              <a:gd name="connsiteY3" fmla="*/ 528635 h 528635"/>
              <a:gd name="connsiteX4" fmla="*/ 0 w 6985578"/>
              <a:gd name="connsiteY4" fmla="*/ 0 h 52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578" h="528635">
                <a:moveTo>
                  <a:pt x="0" y="0"/>
                </a:moveTo>
                <a:lnTo>
                  <a:pt x="6985578" y="0"/>
                </a:lnTo>
                <a:lnTo>
                  <a:pt x="6985578" y="528635"/>
                </a:lnTo>
                <a:lnTo>
                  <a:pt x="0" y="528635"/>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419604" tIns="60960" rIns="60960" bIns="60960"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tx2"/>
                </a:solidFill>
              </a:rPr>
              <a:t>Be at least twenty one years of age</a:t>
            </a:r>
            <a:endParaRPr lang="en-US" sz="2400" kern="1200" dirty="0">
              <a:solidFill>
                <a:schemeClr val="tx2"/>
              </a:solidFill>
            </a:endParaRPr>
          </a:p>
        </p:txBody>
      </p:sp>
      <p:sp>
        <p:nvSpPr>
          <p:cNvPr id="12" name="Oval 11" descr="This slide contains a semi-circle that extends from the top to the bottom on the left side.  There are five circles placed one below the other on the semi-circle. The circles do not contain any text. Each circle is attached to a rectangular box with sharp edges. The first box is labelled, be a U.S. citizen. The second box is labelled, not have been convicted of a felony. The third box is labelled, have or be eligible to have a driver’s license. The fourth box is labelled, be at least twenty one years old. The fifth box is labelled, meet weight and eyesight requirements." title="Requirements for Becoming an Officer"/>
          <p:cNvSpPr/>
          <p:nvPr/>
        </p:nvSpPr>
        <p:spPr>
          <a:xfrm>
            <a:off x="1196391" y="4109155"/>
            <a:ext cx="660794" cy="660794"/>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reeform 12" descr="This slide contains a semi-circle that extends from the top to the bottom on the left side.  There are five circles placed one below the other on the semi-circle. The circles do not contain any text. Each circle is attached to a rectangular box with sharp edges. The first box is labelled, be a U.S. citizen. The second box is labelled, not have been convicted of a felony. The third box is labelled, have or be eligible to have a driver’s license. The fourth box is labelled, be at least twenty one years old. The fifth box is labelled, meet weight and eyesight requirements." title="Requirements for Becoming an Officer"/>
          <p:cNvSpPr/>
          <p:nvPr/>
        </p:nvSpPr>
        <p:spPr>
          <a:xfrm>
            <a:off x="1147983" y="4967934"/>
            <a:ext cx="7364383" cy="528635"/>
          </a:xfrm>
          <a:custGeom>
            <a:avLst/>
            <a:gdLst>
              <a:gd name="connsiteX0" fmla="*/ 0 w 7364383"/>
              <a:gd name="connsiteY0" fmla="*/ 0 h 528635"/>
              <a:gd name="connsiteX1" fmla="*/ 7364383 w 7364383"/>
              <a:gd name="connsiteY1" fmla="*/ 0 h 528635"/>
              <a:gd name="connsiteX2" fmla="*/ 7364383 w 7364383"/>
              <a:gd name="connsiteY2" fmla="*/ 528635 h 528635"/>
              <a:gd name="connsiteX3" fmla="*/ 0 w 7364383"/>
              <a:gd name="connsiteY3" fmla="*/ 528635 h 528635"/>
              <a:gd name="connsiteX4" fmla="*/ 0 w 7364383"/>
              <a:gd name="connsiteY4" fmla="*/ 0 h 52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4383" h="528635">
                <a:moveTo>
                  <a:pt x="0" y="0"/>
                </a:moveTo>
                <a:lnTo>
                  <a:pt x="7364383" y="0"/>
                </a:lnTo>
                <a:lnTo>
                  <a:pt x="7364383" y="528635"/>
                </a:lnTo>
                <a:lnTo>
                  <a:pt x="0" y="528635"/>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419604" tIns="60960" rIns="60960" bIns="60960"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tx2"/>
                </a:solidFill>
              </a:rPr>
              <a:t>Meet weight and eyesight requirements</a:t>
            </a:r>
            <a:endParaRPr lang="en-US" sz="2400" kern="1200" dirty="0">
              <a:solidFill>
                <a:schemeClr val="tx2"/>
              </a:solidFill>
            </a:endParaRPr>
          </a:p>
        </p:txBody>
      </p:sp>
      <p:sp>
        <p:nvSpPr>
          <p:cNvPr id="14" name="Oval 13" descr="This slide contains a semi-circle that extends from the top to the bottom on the left side.  There are five circles placed one below the other on the semi-circle. The circles do not contain any text. Each circle is attached to a rectangular box with sharp edges. The first box is labelled, be a U.S. citizen. The second box is labelled, not have been convicted of a felony. The third box is labelled, have or be eligible to have a driver’s license. The fourth box is labelled, be at least twenty one years old. The fifth box is labelled, meet weight and eyesight requirements." title="Requirements for Becoming an Officer"/>
          <p:cNvSpPr/>
          <p:nvPr/>
        </p:nvSpPr>
        <p:spPr>
          <a:xfrm>
            <a:off x="817586" y="4901855"/>
            <a:ext cx="660794" cy="660794"/>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35786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Background Checks and Tests for Police Officers</a:t>
            </a:r>
            <a:endParaRPr lang="en-US" dirty="0"/>
          </a:p>
        </p:txBody>
      </p:sp>
      <p:sp>
        <p:nvSpPr>
          <p:cNvPr id="3" name="Content Placeholder 2"/>
          <p:cNvSpPr>
            <a:spLocks noGrp="1"/>
          </p:cNvSpPr>
          <p:nvPr>
            <p:ph idx="1"/>
          </p:nvPr>
        </p:nvSpPr>
        <p:spPr/>
        <p:txBody>
          <a:bodyPr/>
          <a:lstStyle/>
          <a:p>
            <a:r>
              <a:rPr lang="en-US" dirty="0" smtClean="0"/>
              <a:t>Drug tests</a:t>
            </a:r>
          </a:p>
          <a:p>
            <a:r>
              <a:rPr lang="en-US" dirty="0" smtClean="0"/>
              <a:t>Review of the applicant’s educational, military, and driving records</a:t>
            </a:r>
          </a:p>
          <a:p>
            <a:r>
              <a:rPr lang="en-US" dirty="0" smtClean="0"/>
              <a:t>Credit checks</a:t>
            </a:r>
          </a:p>
          <a:p>
            <a:r>
              <a:rPr lang="en-US" dirty="0" smtClean="0"/>
              <a:t>Interviews with spouses, acquaintances, and previous employers</a:t>
            </a:r>
          </a:p>
          <a:p>
            <a:r>
              <a:rPr lang="en-US" dirty="0" smtClean="0"/>
              <a:t>Background search to determine any previous convictions for criminal activity</a:t>
            </a:r>
            <a:endParaRPr lang="en-US" dirty="0"/>
          </a:p>
        </p:txBody>
      </p:sp>
    </p:spTree>
    <p:extLst>
      <p:ext uri="{BB962C8B-B14F-4D97-AF65-F5344CB8AC3E}">
        <p14:creationId xmlns:p14="http://schemas.microsoft.com/office/powerpoint/2010/main" val="3925471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Custom 1">
      <a:dk1>
        <a:srgbClr val="618097"/>
      </a:dk1>
      <a:lt1>
        <a:srgbClr val="FFFFFF"/>
      </a:lt1>
      <a:dk2>
        <a:srgbClr val="000000"/>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1748</TotalTime>
  <Words>746</Words>
  <Application>Microsoft Office PowerPoint</Application>
  <PresentationFormat>On-screen Show (4:3)</PresentationFormat>
  <Paragraphs>121</Paragraphs>
  <Slides>26</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ＭＳ Ｐゴシック</vt:lpstr>
      <vt:lpstr>Arial</vt:lpstr>
      <vt:lpstr>Arial Narrow</vt:lpstr>
      <vt:lpstr>Calibri</vt:lpstr>
      <vt:lpstr>DINPro-CondBlack</vt:lpstr>
      <vt:lpstr>Franklin Gothic Medium</vt:lpstr>
      <vt:lpstr>Lucida Grande</vt:lpstr>
      <vt:lpstr>Rockwell</vt:lpstr>
      <vt:lpstr>Times New Roman</vt:lpstr>
      <vt:lpstr>Wingdings</vt:lpstr>
      <vt:lpstr>3_Office Theme</vt:lpstr>
      <vt:lpstr>Chapter 4</vt:lpstr>
      <vt:lpstr>Learning Objectives</vt:lpstr>
      <vt:lpstr>LO1</vt:lpstr>
      <vt:lpstr>Responsibilities of the Police</vt:lpstr>
      <vt:lpstr>Intelligence-Led Policing</vt:lpstr>
      <vt:lpstr>Challenges of Counterterrorism</vt:lpstr>
      <vt:lpstr>LO2</vt:lpstr>
      <vt:lpstr>Requirements for Becoming an Officer</vt:lpstr>
      <vt:lpstr>Background Checks and Tests for Police Officers</vt:lpstr>
      <vt:lpstr>Training</vt:lpstr>
      <vt:lpstr>LO3</vt:lpstr>
      <vt:lpstr>Challenges Faced by Women in the Police Force</vt:lpstr>
      <vt:lpstr>Challenges Faced by Minorities in the Police Force</vt:lpstr>
      <vt:lpstr>LO4</vt:lpstr>
      <vt:lpstr>Law Enforcement Agencies</vt:lpstr>
      <vt:lpstr>4.3       Federal Law Enforcement Agencies</vt:lpstr>
      <vt:lpstr>4.3       Federal Law Enforcement Agencies (continued)</vt:lpstr>
      <vt:lpstr>LO5</vt:lpstr>
      <vt:lpstr>Private Security</vt:lpstr>
      <vt:lpstr>Factors Driving the Growth of Private Security</vt:lpstr>
      <vt:lpstr> Careers in Criminal Justice: Federal Bureau of Investigation (FBI) Agent </vt:lpstr>
      <vt:lpstr> Careers in Criminal Justice: Federal Bureau of Investigation (FBI) Agent (continued) </vt:lpstr>
      <vt:lpstr>Careers in Criminal Justice: U.S. Marshal</vt:lpstr>
      <vt:lpstr>Key Terms</vt:lpstr>
      <vt:lpstr>Summary</vt:lpstr>
      <vt:lpstr>End</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Sharon Thomas</cp:lastModifiedBy>
  <cp:revision>161</cp:revision>
  <dcterms:created xsi:type="dcterms:W3CDTF">2013-10-25T01:45:49Z</dcterms:created>
  <dcterms:modified xsi:type="dcterms:W3CDTF">2015-09-28T10:23:18Z</dcterms:modified>
</cp:coreProperties>
</file>